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20" r:id="rId5"/>
    <p:sldMasterId id="2147483734" r:id="rId6"/>
    <p:sldMasterId id="2147483742" r:id="rId7"/>
    <p:sldMasterId id="2147483748" r:id="rId8"/>
    <p:sldMasterId id="2147483764" r:id="rId9"/>
  </p:sldMasterIdLst>
  <p:notesMasterIdLst>
    <p:notesMasterId r:id="rId21"/>
  </p:notesMasterIdLst>
  <p:handoutMasterIdLst>
    <p:handoutMasterId r:id="rId22"/>
  </p:handoutMasterIdLst>
  <p:sldIdLst>
    <p:sldId id="570" r:id="rId10"/>
    <p:sldId id="559" r:id="rId11"/>
    <p:sldId id="571" r:id="rId12"/>
    <p:sldId id="587" r:id="rId13"/>
    <p:sldId id="572" r:id="rId14"/>
    <p:sldId id="576" r:id="rId15"/>
    <p:sldId id="577" r:id="rId16"/>
    <p:sldId id="592" r:id="rId17"/>
    <p:sldId id="590" r:id="rId18"/>
    <p:sldId id="591" r:id="rId19"/>
    <p:sldId id="588" r:id="rId20"/>
  </p:sldIdLst>
  <p:sldSz cx="9144000" cy="6858000" type="screen4x3"/>
  <p:notesSz cx="6797675" cy="9926638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pos="1066">
          <p15:clr>
            <a:srgbClr val="A4A3A4"/>
          </p15:clr>
        </p15:guide>
        <p15:guide id="5" pos="5148">
          <p15:clr>
            <a:srgbClr val="A4A3A4"/>
          </p15:clr>
        </p15:guide>
        <p15:guide id="6" pos="612">
          <p15:clr>
            <a:srgbClr val="A4A3A4"/>
          </p15:clr>
        </p15:guide>
        <p15:guide id="7" pos="5397">
          <p15:clr>
            <a:srgbClr val="A4A3A4"/>
          </p15:clr>
        </p15:guide>
        <p15:guide id="8" pos="3107">
          <p15:clr>
            <a:srgbClr val="A4A3A4"/>
          </p15:clr>
        </p15:guide>
        <p15:guide id="9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  <p:cmAuthor id="2" name="Dankevich Andrey" initials="D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5"/>
    <a:srgbClr val="00A844"/>
    <a:srgbClr val="007D32"/>
    <a:srgbClr val="EA5B0C"/>
    <a:srgbClr val="00A84F"/>
    <a:srgbClr val="0E71B8"/>
    <a:srgbClr val="7A1164"/>
    <a:srgbClr val="7A1181"/>
    <a:srgbClr val="9C1981"/>
    <a:srgbClr val="00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3200" autoAdjust="0"/>
  </p:normalViewPr>
  <p:slideViewPr>
    <p:cSldViewPr snapToObjects="1">
      <p:cViewPr varScale="1">
        <p:scale>
          <a:sx n="65" d="100"/>
          <a:sy n="65" d="100"/>
        </p:scale>
        <p:origin x="-112" y="-648"/>
      </p:cViewPr>
      <p:guideLst>
        <p:guide orient="horz" pos="2205"/>
        <p:guide orient="horz" pos="799"/>
        <p:guide orient="horz" pos="232"/>
        <p:guide pos="1066"/>
        <p:guide pos="5148"/>
        <p:guide pos="612"/>
        <p:guide pos="5397"/>
        <p:guide pos="3107"/>
        <p:guide pos="455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-3402" y="-8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1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25.06.15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25.06.15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r>
              <a:rPr lang="ru-RU" baseline="0" dirty="0" smtClean="0"/>
              <a:t> компании </a:t>
            </a:r>
            <a:r>
              <a:rPr lang="ru-RU" baseline="0" dirty="0" err="1" smtClean="0"/>
              <a:t>ИнфоВотч</a:t>
            </a:r>
            <a:r>
              <a:rPr lang="ru-RU" baseline="0" dirty="0" smtClean="0"/>
              <a:t> – </a:t>
            </a:r>
            <a:r>
              <a:rPr lang="en-US" baseline="0" dirty="0" smtClean="0"/>
              <a:t>InfoWatch Targeted Attacks Detection </a:t>
            </a:r>
            <a:r>
              <a:rPr lang="ru-RU" baseline="0" dirty="0" smtClean="0"/>
              <a:t>представляет собой новое поколение средств обнаружения целенаправленных атак, которое основывается на подходе</a:t>
            </a:r>
          </a:p>
          <a:p>
            <a:r>
              <a:rPr lang="ru-RU" baseline="0" dirty="0" smtClean="0"/>
              <a:t>о котором говорилось ранее.  Экспертная облачная система является основой решения,  данные для анализа собираются со всех систем входящих в ИТ инфраструктуру компании и передаются в экспертную системы для анализа.</a:t>
            </a:r>
          </a:p>
          <a:p>
            <a:r>
              <a:rPr lang="ru-RU" baseline="0" dirty="0" smtClean="0"/>
              <a:t>Результатом анализа является наглядный отчет. Все происходящие в системах изменения наглядно отображаются в веб-консоли администратора.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B0DA3-EAD7-43E4-9D08-4BD28DE52D8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9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7"/>
            <a:ext cx="1469152" cy="1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3500437"/>
            <a:ext cx="4679949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484784"/>
            <a:ext cx="7200899" cy="2015653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8" y="6093296"/>
            <a:ext cx="7379181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3500437"/>
            <a:ext cx="2052278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1671" r="5698" b="24130"/>
          <a:stretch/>
        </p:blipFill>
        <p:spPr bwMode="auto">
          <a:xfrm>
            <a:off x="0" y="-8336"/>
            <a:ext cx="4586995" cy="17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91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InfoWatch</a:t>
            </a:r>
            <a:br>
              <a:rPr lang="en-US" dirty="0" smtClean="0"/>
            </a:br>
            <a:r>
              <a:rPr lang="en-US" dirty="0" smtClean="0"/>
              <a:t>Traffic Monitor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3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4511"/>
            <a:ext cx="9142413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660370"/>
            <a:ext cx="6777038" cy="60804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549" y="1412912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79343"/>
            <a:ext cx="6777038" cy="3651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7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971549" y="1412912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660370"/>
            <a:ext cx="6777038" cy="61436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79343"/>
            <a:ext cx="6777038" cy="3651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6289545"/>
            <a:ext cx="9142376" cy="4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8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44658"/>
            <a:ext cx="2520951" cy="2160586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903669"/>
            <a:ext cx="2520951" cy="2160588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71549" y="1412912"/>
            <a:ext cx="4440249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660370"/>
            <a:ext cx="6777038" cy="61436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79343"/>
            <a:ext cx="6777038" cy="365130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9C198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9C198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6289545"/>
            <a:ext cx="9142376" cy="4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2413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157560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InfoWatch</a:t>
            </a:r>
            <a:br>
              <a:rPr lang="en-US" dirty="0" smtClean="0"/>
            </a:br>
            <a:r>
              <a:rPr lang="en-US" dirty="0" err="1" smtClean="0"/>
              <a:t>CryptoStorage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1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" y="3356031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2" name="Text Placeholder 2"/>
          <p:cNvSpPr>
            <a:spLocks noGrp="1"/>
          </p:cNvSpPr>
          <p:nvPr>
            <p:ph idx="1"/>
          </p:nvPr>
        </p:nvSpPr>
        <p:spPr>
          <a:xfrm>
            <a:off x="971549" y="1457298"/>
            <a:ext cx="6784976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2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549" y="1457298"/>
            <a:ext cx="6784975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6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57298"/>
            <a:ext cx="2520951" cy="2160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903669"/>
            <a:ext cx="2520951" cy="2160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EA5B0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2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A5B0C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971549" y="1457298"/>
            <a:ext cx="4476763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9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2"/>
            <a:ext cx="4679949" cy="15756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InfoWatch</a:t>
            </a:r>
            <a:br>
              <a:rPr lang="en-US" dirty="0" smtClean="0"/>
            </a:br>
            <a:r>
              <a:rPr lang="en-US" dirty="0" smtClean="0"/>
              <a:t>KRIBRUM</a:t>
            </a:r>
            <a:endParaRPr lang="ru-R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7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3999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9435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sng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224792"/>
            <a:ext cx="4679948" cy="3364796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153"/>
            <a:ext cx="91424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2"/>
          <p:cNvSpPr>
            <a:spLocks noGrp="1"/>
          </p:cNvSpPr>
          <p:nvPr>
            <p:ph idx="11"/>
          </p:nvPr>
        </p:nvSpPr>
        <p:spPr>
          <a:xfrm>
            <a:off x="971549" y="1457298"/>
            <a:ext cx="6784976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5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4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>
          <a:xfrm>
            <a:off x="971549" y="1457298"/>
            <a:ext cx="6784976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4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93811"/>
            <a:ext cx="2520951" cy="2160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897348"/>
            <a:ext cx="2520951" cy="2160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idx="12"/>
          </p:nvPr>
        </p:nvSpPr>
        <p:spPr>
          <a:xfrm>
            <a:off x="971549" y="1457298"/>
            <a:ext cx="4476763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E71B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E71B8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3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9" y="3575052"/>
            <a:ext cx="3760838" cy="1503606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67893" y="2297098"/>
            <a:ext cx="4337972" cy="1460520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67995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264275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68137" y="179388"/>
            <a:ext cx="6264275" cy="328572"/>
          </a:xfrm>
        </p:spPr>
        <p:txBody>
          <a:bodyPr>
            <a:noAutofit/>
          </a:bodyPr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400" b="1" i="0" u="none" strike="noStrike" kern="1200" cap="none" spc="0" normalizeH="0" baseline="0" noProof="0">
                <a:ln w="3175">
                  <a:noFill/>
                </a:ln>
                <a:solidFill>
                  <a:srgbClr val="0086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9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79388"/>
            <a:ext cx="6777081" cy="328572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олны снизу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5651500" y="1420785"/>
            <a:ext cx="2520951" cy="21605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1"/>
          </p:nvPr>
        </p:nvSpPr>
        <p:spPr>
          <a:xfrm>
            <a:off x="5651500" y="3897348"/>
            <a:ext cx="2520951" cy="21605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971549" y="179387"/>
            <a:ext cx="6784975" cy="328573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7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5" cy="292061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7D32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57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43275"/>
            <a:ext cx="91328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6" cy="292061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8640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2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14625"/>
            <a:ext cx="91328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71549" y="654011"/>
            <a:ext cx="6784920" cy="614401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49" y="179343"/>
            <a:ext cx="6784976" cy="292061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08640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729" y="335655"/>
            <a:ext cx="118285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444025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05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7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4" r:id="rId3"/>
    <p:sldLayoutId id="2147483686" r:id="rId4"/>
    <p:sldLayoutId id="2147483699" r:id="rId5"/>
    <p:sldLayoutId id="2147483760" r:id="rId6"/>
    <p:sldLayoutId id="2147483761" r:id="rId7"/>
    <p:sldLayoutId id="2147483762" r:id="rId8"/>
    <p:sldLayoutId id="2147483766" r:id="rId9"/>
    <p:sldLayoutId id="2147483767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12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9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5" r:id="rId2"/>
    <p:sldLayoutId id="2147483724" r:id="rId3"/>
    <p:sldLayoutId id="2147483729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6"/>
        </a:buBlip>
        <a:tabLst/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 typeface="Arial" pitchFamily="34" charset="0"/>
        <a:buChar char="•"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9C1981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9C1981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22" y="325395"/>
            <a:ext cx="6942138" cy="72724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pPr marL="0" marR="0" lvl="0" indent="0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Заголовок слайда</a:t>
            </a:r>
            <a:endParaRPr kumimoji="0" lang="ru-RU" sz="3800" b="1" i="0" u="none" strike="noStrike" kern="1200" cap="none" spc="0" normalizeH="0" baseline="0" noProof="0" dirty="0">
              <a:ln w="3175">
                <a:noFill/>
              </a:ln>
              <a:solidFill>
                <a:srgbClr val="EA5B0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  <a:endParaRPr lang="en-US" dirty="0" smtClean="0"/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9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6" r:id="rId2"/>
    <p:sldLayoutId id="2147483736" r:id="rId3"/>
    <p:sldLayoutId id="214748373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marR="0" indent="0" algn="l" defTabSz="1071563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tabLst/>
        <a:defRPr sz="28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marR="0" indent="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None/>
        <a:tabLst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Tx/>
        <a:buBlip>
          <a:blip r:embed="rId6"/>
        </a:buBlip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EA5B0C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EA5B0C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1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44" r:id="rId3"/>
    <p:sldLayoutId id="2147483745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marR="0" indent="0" algn="l" defTabSz="648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None/>
        <a:tabLst/>
        <a:defRPr sz="20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363" indent="-358775" algn="l" defTabSz="714375" rtl="0" eaLnBrk="1" fontAlgn="base" hangingPunct="1">
        <a:spcBef>
          <a:spcPct val="20000"/>
        </a:spcBef>
        <a:spcAft>
          <a:spcPct val="0"/>
        </a:spcAft>
        <a:buClr>
          <a:srgbClr val="7A1164"/>
        </a:buClr>
        <a:buSzPct val="90000"/>
        <a:buFontTx/>
        <a:buBlip>
          <a:blip r:embed="rId6"/>
        </a:buBlip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354013" algn="l" defTabSz="648000" rtl="0" eaLnBrk="1" fontAlgn="base" hangingPunct="1">
        <a:spcBef>
          <a:spcPct val="20000"/>
        </a:spcBef>
        <a:spcAft>
          <a:spcPct val="0"/>
        </a:spcAft>
        <a:buClr>
          <a:srgbClr val="0E71B8"/>
        </a:buClr>
        <a:buSzPct val="80000"/>
        <a:buFont typeface="Wingdings" pitchFamily="2" charset="2"/>
        <a:buChar char="l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648000" rtl="0" eaLnBrk="1" fontAlgn="base" hangingPunct="1">
        <a:spcBef>
          <a:spcPct val="20000"/>
        </a:spcBef>
        <a:spcAft>
          <a:spcPct val="0"/>
        </a:spcAft>
        <a:buClr>
          <a:srgbClr val="0E71B8"/>
        </a:buClr>
        <a:buSzPct val="60000"/>
        <a:buFont typeface="Wingdings" pitchFamily="2" charset="2"/>
        <a:buChar char="¢"/>
        <a:defRPr sz="16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38135" y="2474707"/>
            <a:ext cx="7829603" cy="9177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800" dirty="0" smtClean="0">
                <a:solidFill>
                  <a:srgbClr val="008640"/>
                </a:solidFill>
              </a:rPr>
              <a:t>Спасибо</a:t>
            </a:r>
            <a:r>
              <a:rPr lang="ru-RU" sz="3800" baseline="0" dirty="0" smtClean="0">
                <a:solidFill>
                  <a:srgbClr val="008640"/>
                </a:solidFill>
              </a:rPr>
              <a:t> за внимание!</a:t>
            </a:r>
            <a:endParaRPr lang="ru-RU" sz="3800" dirty="0">
              <a:solidFill>
                <a:srgbClr val="00864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7"/>
            <a:ext cx="1469152" cy="1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551" y="3611566"/>
            <a:ext cx="345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2000" b="1" dirty="0" smtClean="0">
              <a:solidFill>
                <a:srgbClr val="007D32"/>
              </a:solidFill>
            </a:endParaRPr>
          </a:p>
          <a:p>
            <a:r>
              <a:rPr lang="en-US" sz="20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+7 495 22 900 22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7"/>
            <a:ext cx="1469152" cy="1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94229" y="3807560"/>
            <a:ext cx="45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+7 495 22 900 22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47664" y="3227998"/>
            <a:ext cx="1974904" cy="5022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</a:t>
            </a:r>
            <a:endParaRPr kumimoji="0" lang="ru-RU" sz="2400" b="1" i="0" u="none" strike="noStrike" kern="1200" cap="none" spc="0" normalizeH="0" baseline="0" noProof="0" dirty="0" smtClean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485218" y="3436140"/>
            <a:ext cx="2497165" cy="1"/>
          </a:xfrm>
          <a:prstGeom prst="line">
            <a:avLst/>
          </a:prstGeom>
          <a:ln w="22225">
            <a:solidFill>
              <a:srgbClr val="007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0818" y="4232286"/>
            <a:ext cx="3351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D32"/>
                </a:solidFill>
              </a:rPr>
              <a:t>www.infowatch.com</a:t>
            </a:r>
            <a:endParaRPr lang="ru-RU" b="1" dirty="0">
              <a:solidFill>
                <a:srgbClr val="007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592796"/>
            <a:ext cx="7200899" cy="2015653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Защищая ключевые </a:t>
            </a:r>
            <a:br>
              <a:rPr lang="ru-RU" sz="3600" dirty="0" smtClean="0"/>
            </a:br>
            <a:r>
              <a:rPr lang="ru-RU" sz="3600" dirty="0" smtClean="0"/>
              <a:t>Интернет-ресурсы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638114" y="3608448"/>
            <a:ext cx="2900417" cy="1103937"/>
          </a:xfrm>
        </p:spPr>
        <p:txBody>
          <a:bodyPr>
            <a:normAutofit/>
          </a:bodyPr>
          <a:lstStyle/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r>
              <a:rPr lang="ru-RU" dirty="0" smtClean="0"/>
              <a:t>Сучкова Елена </a:t>
            </a:r>
          </a:p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r>
              <a:rPr lang="en-US" dirty="0" err="1" smtClean="0"/>
              <a:t>InfoWatch</a:t>
            </a:r>
            <a:r>
              <a:rPr lang="en-US" dirty="0" smtClean="0"/>
              <a:t> 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38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Выводы</a:t>
            </a:r>
            <a:endParaRPr lang="ru-RU" sz="2500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899592" y="1736812"/>
            <a:ext cx="7709210" cy="2540359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Blip>
                <a:blip r:embed="rId2"/>
              </a:buBlip>
              <a:tabLst>
                <a:tab pos="360000" algn="l"/>
                <a:tab pos="720000" algn="l"/>
                <a:tab pos="1080000" algn="l"/>
              </a:tabLst>
              <a:defRPr sz="1600" b="1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352425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80000"/>
              <a:buFont typeface="Wingdings" pitchFamily="2" charset="2"/>
              <a:buChar char="l"/>
              <a:tabLst>
                <a:tab pos="360000" algn="l"/>
                <a:tab pos="720000" algn="l"/>
                <a:tab pos="1080000" algn="l"/>
              </a:tabLst>
              <a:defRPr sz="1600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9500" indent="-363538" algn="l" defTabSz="648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"/>
              <a:defRPr sz="1600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360363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¢"/>
              <a:tabLst>
                <a:tab pos="360000" algn="l"/>
                <a:tab pos="720000" algn="l"/>
                <a:tab pos="1080000" algn="l"/>
              </a:tabLst>
              <a:defRPr sz="1800" kern="120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1563" indent="-174625" algn="l" defTabSz="648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¢"/>
              <a:defRPr sz="1800" kern="1200">
                <a:ln w="6350" cap="rnd">
                  <a:noFill/>
                </a:ln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950045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416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788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160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lvl="1" indent="-342900"/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Антивирусы защищают только от массовых атак</a:t>
            </a:r>
          </a:p>
          <a:p>
            <a:pPr marL="447675" lvl="1"/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Основные потери – прямые денежные потери, воровство сверхсекретной информации в результате таргетированных атак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+mn-cs"/>
            </a:endParaRPr>
          </a:p>
          <a:p>
            <a:pPr marL="447675" lvl="1"/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Защита от таргетированных атак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 –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+mn-cs"/>
              </a:rPr>
              <a:t>динамический анализ изменений состояния ИТ-системы и поиск в ней аномалий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+mn-cs"/>
            </a:endParaRPr>
          </a:p>
          <a:p>
            <a:pPr marL="0" lvl="1" indent="0">
              <a:buSzPct val="90000"/>
              <a:buNone/>
            </a:pPr>
            <a:endParaRPr lang="ru-RU" sz="2200" dirty="0" smtClean="0"/>
          </a:p>
          <a:p>
            <a:pPr lvl="1"/>
            <a:endParaRPr lang="en-US" sz="2200" b="1" dirty="0" smtClean="0"/>
          </a:p>
          <a:p>
            <a:pPr lvl="1"/>
            <a:endParaRPr lang="en-US" sz="2200" b="1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0012" y="4293096"/>
            <a:ext cx="3348372" cy="2154992"/>
          </a:xfrm>
          <a:prstGeom prst="roundRect">
            <a:avLst/>
          </a:prstGeom>
          <a:solidFill>
            <a:srgbClr val="0066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0012" y="4422258"/>
            <a:ext cx="3348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Комплексное противодействие таргетированным атакам – важнейшее средство для защиты бизнеса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2530342" cy="251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592796"/>
            <a:ext cx="7200899" cy="2015653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Спасибо за внимание.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638114" y="3608448"/>
            <a:ext cx="2900417" cy="1103937"/>
          </a:xfrm>
        </p:spPr>
        <p:txBody>
          <a:bodyPr>
            <a:normAutofit/>
          </a:bodyPr>
          <a:lstStyle/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r>
              <a:rPr lang="ru-RU" dirty="0" smtClean="0"/>
              <a:t>Сучкова Елена</a:t>
            </a:r>
          </a:p>
          <a:p>
            <a:pPr marL="0" indent="0">
              <a:tabLst>
                <a:tab pos="446088" algn="l"/>
                <a:tab pos="719138" algn="l"/>
                <a:tab pos="1079500" algn="l"/>
              </a:tabLst>
            </a:pPr>
            <a:r>
              <a:rPr lang="en-US" dirty="0" err="1" smtClean="0"/>
              <a:t>InfoWatch</a:t>
            </a:r>
            <a:r>
              <a:rPr lang="en-US" dirty="0" smtClean="0"/>
              <a:t> 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7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cweek.ru/images/pcweek/archive/8002_963824932_3.rtf.files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27499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707904" y="1273110"/>
            <a:ext cx="5413216" cy="508856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rgbClr val="990000"/>
                </a:solidFill>
              </a:rPr>
              <a:t>Непрерывная разработка</a:t>
            </a:r>
            <a:br>
              <a:rPr lang="ru-RU" sz="1800" b="1" dirty="0" smtClean="0">
                <a:solidFill>
                  <a:srgbClr val="990000"/>
                </a:solidFill>
              </a:rPr>
            </a:br>
            <a:r>
              <a:rPr lang="ru-RU" sz="1800" dirty="0" smtClean="0"/>
              <a:t>Запросы на функции формируются изнутри (функциональный заказчик) и  снаружи (законы, требования, конкуренты)</a:t>
            </a:r>
            <a:endParaRPr lang="en-US" sz="1800" b="1" dirty="0" smtClean="0">
              <a:solidFill>
                <a:srgbClr val="990000"/>
              </a:solidFill>
            </a:endParaRPr>
          </a:p>
          <a:p>
            <a:pPr eaLnBrk="1" hangingPunct="1"/>
            <a:r>
              <a:rPr lang="ru-RU" sz="1800" b="1" dirty="0" smtClean="0">
                <a:solidFill>
                  <a:srgbClr val="990000"/>
                </a:solidFill>
              </a:rPr>
              <a:t>Упрощенный процесс разработки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Поскольку заказчик один, слишком дорого выстраивать цикл безопасной разработки, как при выпуске тиражных продуктов</a:t>
            </a:r>
          </a:p>
          <a:p>
            <a:r>
              <a:rPr lang="ru-RU" sz="1800" dirty="0" smtClean="0">
                <a:solidFill>
                  <a:srgbClr val="990000"/>
                </a:solidFill>
              </a:rPr>
              <a:t>Функционал превыше всего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Затруднительно оценить ущерб от плохого кода, безопасность не на первом месте.</a:t>
            </a: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85258"/>
            <a:ext cx="7308812" cy="742606"/>
          </a:xfrm>
          <a:prstGeom prst="rect">
            <a:avLst/>
          </a:prstGeom>
        </p:spPr>
        <p:txBody>
          <a:bodyPr vert="horz" lIns="107275" tIns="53637" rIns="107275" bIns="53637" rtlCol="0" anchor="t">
            <a:normAutofit/>
          </a:bodyPr>
          <a:lstStyle>
            <a:lvl1pPr algn="l" defTabSz="10715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 b="1" u="none" kern="120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A844"/>
                </a:solidFill>
              </a:rPr>
              <a:t>Бизнес приложения - особенные</a:t>
            </a:r>
          </a:p>
        </p:txBody>
      </p:sp>
    </p:spTree>
    <p:extLst>
      <p:ext uri="{BB962C8B-B14F-4D97-AF65-F5344CB8AC3E}">
        <p14:creationId xmlns:p14="http://schemas.microsoft.com/office/powerpoint/2010/main" val="69569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0748"/>
            <a:ext cx="8676964" cy="499255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12676"/>
            <a:ext cx="6131024" cy="648072"/>
          </a:xfrm>
          <a:prstGeom prst="rect">
            <a:avLst/>
          </a:prstGeom>
        </p:spPr>
        <p:txBody>
          <a:bodyPr vert="horz" lIns="107275" tIns="53637" rIns="107275" bIns="53637" rtlCol="0" anchor="t">
            <a:normAutofit/>
          </a:bodyPr>
          <a:lstStyle>
            <a:lvl1pPr algn="l" defTabSz="10715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 b="1" u="none" kern="120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A844"/>
                </a:solidFill>
              </a:rPr>
              <a:t>СХЕМА РАБОТЫ </a:t>
            </a:r>
            <a:r>
              <a:rPr lang="en-US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A844"/>
                </a:solidFill>
              </a:rPr>
              <a:t>APPERCUT CCS</a:t>
            </a:r>
            <a:endParaRPr lang="ru-RU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A8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15516" y="476672"/>
            <a:ext cx="8460940" cy="810344"/>
          </a:xfrm>
          <a:prstGeom prst="rect">
            <a:avLst/>
          </a:prstGeom>
        </p:spPr>
        <p:txBody>
          <a:bodyPr vert="horz" lIns="107275" tIns="53637" rIns="107275" bIns="53637" rtlCol="0" anchor="t">
            <a:normAutofit/>
          </a:bodyPr>
          <a:lstStyle>
            <a:lvl1pPr algn="l" defTabSz="107156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 b="1" u="none" kern="120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A844"/>
                </a:solidFill>
              </a:rPr>
              <a:t>ПРОМЫШЛЕННОЕ РЕШЕНИЕ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A844"/>
                </a:solidFill>
              </a:rPr>
              <a:t>, 1000+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A844"/>
                </a:solidFill>
              </a:rPr>
              <a:t>УСТАНОВОК</a:t>
            </a:r>
            <a:endParaRPr lang="ru-RU" sz="2400" dirty="0">
              <a:solidFill>
                <a:srgbClr val="00A844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878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9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131840" y="1484784"/>
            <a:ext cx="2448272" cy="4464496"/>
          </a:xfrm>
          <a:prstGeom prst="downArrow">
            <a:avLst/>
          </a:prstGeom>
          <a:noFill/>
          <a:ln w="76200" cmpd="sng">
            <a:solidFill>
              <a:srgbClr val="0082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425581" y="1771092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SAST: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КАЧЕСТВО КОДА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ПОИСК НЕКОРРЕКТНОСТЕЙ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" y="286276"/>
            <a:ext cx="6971692" cy="787762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425581" y="2452826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DAST: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ГЕНЕРАЦИЯ ПОДТВЕРЖДАЮЩИХ ЭКСПЛОЙТОВ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46"/>
          <p:cNvSpPr/>
          <p:nvPr/>
        </p:nvSpPr>
        <p:spPr>
          <a:xfrm>
            <a:off x="402160" y="3460938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WAF: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ВЫПУСК ВИРТУАЛЬНЫХ ПАТЧЕЙ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46"/>
          <p:cNvSpPr/>
          <p:nvPr/>
        </p:nvSpPr>
        <p:spPr>
          <a:xfrm>
            <a:off x="396334" y="4064874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antiDDoS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ЗАЩИТА НА ПРИКЛАДНОМ УРОВНЕ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914970"/>
            <a:ext cx="5677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ОТ КАЧЕСТВА КОДА К БЕЗОПАСНОЙ ЭКСПЛУАТАЦИИ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5516" y="3140968"/>
            <a:ext cx="864096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9307" y="5621515"/>
            <a:ext cx="135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АТАКИ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91580" y="5004396"/>
            <a:ext cx="396044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611004" y="5004396"/>
            <a:ext cx="396044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20603" y="5621515"/>
            <a:ext cx="135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АТАКИ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6452876" y="5004396"/>
            <a:ext cx="396044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272300" y="5004396"/>
            <a:ext cx="396044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131840" y="1484784"/>
            <a:ext cx="2448272" cy="4464496"/>
          </a:xfrm>
          <a:prstGeom prst="downArrow">
            <a:avLst/>
          </a:prstGeom>
          <a:noFill/>
          <a:ln w="76200" cmpd="sng">
            <a:solidFill>
              <a:srgbClr val="0082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425581" y="1771092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SAST: APPERCUT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ФТС, ФК, ФНС, РОСАВТОДОР, ГАЗПРОМБАНК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" y="286276"/>
            <a:ext cx="6971692" cy="787762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425581" y="2452826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DAST: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WALLARM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YANDEX, MAIL.RU,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ЭЛЬДОРАДО,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QIWI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46"/>
          <p:cNvSpPr/>
          <p:nvPr/>
        </p:nvSpPr>
        <p:spPr>
          <a:xfrm>
            <a:off x="402160" y="3460938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WAF: WALLARM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YANDEX, MAIL.RU, ELDORADO, QIWI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46"/>
          <p:cNvSpPr/>
          <p:nvPr/>
        </p:nvSpPr>
        <p:spPr>
          <a:xfrm>
            <a:off x="396334" y="4064874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antiDDoS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QRATOR –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ТКС, ПРАВИТЕЛЬСТВО МОСКВЫ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914970"/>
            <a:ext cx="459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СОЮЗ ЛУЧШИХ В СВОЁМ КЛАССЕ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5516" y="3140968"/>
            <a:ext cx="864096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131840" y="1484784"/>
            <a:ext cx="2448272" cy="4464496"/>
          </a:xfrm>
          <a:prstGeom prst="downArrow">
            <a:avLst/>
          </a:prstGeom>
          <a:noFill/>
          <a:ln w="76200" cmpd="sng">
            <a:solidFill>
              <a:srgbClr val="0082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425581" y="1771092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SAST: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РУЧНОЙ АНАЛИЗ КОДА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" y="286276"/>
            <a:ext cx="6971692" cy="787762"/>
          </a:xfrm>
          <a:prstGeom prst="rect">
            <a:avLst/>
          </a:prstGeom>
        </p:spPr>
      </p:pic>
      <p:sp>
        <p:nvSpPr>
          <p:cNvPr id="14" name="Прямоугольник 46"/>
          <p:cNvSpPr/>
          <p:nvPr/>
        </p:nvSpPr>
        <p:spPr>
          <a:xfrm>
            <a:off x="425581" y="2452826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DAST: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ТЕСТ НА ПРОНИКНОВЕНИЕ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46"/>
          <p:cNvSpPr/>
          <p:nvPr/>
        </p:nvSpPr>
        <p:spPr>
          <a:xfrm>
            <a:off x="402160" y="3460938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WAF: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АКТИВНОСТИ БОТСЕТЕЙ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46"/>
          <p:cNvSpPr/>
          <p:nvPr/>
        </p:nvSpPr>
        <p:spPr>
          <a:xfrm>
            <a:off x="396334" y="4064874"/>
            <a:ext cx="8255289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  <a:effectLst>
            <a:outerShdw blurRad="63500" dist="12700" dir="2700000" algn="tl" rotWithShape="0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antiDDoS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НАГРУЗОЧНОЕ ТЕСТИРОВАНИЕ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873983"/>
            <a:ext cx="3872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ДОПОЛНИТЕЛЬНЫЕ УСЛУГИ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5516" y="3140968"/>
            <a:ext cx="8640960" cy="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8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"/>
          <p:cNvSpPr txBox="1">
            <a:spLocks/>
          </p:cNvSpPr>
          <p:nvPr/>
        </p:nvSpPr>
        <p:spPr>
          <a:xfrm>
            <a:off x="287524" y="1699791"/>
            <a:ext cx="8604956" cy="1837221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Autofit/>
          </a:bodyPr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Blip>
                <a:blip r:embed="rId3"/>
              </a:buBlip>
              <a:tabLst>
                <a:tab pos="360000" algn="l"/>
                <a:tab pos="720000" algn="l"/>
                <a:tab pos="1080000" algn="l"/>
              </a:tabLst>
              <a:defRPr sz="1600" b="1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352425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80000"/>
              <a:buFont typeface="Wingdings" pitchFamily="2" charset="2"/>
              <a:buChar char="l"/>
              <a:tabLst>
                <a:tab pos="360000" algn="l"/>
                <a:tab pos="720000" algn="l"/>
                <a:tab pos="1080000" algn="l"/>
              </a:tabLst>
              <a:defRPr sz="1600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9500" indent="-363538" algn="l" defTabSz="648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"/>
              <a:defRPr sz="1600" kern="1200" baseline="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360363" algn="l" defTabSz="360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¢"/>
              <a:tabLst>
                <a:tab pos="360000" algn="l"/>
                <a:tab pos="720000" algn="l"/>
                <a:tab pos="1080000" algn="l"/>
              </a:tabLst>
              <a:defRPr sz="1800" kern="1200">
                <a:ln w="6350" cap="rnd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1563" indent="-174625" algn="l" defTabSz="648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60000"/>
              <a:buFont typeface="Wingdings" pitchFamily="2" charset="2"/>
              <a:buChar char="¢"/>
              <a:defRPr sz="1800" kern="1200">
                <a:ln w="6350" cap="rnd">
                  <a:noFill/>
                </a:ln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950045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416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788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160" indent="-268186" algn="l" defTabSz="10727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/>
              <a:t>н</a:t>
            </a:r>
            <a:r>
              <a:rPr lang="ru-RU" sz="2000" b="0" dirty="0" smtClean="0"/>
              <a:t>овое поколение средств обнаружения целенаправленных атак</a:t>
            </a:r>
          </a:p>
          <a:p>
            <a:r>
              <a:rPr lang="ru-RU" sz="2000" b="0" dirty="0"/>
              <a:t>н</a:t>
            </a:r>
            <a:r>
              <a:rPr lang="ru-RU" sz="2000" b="0" dirty="0" smtClean="0"/>
              <a:t>овые технологии и уникальный подход – динамическое обнаружение атак, постоянный мониторинг изменений</a:t>
            </a:r>
          </a:p>
          <a:p>
            <a:pPr lvl="1"/>
            <a:r>
              <a:rPr lang="ru-RU" sz="2000" dirty="0" smtClean="0"/>
              <a:t>экспертная облачная </a:t>
            </a:r>
            <a:r>
              <a:rPr lang="ru-RU" sz="2000" b="0" dirty="0" smtClean="0"/>
              <a:t>система</a:t>
            </a:r>
          </a:p>
          <a:p>
            <a:r>
              <a:rPr lang="ru-RU" sz="2000" b="0" dirty="0"/>
              <a:t>н</a:t>
            </a:r>
            <a:r>
              <a:rPr lang="ru-RU" sz="2000" b="0" dirty="0" smtClean="0"/>
              <a:t>аглядный отчет по результатам работы </a:t>
            </a:r>
            <a:endParaRPr lang="ru-RU" sz="2000" b="0" dirty="0"/>
          </a:p>
        </p:txBody>
      </p:sp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611560" y="440668"/>
            <a:ext cx="7828385" cy="1190079"/>
          </a:xfrm>
        </p:spPr>
        <p:txBody>
          <a:bodyPr>
            <a:noAutofit/>
          </a:bodyPr>
          <a:lstStyle/>
          <a:p>
            <a:r>
              <a:rPr lang="en-US" sz="4000" dirty="0" smtClean="0"/>
              <a:t>InfoWatch </a:t>
            </a:r>
            <a:r>
              <a:rPr lang="ru-RU" sz="4000" dirty="0" err="1"/>
              <a:t>Targeted</a:t>
            </a:r>
            <a:r>
              <a:rPr lang="ru-RU" sz="4000" dirty="0"/>
              <a:t> </a:t>
            </a:r>
            <a:r>
              <a:rPr lang="ru-RU" sz="4000" dirty="0" err="1" smtClean="0"/>
              <a:t>Attack</a:t>
            </a:r>
            <a:r>
              <a:rPr lang="ru-RU" sz="4000" dirty="0" smtClean="0"/>
              <a:t> </a:t>
            </a:r>
            <a:r>
              <a:rPr lang="ru-RU" sz="4000" dirty="0" err="1" smtClean="0"/>
              <a:t>Detecto</a:t>
            </a:r>
            <a:r>
              <a:rPr lang="en-US" sz="4000" dirty="0" smtClean="0"/>
              <a:t>r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152636"/>
            <a:ext cx="8099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D32"/>
                </a:solidFill>
              </a:rPr>
              <a:t>Защита от целенаправленных </a:t>
            </a:r>
            <a:r>
              <a:rPr lang="ru-RU" sz="1800" b="1" dirty="0">
                <a:solidFill>
                  <a:srgbClr val="007D32"/>
                </a:solidFill>
              </a:rPr>
              <a:t>атак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0057"/>
            <a:ext cx="5596471" cy="307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5651500" y="2888941"/>
            <a:ext cx="3275866" cy="3744416"/>
            <a:chOff x="5805217" y="2780928"/>
            <a:chExt cx="3266165" cy="376245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217" y="2780928"/>
              <a:ext cx="1718563" cy="24303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361" y="3665115"/>
              <a:ext cx="1703403" cy="2410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979" y="4133167"/>
              <a:ext cx="1703403" cy="2410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5528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298136" y="319957"/>
            <a:ext cx="5786032" cy="5167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71563" rtl="0" eaLnBrk="1" fontAlgn="base" hangingPunct="1">
              <a:spcBef>
                <a:spcPct val="0"/>
              </a:spcBef>
              <a:spcAft>
                <a:spcPct val="0"/>
              </a:spcAft>
              <a:defRPr sz="2500" b="1" u="sng" kern="120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r" defTabSz="10715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u="none" dirty="0" smtClean="0">
                <a:solidFill>
                  <a:srgbClr val="006600"/>
                </a:solidFill>
              </a:rPr>
              <a:t>Внимание: таргетированные атаки!</a:t>
            </a:r>
            <a:endParaRPr lang="ru-RU" u="none" dirty="0">
              <a:solidFill>
                <a:srgbClr val="00660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99169"/>
              </p:ext>
            </p:extLst>
          </p:nvPr>
        </p:nvGraphicFramePr>
        <p:xfrm>
          <a:off x="143507" y="1412776"/>
          <a:ext cx="8892989" cy="5071782"/>
        </p:xfrm>
        <a:graphic>
          <a:graphicData uri="http://schemas.openxmlformats.org/drawingml/2006/table">
            <a:tbl>
              <a:tblPr firstRow="1" bandRow="1"/>
              <a:tblGrid>
                <a:gridCol w="2808313"/>
                <a:gridCol w="2952328"/>
                <a:gridCol w="3132348"/>
              </a:tblGrid>
              <a:tr h="3774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147A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</a:t>
                      </a:r>
                      <a:endParaRPr lang="ru-RU" sz="2000" b="1" dirty="0">
                        <a:solidFill>
                          <a:srgbClr val="147A7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147A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Таргетированная атака</a:t>
                      </a:r>
                      <a:endParaRPr lang="ru-RU" sz="2000" b="1" dirty="0">
                        <a:solidFill>
                          <a:srgbClr val="147A7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4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6350" cap="rnd"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атакуемых объектов 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n w="6350" cap="rnd"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можно больше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или некоторое число одинаковых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6350" cap="rnd"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особенностей конкретного объекта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n w="6350" cap="rnd"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Обход системы безопасности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заказа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 выявления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Ущерб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Непредсказуемый, небольшой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Заранее просчитанный, значительный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3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предотвращения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47A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Достаточно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антивируса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Нужны специальные средства и работа аналитиков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4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foWatch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fic Moni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foWatch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foWatch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D683BB62CF747B7794AF3106CF6DA" ma:contentTypeVersion="2" ma:contentTypeDescription="Create a new document." ma:contentTypeScope="" ma:versionID="6100b8a30b9ea00391e70ea2351895a1">
  <xsd:schema xmlns:xsd="http://www.w3.org/2001/XMLSchema" xmlns:p="http://schemas.microsoft.com/office/2006/metadata/properties" targetNamespace="http://schemas.microsoft.com/office/2006/metadata/properties" ma:root="true" ma:fieldsID="7c52b64a205b19a8f7fd2d17af9d4b6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BFE28-0475-4FA9-A352-A5321F12F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39669</TotalTime>
  <Words>344</Words>
  <Application>Microsoft Macintosh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InfoWatch_Template</vt:lpstr>
      <vt:lpstr>Traffic Monitor</vt:lpstr>
      <vt:lpstr>2_InfoWatch_Template_4x3</vt:lpstr>
      <vt:lpstr>3_InfoWatch_Template_4x3</vt:lpstr>
      <vt:lpstr>Заключительный слайд</vt:lpstr>
      <vt:lpstr>1_Заключительный слайд</vt:lpstr>
      <vt:lpstr>Защищая ключевые  Интернет-ресурсы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InfoWatch Targeted Attack Detector</vt:lpstr>
      <vt:lpstr>Презентация PowerPoint</vt:lpstr>
      <vt:lpstr>Выводы</vt:lpstr>
      <vt:lpstr>    Спасибо за внимание.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Защищая ключевые  Интернет-ресурсы</dc:title>
  <dc:subject/>
  <dc:creator/>
  <cp:keywords/>
  <dc:description/>
  <cp:lastModifiedBy>Elena Suchkova</cp:lastModifiedBy>
  <cp:revision>1853</cp:revision>
  <cp:lastPrinted>2015-03-10T13:58:57Z</cp:lastPrinted>
  <dcterms:created xsi:type="dcterms:W3CDTF">2010-08-19T13:24:36Z</dcterms:created>
  <dcterms:modified xsi:type="dcterms:W3CDTF">2015-06-25T08:36:54Z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0x01010087DD683BB62CF747B7794AF3106CF6DA</vt:lpwstr>
  </property>
</Properties>
</file>