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59"/>
  </p:notesMasterIdLst>
  <p:handoutMasterIdLst>
    <p:handoutMasterId r:id="rId60"/>
  </p:handoutMasterIdLst>
  <p:sldIdLst>
    <p:sldId id="437" r:id="rId2"/>
    <p:sldId id="435" r:id="rId3"/>
    <p:sldId id="439" r:id="rId4"/>
    <p:sldId id="440" r:id="rId5"/>
    <p:sldId id="441" r:id="rId6"/>
    <p:sldId id="442" r:id="rId7"/>
    <p:sldId id="443" r:id="rId8"/>
    <p:sldId id="444" r:id="rId9"/>
    <p:sldId id="445" r:id="rId10"/>
    <p:sldId id="446" r:id="rId11"/>
    <p:sldId id="345" r:id="rId12"/>
    <p:sldId id="347" r:id="rId13"/>
    <p:sldId id="422" r:id="rId14"/>
    <p:sldId id="344" r:id="rId15"/>
    <p:sldId id="421" r:id="rId16"/>
    <p:sldId id="352" r:id="rId17"/>
    <p:sldId id="353" r:id="rId18"/>
    <p:sldId id="354" r:id="rId19"/>
    <p:sldId id="356" r:id="rId20"/>
    <p:sldId id="358" r:id="rId21"/>
    <p:sldId id="360" r:id="rId22"/>
    <p:sldId id="423" r:id="rId23"/>
    <p:sldId id="405" r:id="rId24"/>
    <p:sldId id="407" r:id="rId25"/>
    <p:sldId id="412" r:id="rId26"/>
    <p:sldId id="447" r:id="rId27"/>
    <p:sldId id="448" r:id="rId28"/>
    <p:sldId id="415" r:id="rId29"/>
    <p:sldId id="416" r:id="rId30"/>
    <p:sldId id="417" r:id="rId31"/>
    <p:sldId id="418" r:id="rId32"/>
    <p:sldId id="414" r:id="rId33"/>
    <p:sldId id="449" r:id="rId34"/>
    <p:sldId id="450" r:id="rId35"/>
    <p:sldId id="452" r:id="rId36"/>
    <p:sldId id="473" r:id="rId37"/>
    <p:sldId id="474" r:id="rId38"/>
    <p:sldId id="475" r:id="rId39"/>
    <p:sldId id="453" r:id="rId40"/>
    <p:sldId id="454" r:id="rId41"/>
    <p:sldId id="455" r:id="rId42"/>
    <p:sldId id="456" r:id="rId43"/>
    <p:sldId id="457" r:id="rId44"/>
    <p:sldId id="458" r:id="rId45"/>
    <p:sldId id="459" r:id="rId46"/>
    <p:sldId id="460" r:id="rId47"/>
    <p:sldId id="461" r:id="rId48"/>
    <p:sldId id="462" r:id="rId49"/>
    <p:sldId id="463" r:id="rId50"/>
    <p:sldId id="464" r:id="rId51"/>
    <p:sldId id="465" r:id="rId52"/>
    <p:sldId id="466" r:id="rId53"/>
    <p:sldId id="467" r:id="rId54"/>
    <p:sldId id="468" r:id="rId55"/>
    <p:sldId id="469" r:id="rId56"/>
    <p:sldId id="470" r:id="rId57"/>
    <p:sldId id="471" r:id="rId58"/>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F990F626-20A9-42C2-B2D7-326DD25A4997}">
          <p14:sldIdLst>
            <p14:sldId id="434"/>
            <p14:sldId id="435"/>
            <p14:sldId id="436"/>
            <p14:sldId id="345"/>
            <p14:sldId id="347"/>
            <p14:sldId id="348"/>
            <p14:sldId id="422"/>
            <p14:sldId id="344"/>
            <p14:sldId id="421"/>
            <p14:sldId id="352"/>
            <p14:sldId id="353"/>
            <p14:sldId id="354"/>
            <p14:sldId id="356"/>
            <p14:sldId id="358"/>
            <p14:sldId id="360"/>
            <p14:sldId id="424"/>
            <p14:sldId id="425"/>
            <p14:sldId id="426"/>
            <p14:sldId id="427"/>
            <p14:sldId id="423"/>
            <p14:sldId id="405"/>
            <p14:sldId id="407"/>
            <p14:sldId id="412"/>
            <p14:sldId id="415"/>
            <p14:sldId id="416"/>
            <p14:sldId id="417"/>
            <p14:sldId id="418"/>
            <p14:sldId id="414"/>
          </p14:sldIdLst>
        </p14:section>
        <p14:section name="BACKUP" id="{0D954DCB-5974-484E-B753-498E64BAD584}">
          <p14:sldIdLst>
            <p14:sldId id="408"/>
            <p14:sldId id="409"/>
            <p14:sldId id="411"/>
            <p14:sldId id="40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frameSlides="1"/>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39" autoAdjust="0"/>
    <p:restoredTop sz="81174" autoAdjust="0"/>
  </p:normalViewPr>
  <p:slideViewPr>
    <p:cSldViewPr snapToGrid="0">
      <p:cViewPr>
        <p:scale>
          <a:sx n="50" d="100"/>
          <a:sy n="50" d="100"/>
        </p:scale>
        <p:origin x="-1722" y="-546"/>
      </p:cViewPr>
      <p:guideLst>
        <p:guide orient="horz" pos="2472"/>
        <p:guide orient="horz" pos="1817"/>
        <p:guide orient="horz" pos="2285"/>
        <p:guide orient="horz" pos="3009"/>
        <p:guide pos="2946"/>
        <p:guide pos="5537"/>
        <p:guide pos="3670"/>
        <p:guide pos="382"/>
        <p:guide pos="2674"/>
      </p:guideLst>
    </p:cSldViewPr>
  </p:slideViewPr>
  <p:notesTextViewPr>
    <p:cViewPr>
      <p:scale>
        <a:sx n="1" d="1"/>
        <a:sy n="1" d="1"/>
      </p:scale>
      <p:origin x="0" y="0"/>
    </p:cViewPr>
  </p:notesTextViewPr>
  <p:sorterViewPr>
    <p:cViewPr>
      <p:scale>
        <a:sx n="50" d="100"/>
        <a:sy n="50" d="100"/>
      </p:scale>
      <p:origin x="0" y="1068"/>
    </p:cViewPr>
  </p:sorterViewPr>
  <p:notesViewPr>
    <p:cSldViewPr snapToGrid="0" snapToObjects="1">
      <p:cViewPr varScale="1">
        <p:scale>
          <a:sx n="95" d="100"/>
          <a:sy n="95" d="100"/>
        </p:scale>
        <p:origin x="-2724" y="-90"/>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10/17/2012</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10/17/2012</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ytimes.com/2012/06/11/technology/linkedin-breach-exposes-light-security-even-at-data-companies.html?pagewanted=al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oracle.com/us/products/database/039434.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700">
                <a:solidFill>
                  <a:schemeClr val="tx1"/>
                </a:solidFill>
                <a:latin typeface="Arial" pitchFamily="34" charset="0"/>
                <a:ea typeface="ＭＳ Ｐゴシック" pitchFamily="34" charset="-128"/>
              </a:defRPr>
            </a:lvl1pPr>
            <a:lvl2pPr marL="742950" indent="-285750" eaLnBrk="0" hangingPunct="0">
              <a:defRPr sz="700">
                <a:solidFill>
                  <a:schemeClr val="tx1"/>
                </a:solidFill>
                <a:latin typeface="Arial" pitchFamily="34" charset="0"/>
                <a:ea typeface="ＭＳ Ｐゴシック" pitchFamily="34" charset="-128"/>
              </a:defRPr>
            </a:lvl2pPr>
            <a:lvl3pPr marL="1143000" indent="-228600" eaLnBrk="0" hangingPunct="0">
              <a:defRPr sz="700">
                <a:solidFill>
                  <a:schemeClr val="tx1"/>
                </a:solidFill>
                <a:latin typeface="Arial" pitchFamily="34" charset="0"/>
                <a:ea typeface="ＭＳ Ｐゴシック" pitchFamily="34" charset="-128"/>
              </a:defRPr>
            </a:lvl3pPr>
            <a:lvl4pPr marL="1600200" indent="-228600" eaLnBrk="0" hangingPunct="0">
              <a:defRPr sz="700">
                <a:solidFill>
                  <a:schemeClr val="tx1"/>
                </a:solidFill>
                <a:latin typeface="Arial" pitchFamily="34" charset="0"/>
                <a:ea typeface="ＭＳ Ｐゴシック" pitchFamily="34" charset="-128"/>
              </a:defRPr>
            </a:lvl4pPr>
            <a:lvl5pPr marL="2057400" indent="-228600" eaLnBrk="0" hangingPunct="0">
              <a:defRPr sz="7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00">
                <a:solidFill>
                  <a:schemeClr val="tx1"/>
                </a:solidFill>
                <a:latin typeface="Arial" pitchFamily="34" charset="0"/>
                <a:ea typeface="ＭＳ Ｐゴシック" pitchFamily="34" charset="-128"/>
              </a:defRPr>
            </a:lvl9pPr>
          </a:lstStyle>
          <a:p>
            <a:fld id="{51745EE9-7AA7-4964-BA6B-F02EC2E239CC}" type="slidenum">
              <a:rPr lang="en-US" sz="1200" smtClean="0">
                <a:latin typeface="Times" pitchFamily="18" charset="0"/>
              </a:rPr>
              <a:pPr/>
              <a:t>1</a:t>
            </a:fld>
            <a:endParaRPr lang="en-US" sz="1200" dirty="0" smtClean="0">
              <a:latin typeface="Times" pitchFamily="18" charset="0"/>
            </a:endParaRPr>
          </a:p>
        </p:txBody>
      </p:sp>
      <p:sp>
        <p:nvSpPr>
          <p:cNvPr id="109571" name="Rectangle 2"/>
          <p:cNvSpPr>
            <a:spLocks noGrp="1" noRot="1" noChangeAspect="1" noChangeArrowheads="1" noTextEdit="1"/>
          </p:cNvSpPr>
          <p:nvPr>
            <p:ph type="sldImg"/>
          </p:nvPr>
        </p:nvSpPr>
        <p:spPr>
          <a:xfrm>
            <a:off x="2287588" y="514350"/>
            <a:ext cx="4567237" cy="2570163"/>
          </a:xfrm>
          <a:ln w="12700" cap="flat">
            <a:solidFill>
              <a:schemeClr val="tx1"/>
            </a:solidFill>
          </a:ln>
        </p:spPr>
      </p:sp>
      <p:sp>
        <p:nvSpPr>
          <p:cNvPr id="109572" name="Rectangle 3"/>
          <p:cNvSpPr>
            <a:spLocks noGrp="1" noChangeArrowheads="1"/>
          </p:cNvSpPr>
          <p:nvPr>
            <p:ph type="body" idx="1"/>
          </p:nvPr>
        </p:nvSpPr>
        <p:spPr>
          <a:xfrm>
            <a:off x="1219200" y="3257550"/>
            <a:ext cx="6705600" cy="30876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44" tIns="46023" rIns="92044" bIns="46023"/>
          <a:lstStyle/>
          <a:p>
            <a:pPr eaLnBrk="1" hangingPunct="1"/>
            <a:endParaRPr lang="nl-NL" smtClean="0">
              <a:latin typeface="Arial"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When</a:t>
            </a:r>
            <a:r>
              <a:rPr lang="en-US" sz="1200" kern="1200" baseline="0" dirty="0" smtClean="0">
                <a:solidFill>
                  <a:schemeClr val="tx1"/>
                </a:solidFill>
                <a:effectLst/>
                <a:latin typeface="+mn-lt"/>
                <a:ea typeface="+mn-ea"/>
                <a:cs typeface="+mn-cs"/>
              </a:rPr>
              <a:t> We examine some of our biggest cases we find the causes are inside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marL="171450" lvl="0" indent="-171450">
              <a:buFontTx/>
              <a:buChar char="•"/>
            </a:pPr>
            <a:r>
              <a:rPr lang="en-US" sz="1200" kern="1200" dirty="0" smtClean="0">
                <a:solidFill>
                  <a:schemeClr val="tx1"/>
                </a:solidFill>
                <a:effectLst/>
                <a:latin typeface="+mn-lt"/>
                <a:ea typeface="+mn-ea"/>
                <a:cs typeface="+mn-cs"/>
              </a:rPr>
              <a:t>When we examine </a:t>
            </a:r>
            <a:r>
              <a:rPr lang="en-US" sz="1200" kern="1200" dirty="0" err="1" smtClean="0">
                <a:solidFill>
                  <a:schemeClr val="tx1"/>
                </a:solidFill>
                <a:effectLst/>
                <a:latin typeface="+mn-lt"/>
                <a:ea typeface="+mn-ea"/>
                <a:cs typeface="+mn-cs"/>
              </a:rPr>
              <a:t>Linkedin</a:t>
            </a:r>
            <a:r>
              <a:rPr lang="en-US" sz="1200" kern="1200" baseline="0" dirty="0" smtClean="0">
                <a:solidFill>
                  <a:schemeClr val="tx1"/>
                </a:solidFill>
                <a:effectLst/>
                <a:latin typeface="+mn-lt"/>
                <a:ea typeface="+mn-ea"/>
                <a:cs typeface="+mn-cs"/>
              </a:rPr>
              <a:t> they found that the passwords for users was only lightly encrypted </a:t>
            </a:r>
          </a:p>
          <a:p>
            <a:pPr marL="171450" lvl="0" indent="-171450">
              <a:buFontTx/>
              <a:buChar char="•"/>
            </a:pPr>
            <a:r>
              <a:rPr lang="en-US" sz="1200" kern="1200" baseline="0" dirty="0" smtClean="0">
                <a:solidFill>
                  <a:schemeClr val="tx1"/>
                </a:solidFill>
                <a:effectLst/>
                <a:latin typeface="+mn-lt"/>
                <a:ea typeface="+mn-ea"/>
                <a:cs typeface="+mn-cs"/>
              </a:rPr>
              <a:t>When we examine </a:t>
            </a:r>
            <a:r>
              <a:rPr lang="en-US" sz="1200" kern="1200" baseline="0" dirty="0" err="1" smtClean="0">
                <a:solidFill>
                  <a:schemeClr val="tx1"/>
                </a:solidFill>
                <a:effectLst/>
                <a:latin typeface="+mn-lt"/>
                <a:ea typeface="+mn-ea"/>
                <a:cs typeface="+mn-cs"/>
              </a:rPr>
              <a:t>Societe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Generale</a:t>
            </a:r>
            <a:r>
              <a:rPr lang="en-US" sz="1200" kern="1200" baseline="0" dirty="0" smtClean="0">
                <a:solidFill>
                  <a:schemeClr val="tx1"/>
                </a:solidFill>
                <a:effectLst/>
                <a:latin typeface="+mn-lt"/>
                <a:ea typeface="+mn-ea"/>
                <a:cs typeface="+mn-cs"/>
              </a:rPr>
              <a:t> it was not a hacker but a trusted employee with excessive access … it was literally an inside Job.</a:t>
            </a:r>
          </a:p>
          <a:p>
            <a:pPr marL="171450" lvl="0" indent="-171450">
              <a:buFontTx/>
              <a:buChar char="•"/>
            </a:pPr>
            <a:r>
              <a:rPr lang="en-US" sz="1200" kern="1200" baseline="0" dirty="0" smtClean="0">
                <a:solidFill>
                  <a:schemeClr val="tx1"/>
                </a:solidFill>
                <a:effectLst/>
                <a:latin typeface="+mn-lt"/>
                <a:ea typeface="+mn-ea"/>
                <a:cs typeface="+mn-cs"/>
              </a:rPr>
              <a:t>At Sony …the customer credit card data was not even encrypted… the hackers didn’t have to try very hard it was just lying around.</a:t>
            </a:r>
          </a:p>
          <a:p>
            <a:pPr marL="171450" lvl="0" indent="-171450">
              <a:buFontTx/>
              <a:buChar char="•"/>
            </a:pPr>
            <a:r>
              <a:rPr lang="en-US" sz="1200" kern="1200" dirty="0" smtClean="0">
                <a:solidFill>
                  <a:schemeClr val="tx1"/>
                </a:solidFill>
                <a:effectLst/>
                <a:latin typeface="+mn-lt"/>
                <a:ea typeface="+mn-ea"/>
                <a:cs typeface="+mn-cs"/>
              </a:rPr>
              <a:t>At RSA –</a:t>
            </a:r>
            <a:r>
              <a:rPr lang="en-US" sz="1200" kern="1200" baseline="0" dirty="0" smtClean="0">
                <a:solidFill>
                  <a:schemeClr val="tx1"/>
                </a:solidFill>
                <a:effectLst/>
                <a:latin typeface="+mn-lt"/>
                <a:ea typeface="+mn-ea"/>
                <a:cs typeface="+mn-cs"/>
              </a:rPr>
              <a:t> the attack was a phishing attack enabled by an un suspecting end user… while the breach was happening at RSA they could see it happen they did not have the forensics and internal controls in place to stop it.</a:t>
            </a:r>
            <a:endParaRPr lang="en-US" dirty="0" smtClean="0"/>
          </a:p>
          <a:p>
            <a:pPr marL="171450" lvl="0" indent="-171450">
              <a:buFontTx/>
              <a:buChar char="•"/>
            </a:pPr>
            <a:endParaRPr lang="en-US" sz="1200" kern="1200" dirty="0" smtClean="0">
              <a:solidFill>
                <a:schemeClr val="tx1"/>
              </a:solidFill>
              <a:effectLst/>
              <a:latin typeface="+mn-lt"/>
              <a:ea typeface="+mn-ea"/>
              <a:cs typeface="+mn-cs"/>
            </a:endParaRPr>
          </a:p>
          <a:p>
            <a:pPr marL="0" lvl="0" indent="0">
              <a:buFontTx/>
              <a:buNone/>
            </a:pPr>
            <a:r>
              <a:rPr lang="en-US" sz="1200" kern="1200" dirty="0" smtClean="0">
                <a:solidFill>
                  <a:schemeClr val="tx1"/>
                </a:solidFill>
                <a:effectLst/>
                <a:latin typeface="+mn-lt"/>
                <a:ea typeface="+mn-ea"/>
                <a:cs typeface="+mn-cs"/>
              </a:rPr>
              <a:t>THESE THREATS ALL</a:t>
            </a:r>
            <a:r>
              <a:rPr lang="en-US" sz="1200" kern="1200" baseline="0" dirty="0" smtClean="0">
                <a:solidFill>
                  <a:schemeClr val="tx1"/>
                </a:solidFill>
                <a:effectLst/>
                <a:latin typeface="+mn-lt"/>
                <a:ea typeface="+mn-ea"/>
                <a:cs typeface="+mn-cs"/>
              </a:rPr>
              <a:t> STARTED OUTSIDE BUT EXPLOITED INTERNAL RISKS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18</a:t>
            </a:fld>
            <a:endParaRPr lang="en-US"/>
          </a:p>
        </p:txBody>
      </p:sp>
    </p:spTree>
    <p:extLst>
      <p:ext uri="{BB962C8B-B14F-4D97-AF65-F5344CB8AC3E}">
        <p14:creationId xmlns="" xmlns:p14="http://schemas.microsoft.com/office/powerpoint/2010/main" val="1645262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So we have to start inside … our opportunity is to transform IT </a:t>
            </a:r>
            <a:r>
              <a:rPr lang="en-US" sz="1200" kern="1200" dirty="0" smtClean="0">
                <a:solidFill>
                  <a:schemeClr val="tx1"/>
                </a:solidFill>
                <a:effectLst/>
                <a:latin typeface="+mn-lt"/>
                <a:ea typeface="+mn-ea"/>
                <a:cs typeface="+mn-cs"/>
              </a:rPr>
              <a:t>security and secure the business inside out. The most</a:t>
            </a:r>
            <a:r>
              <a:rPr lang="en-US" sz="1200" kern="1200" baseline="0" dirty="0" smtClean="0">
                <a:solidFill>
                  <a:schemeClr val="tx1"/>
                </a:solidFill>
                <a:effectLst/>
                <a:latin typeface="+mn-lt"/>
                <a:ea typeface="+mn-ea"/>
                <a:cs typeface="+mn-cs"/>
              </a:rPr>
              <a:t> successful businesses will take a proactive approach to safeguarding their intellectual property and the information of their customers </a:t>
            </a: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[First Build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We</a:t>
            </a:r>
            <a:r>
              <a:rPr lang="en-US" sz="1200" kern="1200" baseline="0" dirty="0" smtClean="0">
                <a:solidFill>
                  <a:schemeClr val="tx1"/>
                </a:solidFill>
                <a:effectLst/>
                <a:latin typeface="+mn-lt"/>
                <a:ea typeface="+mn-ea"/>
                <a:cs typeface="+mn-cs"/>
              </a:rPr>
              <a:t> have to start by being proactive and focusing on the risks. Look at your audits and see where your vulnerabilities are. If your organizations have data that is un-encrypted target that first before you lock down every cell phone.  If you have accounts on systems for people who have resigned disable or de-provision these. Make sure you can address the  bar on compliance and governance standards.</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[Second</a:t>
            </a:r>
            <a:r>
              <a:rPr lang="en-US" sz="1200" kern="1200" baseline="0" dirty="0" smtClean="0">
                <a:solidFill>
                  <a:schemeClr val="tx1"/>
                </a:solidFill>
                <a:effectLst/>
                <a:latin typeface="+mn-lt"/>
                <a:ea typeface="+mn-ea"/>
                <a:cs typeface="+mn-cs"/>
              </a:rPr>
              <a:t> Build</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Focus</a:t>
            </a:r>
            <a:r>
              <a:rPr lang="en-US" sz="1200" kern="1200" baseline="0" dirty="0" smtClean="0">
                <a:solidFill>
                  <a:schemeClr val="tx1"/>
                </a:solidFill>
                <a:effectLst/>
                <a:latin typeface="+mn-lt"/>
                <a:ea typeface="+mn-ea"/>
                <a:cs typeface="+mn-cs"/>
              </a:rPr>
              <a:t> on preventing the threats. Look at fraud detection as a PROACTIVE way to prevent breaches before they happen. Protect your data in the applications where they are accessed and created, on the infrastructure &amp; database where it is managed and on the disks where they are archived and stored.</a:t>
            </a: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[Third Build]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Unlock the opportunities.</a:t>
            </a:r>
            <a:r>
              <a:rPr lang="en-US" sz="1200" kern="1200" baseline="0" dirty="0" smtClean="0">
                <a:solidFill>
                  <a:schemeClr val="tx1"/>
                </a:solidFill>
                <a:effectLst/>
                <a:latin typeface="+mn-lt"/>
                <a:ea typeface="+mn-ea"/>
                <a:cs typeface="+mn-cs"/>
              </a:rPr>
              <a:t> The companies that can make security a competitive advantage can unlock the potential of the cloud and harness mobile and social applications to find new paths to market.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Instead of building a wall and hoping it’s strong enough, you need to take control of access in the enterprise – don’t ignore perimeter or endpoint security, but build a security strategy that can prevent, detect and respond to internal as well as external threats.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endpoints will continue to change and new devices will continuously be introduced. By securing the information when it is created, accessed and stored we can better reduce the risk long term. This kind of inside-out approach to security will help you manage the risk, prevent threats and unlock the opportunities that a secure business can bring.</a:t>
            </a:r>
            <a:r>
              <a:rPr lang="en-US" dirty="0" smtClean="0">
                <a:effectLst/>
              </a:rPr>
              <a:t> </a:t>
            </a:r>
          </a:p>
        </p:txBody>
      </p:sp>
      <p:sp>
        <p:nvSpPr>
          <p:cNvPr id="4" name="Slide Number Placeholder 3"/>
          <p:cNvSpPr>
            <a:spLocks noGrp="1"/>
          </p:cNvSpPr>
          <p:nvPr>
            <p:ph type="sldNum" sz="quarter" idx="10"/>
          </p:nvPr>
        </p:nvSpPr>
        <p:spPr/>
        <p:txBody>
          <a:bodyPr/>
          <a:lstStyle/>
          <a:p>
            <a:fld id="{36E82501-53DA-4152-84B0-51135B15EEA8}"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 xmlns:p14="http://schemas.microsoft.com/office/powerpoint/2010/main" val="3462159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Today fear drives much of our purchasing and it has not made us any safer.  We need to take a more strategic approach</a:t>
            </a:r>
          </a:p>
          <a:p>
            <a:endParaRPr lang="en-US" baseline="0" dirty="0" smtClean="0"/>
          </a:p>
          <a:p>
            <a:r>
              <a:rPr lang="en-US" baseline="0" dirty="0" smtClean="0"/>
              <a:t>&lt;Build&gt;</a:t>
            </a:r>
          </a:p>
          <a:p>
            <a:r>
              <a:rPr lang="en-US" baseline="0" dirty="0" smtClean="0"/>
              <a:t>Look at security as an enabler to find new paths to business and finding new customers.</a:t>
            </a:r>
          </a:p>
          <a:p>
            <a:r>
              <a:rPr lang="en-US" baseline="0" dirty="0" smtClean="0"/>
              <a:t>Examples,</a:t>
            </a:r>
          </a:p>
          <a:p>
            <a:pPr marL="228600" indent="-228600">
              <a:buAutoNum type="arabicPeriod"/>
            </a:pPr>
            <a:r>
              <a:rPr lang="en-US" baseline="0" dirty="0" smtClean="0"/>
              <a:t>Web commerce – (More customers)securing customer transactions and preventing fraud enables new opportunities for commerce</a:t>
            </a:r>
          </a:p>
          <a:p>
            <a:pPr marL="228600" indent="-228600">
              <a:buAutoNum type="arabicPeriod"/>
            </a:pPr>
            <a:r>
              <a:rPr lang="en-US" baseline="0" dirty="0" smtClean="0"/>
              <a:t>Mobile banking – ( More Transactions)enabling mobile applications from devices provides additional transactions and services banks can charge for</a:t>
            </a:r>
          </a:p>
          <a:p>
            <a:pPr marL="228600" indent="-228600">
              <a:buAutoNum type="arabicPeriod"/>
            </a:pPr>
            <a:r>
              <a:rPr lang="en-US" baseline="0" dirty="0" smtClean="0"/>
              <a:t>Patient Care – (More patients)providing data and medical records to customers over the web increases quality and enables hospitals to serve more patients</a:t>
            </a:r>
          </a:p>
          <a:p>
            <a:pPr marL="228600" indent="-228600">
              <a:buAutoNum type="arabicPeriod"/>
            </a:pPr>
            <a:endParaRPr lang="en-US" baseline="0" dirty="0" smtClean="0"/>
          </a:p>
          <a:p>
            <a:pPr marL="0" indent="0">
              <a:buNone/>
            </a:pPr>
            <a:r>
              <a:rPr lang="en-US" baseline="0" dirty="0" smtClean="0"/>
              <a:t>Look for opportunities where Security spend can increase share holder value.</a:t>
            </a:r>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20</a:t>
            </a:fld>
            <a:endParaRPr lang="en-US"/>
          </a:p>
        </p:txBody>
      </p:sp>
    </p:spTree>
    <p:extLst>
      <p:ext uri="{BB962C8B-B14F-4D97-AF65-F5344CB8AC3E}">
        <p14:creationId xmlns="" xmlns:p14="http://schemas.microsoft.com/office/powerpoint/2010/main" val="3099727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50000"/>
              </a:spcBef>
              <a:spcAft>
                <a:spcPct val="0"/>
              </a:spcAft>
              <a:buClr>
                <a:srgbClr val="15B1F7"/>
              </a:buClr>
              <a:buSzPct val="80000"/>
              <a:buFont typeface="Arial" pitchFamily="34" charset="0"/>
              <a:buNone/>
              <a:tabLst/>
              <a:defRPr/>
            </a:pPr>
            <a:endParaRPr kumimoji="0" lang="en-US" sz="1200" b="0" i="0" u="none" strike="noStrike" kern="0" cap="none" spc="0" normalizeH="0" baseline="0" noProof="0" dirty="0" smtClean="0">
              <a:ln>
                <a:noFill/>
              </a:ln>
              <a:solidFill>
                <a:srgbClr val="000000"/>
              </a:solidFill>
              <a:effectLst/>
              <a:uLnTx/>
              <a:uFillTx/>
              <a:latin typeface="HelveticaNeueLT Std"/>
              <a:ea typeface="+mn-ea"/>
            </a:endParaRPr>
          </a:p>
          <a:p>
            <a:pPr marL="0" marR="0" lvl="0" indent="0" algn="l" defTabSz="914400" rtl="0" eaLnBrk="1" fontAlgn="base" latinLnBrk="0" hangingPunct="1">
              <a:lnSpc>
                <a:spcPct val="100000"/>
              </a:lnSpc>
              <a:spcBef>
                <a:spcPct val="50000"/>
              </a:spcBef>
              <a:spcAft>
                <a:spcPct val="0"/>
              </a:spcAft>
              <a:buClr>
                <a:srgbClr val="15B1F7"/>
              </a:buClr>
              <a:buSzPct val="80000"/>
              <a:buFont typeface="Arial" pitchFamily="34" charset="0"/>
              <a:buNone/>
              <a:tabLst/>
              <a:defRPr/>
            </a:pPr>
            <a:r>
              <a:rPr kumimoji="0" lang="en-US" sz="1200" b="0" i="0" u="none" strike="noStrike" kern="0" cap="none" spc="0" normalizeH="0" baseline="0" noProof="0" dirty="0" smtClean="0">
                <a:ln>
                  <a:noFill/>
                </a:ln>
                <a:solidFill>
                  <a:srgbClr val="000000"/>
                </a:solidFill>
                <a:effectLst/>
                <a:uLnTx/>
                <a:uFillTx/>
                <a:latin typeface="HelveticaNeueLT Std"/>
                <a:ea typeface="+mn-ea"/>
              </a:rPr>
              <a:t>The core of the inside out approach is to secure information throughout its lifecycles. Where its created in applications , modified and managed in middleware, and stored on file systems and database server.</a:t>
            </a:r>
          </a:p>
          <a:p>
            <a:pPr marL="0" marR="0" lvl="0" indent="0" algn="l" defTabSz="914400" rtl="0" eaLnBrk="1" fontAlgn="base" latinLnBrk="0" hangingPunct="1">
              <a:lnSpc>
                <a:spcPct val="100000"/>
              </a:lnSpc>
              <a:spcBef>
                <a:spcPct val="50000"/>
              </a:spcBef>
              <a:spcAft>
                <a:spcPct val="0"/>
              </a:spcAft>
              <a:buClr>
                <a:srgbClr val="15B1F7"/>
              </a:buClr>
              <a:buSzPct val="80000"/>
              <a:buFont typeface="Arial" pitchFamily="34" charset="0"/>
              <a:buNone/>
              <a:tabLst/>
              <a:defRPr/>
            </a:pPr>
            <a:endParaRPr kumimoji="0" lang="en-US" sz="1200" b="0" i="0" u="none" strike="noStrike" kern="0" cap="none" spc="0" normalizeH="0" baseline="0" noProof="0" dirty="0" smtClean="0">
              <a:ln>
                <a:noFill/>
              </a:ln>
              <a:solidFill>
                <a:srgbClr val="000000"/>
              </a:solidFill>
              <a:effectLst/>
              <a:uLnTx/>
              <a:uFillTx/>
              <a:latin typeface="HelveticaNeueLT Std"/>
              <a:ea typeface="+mn-ea"/>
            </a:endParaRPr>
          </a:p>
          <a:p>
            <a:pPr marL="0" marR="0" lvl="0" indent="0" algn="l" defTabSz="914400" rtl="0" eaLnBrk="1" fontAlgn="base" latinLnBrk="0" hangingPunct="1">
              <a:lnSpc>
                <a:spcPct val="100000"/>
              </a:lnSpc>
              <a:spcBef>
                <a:spcPct val="50000"/>
              </a:spcBef>
              <a:spcAft>
                <a:spcPct val="0"/>
              </a:spcAft>
              <a:buClr>
                <a:srgbClr val="15B1F7"/>
              </a:buClr>
              <a:buSzPct val="80000"/>
              <a:buFont typeface="Arial" pitchFamily="34" charset="0"/>
              <a:buNone/>
              <a:tabLst/>
              <a:defRPr/>
            </a:pPr>
            <a:r>
              <a:rPr kumimoji="0" lang="en-US" sz="1200" b="0" i="0" u="none" strike="noStrike" kern="0" cap="none" spc="0" normalizeH="0" baseline="0" noProof="0" dirty="0" smtClean="0">
                <a:ln>
                  <a:noFill/>
                </a:ln>
                <a:solidFill>
                  <a:srgbClr val="000000"/>
                </a:solidFill>
                <a:effectLst/>
                <a:uLnTx/>
                <a:uFillTx/>
                <a:latin typeface="HelveticaNeueLT Std"/>
                <a:ea typeface="+mn-ea"/>
              </a:rPr>
              <a:t>As we move our controls closer to the systems and apps they protect our security becomes more efficient … protect the most strategic assets.. And improve visibility.</a:t>
            </a:r>
          </a:p>
          <a:p>
            <a:pPr marL="0" marR="0" lvl="0" indent="0" algn="l" defTabSz="914400" rtl="0" eaLnBrk="1" fontAlgn="base" latinLnBrk="0" hangingPunct="1">
              <a:lnSpc>
                <a:spcPct val="100000"/>
              </a:lnSpc>
              <a:spcBef>
                <a:spcPct val="50000"/>
              </a:spcBef>
              <a:spcAft>
                <a:spcPct val="0"/>
              </a:spcAft>
              <a:buClr>
                <a:srgbClr val="15B1F7"/>
              </a:buClr>
              <a:buSzPct val="80000"/>
              <a:buFont typeface="Arial" pitchFamily="34" charset="0"/>
              <a:buNone/>
              <a:tabLst/>
              <a:defRPr/>
            </a:pPr>
            <a:endParaRPr kumimoji="0" lang="en-US" sz="1200" b="0" i="0" u="none" strike="noStrike" kern="0" cap="none" spc="0" normalizeH="0" baseline="0" noProof="0" dirty="0" smtClean="0">
              <a:ln>
                <a:noFill/>
              </a:ln>
              <a:solidFill>
                <a:srgbClr val="000000"/>
              </a:solidFill>
              <a:effectLst/>
              <a:uLnTx/>
              <a:uFillTx/>
              <a:latin typeface="HelveticaNeueLT Std"/>
              <a:ea typeface="+mn-ea"/>
            </a:endParaRPr>
          </a:p>
          <a:p>
            <a:pPr marL="171450" marR="0" lvl="0" indent="-171450" algn="l" defTabSz="914400" rtl="0" eaLnBrk="1" fontAlgn="base" latinLnBrk="0" hangingPunct="1">
              <a:lnSpc>
                <a:spcPct val="100000"/>
              </a:lnSpc>
              <a:spcBef>
                <a:spcPct val="50000"/>
              </a:spcBef>
              <a:spcAft>
                <a:spcPct val="0"/>
              </a:spcAft>
              <a:buClr>
                <a:srgbClr val="15B1F7"/>
              </a:buClr>
              <a:buSzPct val="80000"/>
              <a:buFont typeface="Arial" pitchFamily="34" charset="0"/>
              <a:buChar char="•"/>
              <a:tabLst/>
              <a:defRPr/>
            </a:pPr>
            <a:r>
              <a:rPr kumimoji="0" lang="en-US" sz="1200" b="0" i="0" u="none" strike="noStrike" kern="0" cap="none" spc="0" normalizeH="0" baseline="0" noProof="0" dirty="0" smtClean="0">
                <a:ln>
                  <a:noFill/>
                </a:ln>
                <a:solidFill>
                  <a:srgbClr val="000000"/>
                </a:solidFill>
                <a:effectLst/>
                <a:uLnTx/>
                <a:uFillTx/>
                <a:latin typeface="HelveticaNeueLT Std"/>
                <a:ea typeface="+mn-ea"/>
              </a:rPr>
              <a:t>By moving the controls closer to the applications, infrastructure and database we can better protect our most critical assets </a:t>
            </a:r>
          </a:p>
          <a:p>
            <a:pPr marL="171450" marR="0" lvl="0" indent="-171450" algn="l" defTabSz="914400" rtl="0" eaLnBrk="1" fontAlgn="base" latinLnBrk="0" hangingPunct="1">
              <a:lnSpc>
                <a:spcPct val="100000"/>
              </a:lnSpc>
              <a:spcBef>
                <a:spcPct val="50000"/>
              </a:spcBef>
              <a:spcAft>
                <a:spcPct val="0"/>
              </a:spcAft>
              <a:buClr>
                <a:srgbClr val="15B1F7"/>
              </a:buClr>
              <a:buSzPct val="80000"/>
              <a:buFont typeface="Arial" pitchFamily="34" charset="0"/>
              <a:buChar char="•"/>
              <a:tabLst/>
              <a:defRPr/>
            </a:pPr>
            <a:r>
              <a:rPr kumimoji="0" lang="en-US" sz="1200" b="0" i="0" u="none" strike="noStrike" kern="0" cap="none" spc="0" normalizeH="0" baseline="0" noProof="0" dirty="0" smtClean="0">
                <a:ln>
                  <a:noFill/>
                </a:ln>
                <a:solidFill>
                  <a:srgbClr val="000000"/>
                </a:solidFill>
                <a:effectLst/>
                <a:uLnTx/>
                <a:uFillTx/>
                <a:latin typeface="HelveticaNeueLT Std"/>
                <a:ea typeface="+mn-ea"/>
              </a:rPr>
              <a:t>By taking an inside-out approach to securing your most strategic assets, you can unlock the opportunities made possible by a secure enterprise.</a:t>
            </a:r>
          </a:p>
          <a:p>
            <a:pPr marL="171450" marR="0" lvl="0" indent="-171450" algn="l" defTabSz="914400" rtl="0" eaLnBrk="1" fontAlgn="base" latinLnBrk="0" hangingPunct="1">
              <a:lnSpc>
                <a:spcPct val="100000"/>
              </a:lnSpc>
              <a:spcBef>
                <a:spcPct val="50000"/>
              </a:spcBef>
              <a:spcAft>
                <a:spcPct val="0"/>
              </a:spcAft>
              <a:buClr>
                <a:srgbClr val="15B1F7"/>
              </a:buClr>
              <a:buSzPct val="80000"/>
              <a:buFont typeface="Arial" pitchFamily="34" charset="0"/>
              <a:buChar char="•"/>
              <a:tabLst/>
              <a:defRPr/>
            </a:pPr>
            <a:r>
              <a:rPr kumimoji="0" lang="en-US" sz="1200" b="0" i="0" u="none" strike="noStrike" kern="0" cap="none" spc="0" normalizeH="0" baseline="0" noProof="0" dirty="0" smtClean="0">
                <a:ln>
                  <a:noFill/>
                </a:ln>
                <a:solidFill>
                  <a:srgbClr val="000000"/>
                </a:solidFill>
                <a:effectLst/>
                <a:uLnTx/>
                <a:uFillTx/>
                <a:latin typeface="HelveticaNeueLT Std"/>
                <a:ea typeface="+mn-ea"/>
              </a:rPr>
              <a:t>But to make all this possible, you need a partner with the necessary expertise and approach to secure your enterprise at all levels. Oracle is the right choice to help you take this step. </a:t>
            </a:r>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 xmlns:p14="http://schemas.microsoft.com/office/powerpoint/2010/main" val="1785693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mj-lt"/>
              <a:buNone/>
            </a:pPr>
            <a:r>
              <a:rPr lang="en-US" sz="1200" dirty="0" smtClean="0">
                <a:latin typeface="HelveticaNeueLT Std Lt" pitchFamily="34" charset="0"/>
              </a:rPr>
              <a:t>Slide Transition: </a:t>
            </a:r>
            <a:r>
              <a:rPr lang="en-US" sz="1100" b="1" kern="1200" dirty="0" smtClean="0">
                <a:solidFill>
                  <a:schemeClr val="tx1"/>
                </a:solidFill>
                <a:latin typeface="Arial" pitchFamily="-106" charset="0"/>
                <a:ea typeface="MS PGothic" pitchFamily="34" charset="-128"/>
                <a:cs typeface="ＭＳ Ｐゴシック" charset="-128"/>
              </a:rPr>
              <a:t>Oracle provides multiple layers of security to ensure that only authorized users have appropriate access to your systems.</a:t>
            </a:r>
            <a:endParaRPr lang="en-US" sz="1200" b="1" kern="1200" dirty="0" smtClean="0">
              <a:solidFill>
                <a:schemeClr val="tx1"/>
              </a:solidFill>
              <a:latin typeface="Arial" pitchFamily="-106" charset="0"/>
              <a:ea typeface="ＭＳ Ｐゴシック" charset="-128"/>
              <a:cs typeface="ＭＳ Ｐゴシック" charset="-128"/>
            </a:endParaRPr>
          </a:p>
          <a:p>
            <a:pPr marL="230188" lvl="0" indent="-230188">
              <a:buFont typeface="Arial" pitchFamily="34" charset="0"/>
              <a:buChar char="•"/>
            </a:pPr>
            <a:r>
              <a:rPr lang="en-US" sz="1200" b="0" kern="1200" baseline="0" dirty="0" smtClean="0">
                <a:solidFill>
                  <a:schemeClr val="tx1"/>
                </a:solidFill>
                <a:latin typeface="Arial" pitchFamily="-106" charset="0"/>
                <a:ea typeface="ＭＳ Ｐゴシック" charset="-128"/>
                <a:cs typeface="ＭＳ Ｐゴシック" charset="-128"/>
              </a:rPr>
              <a:t>Security at the </a:t>
            </a:r>
            <a:r>
              <a:rPr lang="en-US" sz="1200" b="1" kern="1200" baseline="0" dirty="0" smtClean="0">
                <a:solidFill>
                  <a:schemeClr val="tx1"/>
                </a:solidFill>
                <a:latin typeface="Arial" pitchFamily="-106" charset="0"/>
                <a:ea typeface="ＭＳ Ｐゴシック" charset="-128"/>
                <a:cs typeface="ＭＳ Ｐゴシック" charset="-128"/>
              </a:rPr>
              <a:t>application layer </a:t>
            </a:r>
            <a:r>
              <a:rPr lang="en-US" sz="1200" b="0" kern="1200" baseline="0" dirty="0" smtClean="0">
                <a:solidFill>
                  <a:schemeClr val="tx1"/>
                </a:solidFill>
                <a:latin typeface="Arial" pitchFamily="-106" charset="0"/>
                <a:ea typeface="ＭＳ Ｐゴシック" charset="-128"/>
                <a:cs typeface="ＭＳ Ｐゴシック" charset="-128"/>
              </a:rPr>
              <a:t>includes </a:t>
            </a:r>
            <a:r>
              <a:rPr lang="en-US" sz="1200" b="1" kern="1200" baseline="0" dirty="0" smtClean="0">
                <a:solidFill>
                  <a:schemeClr val="tx1"/>
                </a:solidFill>
                <a:latin typeface="Arial" pitchFamily="-106" charset="0"/>
                <a:ea typeface="ＭＳ Ｐゴシック" charset="-128"/>
                <a:cs typeface="ＭＳ Ｐゴシック" charset="-128"/>
              </a:rPr>
              <a:t>comprehensive compliance management </a:t>
            </a:r>
            <a:r>
              <a:rPr lang="en-US" sz="1200" b="0" kern="1200" baseline="0" dirty="0" smtClean="0">
                <a:solidFill>
                  <a:schemeClr val="tx1"/>
                </a:solidFill>
                <a:latin typeface="Arial" pitchFamily="-106" charset="0"/>
                <a:ea typeface="ＭＳ Ｐゴシック" charset="-128"/>
                <a:cs typeface="ＭＳ Ｐゴシック" charset="-128"/>
              </a:rPr>
              <a:t>and </a:t>
            </a:r>
            <a:r>
              <a:rPr lang="en-US" sz="1200" b="1" kern="1200" baseline="0" dirty="0" smtClean="0">
                <a:solidFill>
                  <a:schemeClr val="tx1"/>
                </a:solidFill>
                <a:latin typeface="Arial" pitchFamily="-106" charset="0"/>
                <a:ea typeface="ＭＳ Ｐゴシック" charset="-128"/>
                <a:cs typeface="ＭＳ Ｐゴシック" charset="-128"/>
              </a:rPr>
              <a:t>centralized policy administration </a:t>
            </a:r>
            <a:r>
              <a:rPr lang="en-US" sz="1200" b="0" kern="1200" baseline="0" dirty="0" smtClean="0">
                <a:solidFill>
                  <a:schemeClr val="tx1"/>
                </a:solidFill>
                <a:latin typeface="Arial" pitchFamily="-106" charset="0"/>
                <a:ea typeface="ＭＳ Ｐゴシック" charset="-128"/>
                <a:cs typeface="ＭＳ Ｐゴシック" charset="-128"/>
              </a:rPr>
              <a:t>to support multiple compliance requirements.   </a:t>
            </a:r>
          </a:p>
          <a:p>
            <a:pPr marL="230188" marR="0" lvl="0" indent="-230188"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1" kern="1200" baseline="0" dirty="0" smtClean="0">
                <a:solidFill>
                  <a:schemeClr val="tx1"/>
                </a:solidFill>
                <a:latin typeface="Arial" pitchFamily="-106" charset="0"/>
                <a:ea typeface="ＭＳ Ｐゴシック" charset="-128"/>
                <a:cs typeface="ＭＳ Ｐゴシック" charset="-128"/>
              </a:rPr>
              <a:t>Middleware security </a:t>
            </a:r>
            <a:r>
              <a:rPr lang="en-US" sz="1200" b="0" kern="1200" baseline="0" dirty="0" smtClean="0">
                <a:solidFill>
                  <a:schemeClr val="tx1"/>
                </a:solidFill>
                <a:latin typeface="Arial" pitchFamily="-106" charset="0"/>
                <a:ea typeface="ＭＳ Ｐゴシック" charset="-128"/>
                <a:cs typeface="ＭＳ Ｐゴシック" charset="-128"/>
              </a:rPr>
              <a:t>provides </a:t>
            </a:r>
            <a:r>
              <a:rPr lang="en-US" sz="1200" b="1" kern="1200" baseline="0" dirty="0" smtClean="0">
                <a:solidFill>
                  <a:schemeClr val="tx1"/>
                </a:solidFill>
                <a:latin typeface="Arial" pitchFamily="-106" charset="0"/>
                <a:ea typeface="ＭＳ Ｐゴシック" charset="-128"/>
                <a:cs typeface="ＭＳ Ｐゴシック" charset="-128"/>
              </a:rPr>
              <a:t>role-based access controls and identity management</a:t>
            </a:r>
            <a:r>
              <a:rPr lang="en-US" sz="1200" b="0" kern="1200" baseline="0" dirty="0" smtClean="0">
                <a:solidFill>
                  <a:schemeClr val="tx1"/>
                </a:solidFill>
                <a:latin typeface="Arial" pitchFamily="-106" charset="0"/>
                <a:ea typeface="ＭＳ Ｐゴシック" charset="-128"/>
                <a:cs typeface="ＭＳ Ｐゴシック" charset="-128"/>
              </a:rPr>
              <a:t>, including </a:t>
            </a:r>
            <a:r>
              <a:rPr lang="en-US" sz="1200" b="1" kern="1200" baseline="0" dirty="0" smtClean="0">
                <a:solidFill>
                  <a:schemeClr val="tx1"/>
                </a:solidFill>
                <a:latin typeface="Arial" pitchFamily="-106" charset="0"/>
                <a:ea typeface="ＭＳ Ｐゴシック" charset="-128"/>
                <a:cs typeface="ＭＳ Ｐゴシック" charset="-128"/>
              </a:rPr>
              <a:t>rights management </a:t>
            </a:r>
            <a:r>
              <a:rPr lang="en-US" sz="1200" b="0" kern="1200" baseline="0" dirty="0" smtClean="0">
                <a:solidFill>
                  <a:schemeClr val="tx1"/>
                </a:solidFill>
                <a:latin typeface="Arial" pitchFamily="-106" charset="0"/>
                <a:ea typeface="ＭＳ Ｐゴシック" charset="-128"/>
                <a:cs typeface="ＭＳ Ｐゴシック" charset="-128"/>
              </a:rPr>
              <a:t>and </a:t>
            </a:r>
            <a:r>
              <a:rPr lang="en-US" sz="1200" b="1" kern="1200" baseline="0" dirty="0" smtClean="0">
                <a:solidFill>
                  <a:schemeClr val="tx1"/>
                </a:solidFill>
                <a:latin typeface="Arial" pitchFamily="-106" charset="0"/>
                <a:ea typeface="ＭＳ Ｐゴシック" charset="-128"/>
                <a:cs typeface="ＭＳ Ｐゴシック" charset="-128"/>
              </a:rPr>
              <a:t>identity governance</a:t>
            </a:r>
            <a:r>
              <a:rPr lang="en-US" sz="1200" b="0" kern="1200" baseline="0" dirty="0" smtClean="0">
                <a:solidFill>
                  <a:schemeClr val="tx1"/>
                </a:solidFill>
                <a:latin typeface="Arial" pitchFamily="-106" charset="0"/>
                <a:ea typeface="ＭＳ Ｐゴシック" charset="-128"/>
                <a:cs typeface="ＭＳ Ｐゴシック" charset="-128"/>
              </a:rPr>
              <a:t>. </a:t>
            </a:r>
          </a:p>
          <a:p>
            <a:pPr marL="230188" marR="0" lvl="0" indent="-230188"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kern="1200" baseline="0" dirty="0" smtClean="0">
                <a:solidFill>
                  <a:schemeClr val="tx1"/>
                </a:solidFill>
                <a:latin typeface="Arial" pitchFamily="-106" charset="0"/>
                <a:ea typeface="ＭＳ Ｐゴシック" charset="-128"/>
                <a:cs typeface="ＭＳ Ｐゴシック" charset="-128"/>
              </a:rPr>
              <a:t>At the </a:t>
            </a:r>
            <a:r>
              <a:rPr lang="en-US" sz="1200" b="1" kern="1200" baseline="0" dirty="0" smtClean="0">
                <a:solidFill>
                  <a:schemeClr val="tx1"/>
                </a:solidFill>
                <a:latin typeface="Arial" pitchFamily="-106" charset="0"/>
                <a:ea typeface="ＭＳ Ｐゴシック" charset="-128"/>
                <a:cs typeface="ＭＳ Ｐゴシック" charset="-128"/>
              </a:rPr>
              <a:t>database layer</a:t>
            </a:r>
            <a:r>
              <a:rPr lang="en-US" sz="1200" b="0" kern="1200" baseline="0" dirty="0" smtClean="0">
                <a:solidFill>
                  <a:schemeClr val="tx1"/>
                </a:solidFill>
                <a:latin typeface="Arial" pitchFamily="-106" charset="0"/>
                <a:ea typeface="ＭＳ Ｐゴシック" charset="-128"/>
                <a:cs typeface="ＭＳ Ｐゴシック" charset="-128"/>
              </a:rPr>
              <a:t>, data is secured while in motion via </a:t>
            </a:r>
            <a:r>
              <a:rPr lang="en-US" sz="1200" b="1" kern="1200" baseline="0" dirty="0" smtClean="0">
                <a:solidFill>
                  <a:schemeClr val="tx1"/>
                </a:solidFill>
                <a:latin typeface="Arial" pitchFamily="-106" charset="0"/>
                <a:ea typeface="ＭＳ Ｐゴシック" charset="-128"/>
                <a:cs typeface="ＭＳ Ｐゴシック" charset="-128"/>
              </a:rPr>
              <a:t>SSL 256 bit encryption</a:t>
            </a:r>
            <a:r>
              <a:rPr lang="en-US" sz="1200" b="0" kern="1200" baseline="0" dirty="0" smtClean="0">
                <a:solidFill>
                  <a:schemeClr val="tx1"/>
                </a:solidFill>
                <a:latin typeface="Arial" pitchFamily="-106" charset="0"/>
                <a:ea typeface="ＭＳ Ｐゴシック" charset="-128"/>
                <a:cs typeface="ＭＳ Ｐゴシック" charset="-128"/>
              </a:rPr>
              <a:t>, and at rest using </a:t>
            </a:r>
            <a:r>
              <a:rPr lang="en-US" sz="1200" b="1" kern="1200" baseline="0" dirty="0" smtClean="0">
                <a:solidFill>
                  <a:schemeClr val="tx1"/>
                </a:solidFill>
                <a:latin typeface="Arial" pitchFamily="-106" charset="0"/>
                <a:ea typeface="ＭＳ Ｐゴシック" charset="-128"/>
                <a:cs typeface="ＭＳ Ｐゴシック" charset="-128"/>
              </a:rPr>
              <a:t>Oracle’s Transparent Data Encryption</a:t>
            </a:r>
            <a:r>
              <a:rPr lang="en-US" sz="1200" b="0" kern="1200" baseline="0" dirty="0" smtClean="0">
                <a:solidFill>
                  <a:schemeClr val="tx1"/>
                </a:solidFill>
                <a:latin typeface="Arial" pitchFamily="-106" charset="0"/>
                <a:ea typeface="ＭＳ Ｐゴシック" charset="-128"/>
                <a:cs typeface="ＭＳ Ｐゴシック" charset="-128"/>
              </a:rPr>
              <a:t>. </a:t>
            </a:r>
            <a:r>
              <a:rPr lang="en-US" sz="1200" b="0" dirty="0" smtClean="0"/>
              <a:t>You can transparently encrypt all application data or specific sensitive columns, such as credit cards, social security numbers, or personally identifiable information (PII), without making any changes to existing applications. </a:t>
            </a:r>
            <a:r>
              <a:rPr lang="en-US" sz="1200" b="1" kern="1200" baseline="0" dirty="0" smtClean="0">
                <a:solidFill>
                  <a:schemeClr val="tx1"/>
                </a:solidFill>
                <a:latin typeface="Arial" pitchFamily="-106" charset="0"/>
                <a:ea typeface="ＭＳ Ｐゴシック" charset="-128"/>
                <a:cs typeface="ＭＳ Ｐゴシック" charset="-128"/>
              </a:rPr>
              <a:t>Data Vault </a:t>
            </a:r>
            <a:r>
              <a:rPr lang="en-US" sz="1200" b="0" kern="1200" baseline="0" dirty="0" smtClean="0">
                <a:solidFill>
                  <a:schemeClr val="tx1"/>
                </a:solidFill>
                <a:latin typeface="Arial" pitchFamily="-106" charset="0"/>
                <a:ea typeface="ＭＳ Ｐゴシック" charset="-128"/>
                <a:cs typeface="ＭＳ Ｐゴシック" charset="-128"/>
              </a:rPr>
              <a:t>prevents privileged users from accessing application data. Other security measures include t</a:t>
            </a:r>
            <a:r>
              <a:rPr lang="en-US" sz="1200" b="0" dirty="0" smtClean="0">
                <a:solidFill>
                  <a:schemeClr val="tx1"/>
                </a:solidFill>
                <a:cs typeface="Arial" charset="0"/>
              </a:rPr>
              <a:t>racking configuration and information changes and auditing all database activity.</a:t>
            </a:r>
            <a:endParaRPr lang="en-US" sz="1200" b="0" kern="1200" baseline="0" dirty="0" smtClean="0">
              <a:solidFill>
                <a:schemeClr val="tx1"/>
              </a:solidFill>
              <a:latin typeface="Arial" pitchFamily="-106" charset="0"/>
              <a:ea typeface="ＭＳ Ｐゴシック" charset="-128"/>
              <a:cs typeface="ＭＳ Ｐゴシック" charset="-128"/>
            </a:endParaRPr>
          </a:p>
          <a:p>
            <a:pPr marL="230188" marR="0" lvl="0" indent="-230188"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kern="1200" baseline="0" dirty="0" smtClean="0">
                <a:solidFill>
                  <a:schemeClr val="tx1"/>
                </a:solidFill>
                <a:latin typeface="Arial" pitchFamily="-106" charset="0"/>
                <a:ea typeface="ＭＳ Ｐゴシック" charset="-128"/>
                <a:cs typeface="ＭＳ Ｐゴシック" charset="-128"/>
              </a:rPr>
              <a:t>Finally, </a:t>
            </a:r>
            <a:r>
              <a:rPr lang="en-US" sz="1200" b="1" kern="1200" baseline="0" dirty="0" smtClean="0">
                <a:solidFill>
                  <a:schemeClr val="tx1"/>
                </a:solidFill>
                <a:latin typeface="Arial" pitchFamily="-106" charset="0"/>
                <a:ea typeface="ＭＳ Ｐゴシック" charset="-128"/>
                <a:cs typeface="ＭＳ Ｐゴシック" charset="-128"/>
              </a:rPr>
              <a:t>security at the infrastructure </a:t>
            </a:r>
            <a:r>
              <a:rPr lang="en-US" sz="1200" b="0" kern="1200" baseline="0" dirty="0" smtClean="0">
                <a:solidFill>
                  <a:schemeClr val="tx1"/>
                </a:solidFill>
                <a:latin typeface="Arial" pitchFamily="-106" charset="0"/>
                <a:ea typeface="ＭＳ Ｐゴシック" charset="-128"/>
                <a:cs typeface="ＭＳ Ｐゴシック" charset="-128"/>
              </a:rPr>
              <a:t>layer includes </a:t>
            </a:r>
            <a:r>
              <a:rPr lang="en-US" sz="1200" b="1" kern="1200" baseline="0" dirty="0" smtClean="0">
                <a:solidFill>
                  <a:schemeClr val="tx1"/>
                </a:solidFill>
                <a:latin typeface="Arial" pitchFamily="-106" charset="0"/>
                <a:ea typeface="ＭＳ Ｐゴシック" charset="-128"/>
                <a:cs typeface="ＭＳ Ｐゴシック" charset="-128"/>
              </a:rPr>
              <a:t>hardware level encryption </a:t>
            </a:r>
            <a:r>
              <a:rPr lang="en-US" sz="1200" b="0" kern="1200" baseline="0" dirty="0" smtClean="0">
                <a:solidFill>
                  <a:schemeClr val="tx1"/>
                </a:solidFill>
                <a:latin typeface="Arial" pitchFamily="-106" charset="0"/>
                <a:ea typeface="ＭＳ Ｐゴシック" charset="-128"/>
                <a:cs typeface="ＭＳ Ｐゴシック" charset="-128"/>
              </a:rPr>
              <a:t>in order to protect </a:t>
            </a:r>
            <a:r>
              <a:rPr lang="en-US" sz="1200" b="0" dirty="0" smtClean="0">
                <a:solidFill>
                  <a:schemeClr val="tx1"/>
                </a:solidFill>
                <a:cs typeface="Arial" charset="0"/>
              </a:rPr>
              <a:t>data at rest from unauthorized disclosure, alteration and deletion</a:t>
            </a:r>
            <a:r>
              <a:rPr lang="en-US" sz="1200" b="0" baseline="0" dirty="0" smtClean="0">
                <a:solidFill>
                  <a:schemeClr val="tx1"/>
                </a:solidFill>
                <a:cs typeface="Arial" charset="0"/>
              </a:rPr>
              <a:t> – without impacting performance. </a:t>
            </a:r>
            <a:r>
              <a:rPr lang="en-US" sz="1200" b="1" baseline="0" dirty="0" smtClean="0">
                <a:solidFill>
                  <a:schemeClr val="tx1"/>
                </a:solidFill>
                <a:cs typeface="Arial" charset="0"/>
              </a:rPr>
              <a:t>Tamper resistant key storage </a:t>
            </a:r>
            <a:r>
              <a:rPr lang="en-US" sz="1200" b="0" baseline="0" dirty="0" smtClean="0">
                <a:solidFill>
                  <a:schemeClr val="tx1"/>
                </a:solidFill>
                <a:cs typeface="Arial" charset="0"/>
              </a:rPr>
              <a:t>protects cryptographic keys from theft. </a:t>
            </a:r>
            <a:endParaRPr lang="en-US" sz="1200" b="0" dirty="0" smtClean="0">
              <a:solidFill>
                <a:schemeClr val="tx1"/>
              </a:solidFill>
              <a:cs typeface="Arial" charset="0"/>
            </a:endParaRPr>
          </a:p>
          <a:p>
            <a:pPr lvl="0">
              <a:buFont typeface="+mj-lt"/>
              <a:buNone/>
            </a:pPr>
            <a:r>
              <a:rPr lang="en-US" sz="1200" b="0" kern="1200" baseline="0" dirty="0" smtClean="0">
                <a:solidFill>
                  <a:schemeClr val="tx1"/>
                </a:solidFill>
                <a:latin typeface="Arial" pitchFamily="-106" charset="0"/>
                <a:ea typeface="ＭＳ Ｐゴシック" charset="-128"/>
                <a:cs typeface="ＭＳ Ｐゴシック" charset="-128"/>
              </a:rPr>
              <a:t>This is undoubtedly </a:t>
            </a:r>
            <a:r>
              <a:rPr lang="en-US" sz="1200" b="1" kern="1200" baseline="0" dirty="0" smtClean="0">
                <a:solidFill>
                  <a:schemeClr val="tx1"/>
                </a:solidFill>
                <a:latin typeface="Arial" pitchFamily="-106" charset="0"/>
                <a:ea typeface="ＭＳ Ｐゴシック" charset="-128"/>
                <a:cs typeface="ＭＳ Ｐゴシック" charset="-128"/>
              </a:rPr>
              <a:t>the most secure software and hardware stack </a:t>
            </a:r>
            <a:r>
              <a:rPr lang="en-US" sz="1200" b="0" kern="1200" baseline="0" dirty="0" smtClean="0">
                <a:solidFill>
                  <a:schemeClr val="tx1"/>
                </a:solidFill>
                <a:latin typeface="Arial" pitchFamily="-106" charset="0"/>
                <a:ea typeface="ＭＳ Ｐゴシック" charset="-128"/>
                <a:cs typeface="ＭＳ Ｐゴシック" charset="-128"/>
              </a:rPr>
              <a:t>available on the market from a single vendor today. </a:t>
            </a:r>
          </a:p>
          <a:p>
            <a:pPr lvl="0">
              <a:buFont typeface="+mj-lt"/>
              <a:buNone/>
            </a:pPr>
            <a:endParaRPr lang="en-US" sz="1200" b="0" kern="1200" baseline="0" dirty="0" smtClean="0">
              <a:solidFill>
                <a:schemeClr val="tx1"/>
              </a:solidFill>
              <a:latin typeface="Arial" pitchFamily="-106" charset="0"/>
              <a:ea typeface="ＭＳ Ｐゴシック" charset="-128"/>
              <a:cs typeface="ＭＳ Ｐゴシック" charset="-128"/>
            </a:endParaRPr>
          </a:p>
          <a:p>
            <a:pPr lvl="0">
              <a:buFont typeface="+mj-lt"/>
              <a:buNone/>
            </a:pPr>
            <a:endParaRPr lang="en-US" sz="1200" b="0" kern="1200" baseline="0" dirty="0" smtClean="0">
              <a:solidFill>
                <a:schemeClr val="tx1"/>
              </a:solidFill>
              <a:latin typeface="Arial" pitchFamily="-106" charset="0"/>
              <a:ea typeface="ＭＳ Ｐゴシック" charset="-128"/>
              <a:cs typeface="ＭＳ Ｐゴシック" charset="-128"/>
            </a:endParaRPr>
          </a:p>
          <a:p>
            <a:pPr lvl="0">
              <a:buFont typeface="+mj-lt"/>
              <a:buNone/>
            </a:pPr>
            <a:r>
              <a:rPr lang="en-US" sz="1200" b="0" kern="1200" baseline="0" dirty="0" smtClean="0">
                <a:solidFill>
                  <a:schemeClr val="tx1"/>
                </a:solidFill>
                <a:latin typeface="Arial" pitchFamily="-106" charset="0"/>
                <a:ea typeface="ＭＳ Ｐゴシック" charset="-128"/>
                <a:cs typeface="ＭＳ Ｐゴシック" charset="-128"/>
              </a:rPr>
              <a:t>Lastly we provide services to deploy and manage the stack securely.</a:t>
            </a:r>
          </a:p>
          <a:p>
            <a:pPr lvl="0">
              <a:buFont typeface="+mj-lt"/>
              <a:buNone/>
            </a:pPr>
            <a:endParaRPr lang="en-US" sz="1200" b="0" kern="1200" baseline="0" dirty="0" smtClean="0">
              <a:solidFill>
                <a:schemeClr val="tx1"/>
              </a:solidFill>
              <a:latin typeface="Arial" pitchFamily="-106" charset="0"/>
              <a:ea typeface="ＭＳ Ｐゴシック" charset="-128"/>
              <a:cs typeface="ＭＳ Ｐゴシック" charset="-128"/>
            </a:endParaRPr>
          </a:p>
          <a:p>
            <a:pPr lvl="0">
              <a:buFont typeface="+mj-lt"/>
              <a:buNone/>
            </a:pPr>
            <a:endParaRPr lang="en-US" sz="1200" b="0" kern="1200" baseline="0" dirty="0" smtClean="0">
              <a:solidFill>
                <a:schemeClr val="tx1"/>
              </a:solidFill>
              <a:latin typeface="Arial" pitchFamily="-106" charset="0"/>
              <a:ea typeface="ＭＳ Ｐゴシック" charset="-128"/>
              <a:cs typeface="ＭＳ Ｐゴシック" charset="-128"/>
            </a:endParaRPr>
          </a:p>
          <a:p>
            <a:pPr lvl="0">
              <a:buFont typeface="+mj-lt"/>
              <a:buNone/>
            </a:pPr>
            <a:r>
              <a:rPr lang="en-US" sz="1200" b="0" kern="1200" baseline="0" dirty="0" err="1" smtClean="0">
                <a:solidFill>
                  <a:schemeClr val="tx1"/>
                </a:solidFill>
                <a:latin typeface="Arial" pitchFamily="-106" charset="0"/>
                <a:ea typeface="ＭＳ Ｐゴシック" charset="-128"/>
                <a:cs typeface="ＭＳ Ｐゴシック" charset="-128"/>
              </a:rPr>
              <a:t>Infrastructre</a:t>
            </a:r>
            <a:r>
              <a:rPr lang="en-US" sz="1200" b="0" kern="1200" baseline="0" dirty="0" smtClean="0">
                <a:solidFill>
                  <a:schemeClr val="tx1"/>
                </a:solidFill>
                <a:latin typeface="Arial" pitchFamily="-106" charset="0"/>
                <a:ea typeface="ＭＳ Ｐゴシック" charset="-128"/>
                <a:cs typeface="ＭＳ Ｐゴシック" charset="-128"/>
              </a:rPr>
              <a:t> Security </a:t>
            </a:r>
          </a:p>
          <a:p>
            <a:pPr marL="230188" indent="-230188" algn="l">
              <a:lnSpc>
                <a:spcPct val="100000"/>
              </a:lnSpc>
              <a:spcBef>
                <a:spcPts val="0"/>
              </a:spcBef>
              <a:buFont typeface="Arial" pitchFamily="34" charset="0"/>
              <a:buChar char="•"/>
            </a:pPr>
            <a:r>
              <a:rPr lang="en-US" sz="1200" dirty="0" err="1" smtClean="0">
                <a:solidFill>
                  <a:schemeClr val="bg1"/>
                </a:solidFill>
              </a:rPr>
              <a:t>Tusted</a:t>
            </a:r>
            <a:r>
              <a:rPr lang="en-US" sz="1200" dirty="0" smtClean="0">
                <a:solidFill>
                  <a:schemeClr val="bg1"/>
                </a:solidFill>
              </a:rPr>
              <a:t> OS Extensions</a:t>
            </a:r>
          </a:p>
          <a:p>
            <a:pPr marL="230188" indent="-230188" algn="l">
              <a:lnSpc>
                <a:spcPct val="100000"/>
              </a:lnSpc>
              <a:spcBef>
                <a:spcPts val="0"/>
              </a:spcBef>
              <a:buFont typeface="Arial" pitchFamily="34" charset="0"/>
              <a:buChar char="•"/>
            </a:pPr>
            <a:r>
              <a:rPr lang="en-US" sz="1200" dirty="0" smtClean="0">
                <a:solidFill>
                  <a:schemeClr val="bg1"/>
                </a:solidFill>
              </a:rPr>
              <a:t>Virtualization Security</a:t>
            </a:r>
          </a:p>
          <a:p>
            <a:pPr marL="230188" indent="-230188" algn="l">
              <a:lnSpc>
                <a:spcPct val="100000"/>
              </a:lnSpc>
              <a:spcBef>
                <a:spcPts val="0"/>
              </a:spcBef>
              <a:buFont typeface="Arial" pitchFamily="34" charset="0"/>
              <a:buChar char="•"/>
            </a:pPr>
            <a:r>
              <a:rPr lang="en-US" sz="1200" dirty="0" smtClean="0">
                <a:solidFill>
                  <a:schemeClr val="bg1"/>
                </a:solidFill>
              </a:rPr>
              <a:t>Cryptographic Acceleration </a:t>
            </a:r>
          </a:p>
          <a:p>
            <a:pPr marL="230188" indent="-230188" algn="l">
              <a:lnSpc>
                <a:spcPct val="100000"/>
              </a:lnSpc>
              <a:spcBef>
                <a:spcPts val="0"/>
              </a:spcBef>
              <a:buFont typeface="Arial" pitchFamily="34" charset="0"/>
              <a:buChar char="•"/>
            </a:pPr>
            <a:r>
              <a:rPr lang="en-US" sz="1200" dirty="0" smtClean="0">
                <a:solidFill>
                  <a:schemeClr val="bg1"/>
                </a:solidFill>
              </a:rPr>
              <a:t>Key Storage Built-In</a:t>
            </a:r>
          </a:p>
          <a:p>
            <a:pPr marL="230188" indent="-230188" algn="l">
              <a:lnSpc>
                <a:spcPct val="100000"/>
              </a:lnSpc>
              <a:spcBef>
                <a:spcPts val="0"/>
              </a:spcBef>
              <a:buFont typeface="Arial" pitchFamily="34" charset="0"/>
              <a:buChar char="•"/>
            </a:pPr>
            <a:r>
              <a:rPr lang="en-US" sz="1200" dirty="0" smtClean="0">
                <a:solidFill>
                  <a:schemeClr val="bg1"/>
                </a:solidFill>
              </a:rPr>
              <a:t>Secure Storage</a:t>
            </a:r>
          </a:p>
          <a:p>
            <a:pPr lvl="0">
              <a:buFont typeface="+mj-lt"/>
              <a:buNone/>
            </a:pPr>
            <a:endParaRPr lang="en-US" sz="1200" b="0" kern="1200" baseline="0" dirty="0" smtClean="0">
              <a:solidFill>
                <a:schemeClr val="tx1"/>
              </a:solidFill>
              <a:latin typeface="Arial" pitchFamily="-106" charset="0"/>
              <a:ea typeface="ＭＳ Ｐゴシック" charset="-128"/>
              <a:cs typeface="ＭＳ Ｐゴシック" charset="-128"/>
            </a:endParaRPr>
          </a:p>
          <a:p>
            <a:pPr lvl="0">
              <a:buFont typeface="+mj-lt"/>
              <a:buNone/>
            </a:pPr>
            <a:r>
              <a:rPr lang="en-US" sz="1200" b="0" kern="1200" baseline="0" dirty="0" smtClean="0">
                <a:solidFill>
                  <a:schemeClr val="tx1"/>
                </a:solidFill>
                <a:latin typeface="Arial" pitchFamily="-106" charset="0"/>
                <a:ea typeface="ＭＳ Ｐゴシック" charset="-128"/>
                <a:cs typeface="ＭＳ Ｐゴシック" charset="-128"/>
              </a:rPr>
              <a:t>Identity Management </a:t>
            </a:r>
          </a:p>
          <a:p>
            <a:pPr marL="230188" indent="-230188" algn="l">
              <a:lnSpc>
                <a:spcPct val="100000"/>
              </a:lnSpc>
              <a:spcBef>
                <a:spcPts val="0"/>
              </a:spcBef>
              <a:buFont typeface="Arial" pitchFamily="34" charset="0"/>
              <a:buChar char="•"/>
            </a:pPr>
            <a:r>
              <a:rPr lang="en-US" sz="1200" dirty="0" smtClean="0">
                <a:solidFill>
                  <a:srgbClr val="FFFFFF"/>
                </a:solidFill>
              </a:rPr>
              <a:t>Privilege Account Management</a:t>
            </a:r>
          </a:p>
          <a:p>
            <a:pPr marL="230188" indent="-230188" algn="l">
              <a:lnSpc>
                <a:spcPct val="100000"/>
              </a:lnSpc>
              <a:spcBef>
                <a:spcPts val="0"/>
              </a:spcBef>
              <a:buFont typeface="Arial" pitchFamily="34" charset="0"/>
              <a:buChar char="•"/>
            </a:pPr>
            <a:r>
              <a:rPr lang="en-US" sz="1200" dirty="0" smtClean="0">
                <a:solidFill>
                  <a:srgbClr val="FFFFFF"/>
                </a:solidFill>
              </a:rPr>
              <a:t>User and Role Management</a:t>
            </a:r>
          </a:p>
          <a:p>
            <a:pPr marL="230188" indent="-230188" algn="l">
              <a:lnSpc>
                <a:spcPct val="100000"/>
              </a:lnSpc>
              <a:spcBef>
                <a:spcPts val="0"/>
              </a:spcBef>
              <a:buFont typeface="Arial" pitchFamily="34" charset="0"/>
              <a:buChar char="•"/>
            </a:pPr>
            <a:r>
              <a:rPr lang="en-US" sz="1200" dirty="0" smtClean="0">
                <a:solidFill>
                  <a:srgbClr val="FFFFFF"/>
                </a:solidFill>
              </a:rPr>
              <a:t>Entitlements Management </a:t>
            </a:r>
          </a:p>
          <a:p>
            <a:pPr marL="230188" indent="-230188" algn="l">
              <a:lnSpc>
                <a:spcPct val="100000"/>
              </a:lnSpc>
              <a:spcBef>
                <a:spcPts val="0"/>
              </a:spcBef>
              <a:buFont typeface="Arial" pitchFamily="34" charset="0"/>
              <a:buChar char="•"/>
            </a:pPr>
            <a:r>
              <a:rPr lang="en-US" sz="1200" dirty="0" smtClean="0">
                <a:solidFill>
                  <a:srgbClr val="FFFFFF"/>
                </a:solidFill>
              </a:rPr>
              <a:t>Risk-Based Access Control </a:t>
            </a:r>
          </a:p>
          <a:p>
            <a:pPr marL="230188" indent="-230188" algn="l">
              <a:lnSpc>
                <a:spcPct val="100000"/>
              </a:lnSpc>
              <a:spcBef>
                <a:spcPts val="0"/>
              </a:spcBef>
              <a:buFont typeface="Arial" pitchFamily="34" charset="0"/>
              <a:buChar char="•"/>
            </a:pPr>
            <a:r>
              <a:rPr lang="en-US" sz="1200" dirty="0" smtClean="0">
                <a:solidFill>
                  <a:srgbClr val="FFFFFF"/>
                </a:solidFill>
              </a:rPr>
              <a:t>Directory Services</a:t>
            </a:r>
          </a:p>
          <a:p>
            <a:pPr marL="230188" indent="-230188" algn="l">
              <a:lnSpc>
                <a:spcPct val="100000"/>
              </a:lnSpc>
              <a:spcBef>
                <a:spcPts val="0"/>
              </a:spcBef>
              <a:buFont typeface="Arial" pitchFamily="34" charset="0"/>
              <a:buChar char="•"/>
            </a:pPr>
            <a:endParaRPr lang="en-US" sz="1200" dirty="0" smtClean="0">
              <a:solidFill>
                <a:srgbClr val="FFFFFF"/>
              </a:solidFill>
            </a:endParaRPr>
          </a:p>
          <a:p>
            <a:pPr marL="230188" indent="-230188" algn="l">
              <a:lnSpc>
                <a:spcPct val="100000"/>
              </a:lnSpc>
              <a:spcBef>
                <a:spcPts val="0"/>
              </a:spcBef>
              <a:buFont typeface="Arial" pitchFamily="34" charset="0"/>
              <a:buChar char="•"/>
            </a:pPr>
            <a:r>
              <a:rPr lang="en-US" sz="1200" dirty="0" smtClean="0">
                <a:solidFill>
                  <a:srgbClr val="FFFFFF"/>
                </a:solidFill>
              </a:rPr>
              <a:t>Risk &amp; compliance</a:t>
            </a:r>
            <a:r>
              <a:rPr lang="en-US" sz="1200" baseline="0" dirty="0" smtClean="0">
                <a:solidFill>
                  <a:srgbClr val="FFFFFF"/>
                </a:solidFill>
              </a:rPr>
              <a:t> </a:t>
            </a:r>
          </a:p>
          <a:p>
            <a:pPr marL="230188" indent="-230188" algn="l">
              <a:lnSpc>
                <a:spcPct val="100000"/>
              </a:lnSpc>
              <a:spcBef>
                <a:spcPts val="0"/>
              </a:spcBef>
              <a:buFont typeface="Arial" pitchFamily="34" charset="0"/>
              <a:buChar char="•"/>
            </a:pPr>
            <a:r>
              <a:rPr lang="en-US" sz="1200" dirty="0" smtClean="0">
                <a:solidFill>
                  <a:srgbClr val="FFFFFF"/>
                </a:solidFill>
              </a:rPr>
              <a:t>Auditing  &amp;Attestation</a:t>
            </a:r>
          </a:p>
          <a:p>
            <a:pPr marL="230188" indent="-230188" algn="l">
              <a:lnSpc>
                <a:spcPct val="100000"/>
              </a:lnSpc>
              <a:spcBef>
                <a:spcPts val="0"/>
              </a:spcBef>
              <a:buFont typeface="Arial" pitchFamily="34" charset="0"/>
              <a:buChar char="•"/>
            </a:pPr>
            <a:r>
              <a:rPr lang="en-US" sz="1200" dirty="0" smtClean="0">
                <a:solidFill>
                  <a:srgbClr val="FFFFFF"/>
                </a:solidFill>
              </a:rPr>
              <a:t>Segregation of Duties</a:t>
            </a:r>
          </a:p>
          <a:p>
            <a:pPr marL="230188" indent="-230188" algn="l">
              <a:lnSpc>
                <a:spcPct val="100000"/>
              </a:lnSpc>
              <a:spcBef>
                <a:spcPts val="0"/>
              </a:spcBef>
              <a:buFont typeface="Arial" pitchFamily="34" charset="0"/>
              <a:buChar char="•"/>
            </a:pPr>
            <a:r>
              <a:rPr lang="en-US" sz="1200" dirty="0" smtClean="0">
                <a:solidFill>
                  <a:srgbClr val="FFFFFF"/>
                </a:solidFill>
              </a:rPr>
              <a:t>Process Controls</a:t>
            </a:r>
          </a:p>
          <a:p>
            <a:pPr marL="230188" indent="-230188" algn="l">
              <a:lnSpc>
                <a:spcPct val="100000"/>
              </a:lnSpc>
              <a:spcBef>
                <a:spcPts val="0"/>
              </a:spcBef>
              <a:buFont typeface="Arial" pitchFamily="34" charset="0"/>
              <a:buChar char="•"/>
            </a:pPr>
            <a:r>
              <a:rPr lang="en-US" sz="1200" dirty="0" smtClean="0">
                <a:solidFill>
                  <a:srgbClr val="FFFFFF"/>
                </a:solidFill>
              </a:rPr>
              <a:t>Transaction Controls</a:t>
            </a:r>
          </a:p>
          <a:p>
            <a:pPr marL="230188" indent="-230188" algn="l">
              <a:lnSpc>
                <a:spcPct val="100000"/>
              </a:lnSpc>
              <a:spcBef>
                <a:spcPts val="0"/>
              </a:spcBef>
              <a:buFont typeface="Arial" pitchFamily="34" charset="0"/>
              <a:buChar char="•"/>
            </a:pPr>
            <a:endParaRPr lang="en-US" sz="1200" dirty="0" smtClean="0">
              <a:solidFill>
                <a:srgbClr val="FFFFFF"/>
              </a:solidFill>
            </a:endParaRPr>
          </a:p>
          <a:p>
            <a:pPr marL="230188" indent="-230188" algn="l">
              <a:lnSpc>
                <a:spcPct val="100000"/>
              </a:lnSpc>
              <a:spcBef>
                <a:spcPts val="0"/>
              </a:spcBef>
              <a:buFont typeface="Arial" pitchFamily="34" charset="0"/>
              <a:buChar char="•"/>
            </a:pPr>
            <a:r>
              <a:rPr lang="en-US" sz="1200" dirty="0" smtClean="0">
                <a:solidFill>
                  <a:srgbClr val="FFFFFF"/>
                </a:solidFill>
              </a:rPr>
              <a:t>Database Security </a:t>
            </a:r>
          </a:p>
          <a:p>
            <a:pPr marL="230188" indent="-230188" algn="l">
              <a:lnSpc>
                <a:spcPct val="100000"/>
              </a:lnSpc>
              <a:spcBef>
                <a:spcPts val="0"/>
              </a:spcBef>
              <a:buFont typeface="Arial" pitchFamily="34" charset="0"/>
              <a:buChar char="•"/>
            </a:pPr>
            <a:r>
              <a:rPr lang="en-US" sz="1200" dirty="0" smtClean="0">
                <a:solidFill>
                  <a:srgbClr val="FFFFFF"/>
                </a:solidFill>
              </a:rPr>
              <a:t>Encryption and Masking</a:t>
            </a:r>
          </a:p>
          <a:p>
            <a:pPr marL="230188" indent="-230188" algn="l">
              <a:lnSpc>
                <a:spcPct val="100000"/>
              </a:lnSpc>
              <a:spcBef>
                <a:spcPts val="0"/>
              </a:spcBef>
              <a:buFont typeface="Arial" pitchFamily="34" charset="0"/>
              <a:buChar char="•"/>
            </a:pPr>
            <a:r>
              <a:rPr lang="en-US" sz="1200" dirty="0" smtClean="0">
                <a:solidFill>
                  <a:srgbClr val="FFFFFF"/>
                </a:solidFill>
              </a:rPr>
              <a:t>Privileged User Controls</a:t>
            </a:r>
          </a:p>
          <a:p>
            <a:pPr marL="230188" indent="-230188" algn="l">
              <a:lnSpc>
                <a:spcPct val="100000"/>
              </a:lnSpc>
              <a:spcBef>
                <a:spcPts val="0"/>
              </a:spcBef>
              <a:buFont typeface="Arial" pitchFamily="34" charset="0"/>
              <a:buChar char="•"/>
            </a:pPr>
            <a:r>
              <a:rPr lang="en-US" sz="1200" dirty="0" smtClean="0">
                <a:solidFill>
                  <a:srgbClr val="FFFFFF"/>
                </a:solidFill>
              </a:rPr>
              <a:t>Database Firewall</a:t>
            </a:r>
          </a:p>
          <a:p>
            <a:pPr marL="230188" indent="-230188" algn="l">
              <a:lnSpc>
                <a:spcPct val="100000"/>
              </a:lnSpc>
              <a:spcBef>
                <a:spcPts val="0"/>
              </a:spcBef>
              <a:buFont typeface="Arial" pitchFamily="34" charset="0"/>
              <a:buChar char="•"/>
            </a:pPr>
            <a:endParaRPr lang="en-US" sz="1200" dirty="0" smtClean="0">
              <a:solidFill>
                <a:srgbClr val="FFFFFF"/>
              </a:solidFill>
            </a:endParaRPr>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22</a:t>
            </a:fld>
            <a:endParaRPr lang="en-US"/>
          </a:p>
        </p:txBody>
      </p:sp>
    </p:spTree>
    <p:extLst>
      <p:ext uri="{BB962C8B-B14F-4D97-AF65-F5344CB8AC3E}">
        <p14:creationId xmlns="" xmlns:p14="http://schemas.microsoft.com/office/powerpoint/2010/main" val="1980816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50000"/>
              </a:spcBef>
              <a:spcAft>
                <a:spcPct val="0"/>
              </a:spcAft>
              <a:buClr>
                <a:srgbClr val="15B1F7"/>
              </a:buClr>
              <a:buSzPct val="80000"/>
              <a:buFont typeface="Arial" pitchFamily="34" charset="0"/>
              <a:buChar char="•"/>
              <a:tabLst/>
              <a:defRPr/>
            </a:pPr>
            <a:r>
              <a:rPr kumimoji="0" lang="en-US" sz="1200" b="0" i="0" u="none" strike="noStrike" kern="0" cap="none" spc="0" normalizeH="0" baseline="0" noProof="0" dirty="0" smtClean="0">
                <a:ln>
                  <a:noFill/>
                </a:ln>
                <a:solidFill>
                  <a:srgbClr val="000000"/>
                </a:solidFill>
                <a:effectLst/>
                <a:uLnTx/>
                <a:uFillTx/>
                <a:latin typeface="HelveticaNeueLT Std"/>
                <a:ea typeface="+mn-ea"/>
              </a:rPr>
              <a:t>Securing your most strategic assets requires deep knowledge of applications and databases.</a:t>
            </a:r>
          </a:p>
          <a:p>
            <a:pPr marL="171450" marR="0" lvl="0" indent="-171450" algn="l" defTabSz="914400" rtl="0" eaLnBrk="1" fontAlgn="base" latinLnBrk="0" hangingPunct="1">
              <a:lnSpc>
                <a:spcPct val="100000"/>
              </a:lnSpc>
              <a:spcBef>
                <a:spcPct val="50000"/>
              </a:spcBef>
              <a:spcAft>
                <a:spcPct val="0"/>
              </a:spcAft>
              <a:buClr>
                <a:srgbClr val="15B1F7"/>
              </a:buClr>
              <a:buSzPct val="80000"/>
              <a:buFont typeface="Arial" pitchFamily="34" charset="0"/>
              <a:buChar char="•"/>
              <a:tabLst/>
              <a:defRPr/>
            </a:pPr>
            <a:r>
              <a:rPr kumimoji="0" lang="en-US" sz="1200" b="0" i="0" u="none" strike="noStrike" kern="0" cap="none" spc="0" normalizeH="0" baseline="0" noProof="0" dirty="0" smtClean="0">
                <a:ln>
                  <a:noFill/>
                </a:ln>
                <a:solidFill>
                  <a:srgbClr val="000000"/>
                </a:solidFill>
                <a:effectLst/>
                <a:uLnTx/>
                <a:uFillTx/>
                <a:latin typeface="HelveticaNeueLT Std"/>
                <a:ea typeface="+mn-ea"/>
              </a:rPr>
              <a:t>Oracle is the trusted expert in these fields. </a:t>
            </a:r>
          </a:p>
          <a:p>
            <a:pPr marL="171450" marR="0" lvl="0" indent="-171450" algn="l" defTabSz="914400" rtl="0" eaLnBrk="1" fontAlgn="base" latinLnBrk="0" hangingPunct="1">
              <a:lnSpc>
                <a:spcPct val="100000"/>
              </a:lnSpc>
              <a:spcBef>
                <a:spcPct val="50000"/>
              </a:spcBef>
              <a:spcAft>
                <a:spcPct val="0"/>
              </a:spcAft>
              <a:buClr>
                <a:srgbClr val="15B1F7"/>
              </a:buClr>
              <a:buSzPct val="80000"/>
              <a:buFont typeface="Arial" pitchFamily="34" charset="0"/>
              <a:buChar char="•"/>
              <a:tabLst/>
              <a:defRPr/>
            </a:pPr>
            <a:r>
              <a:rPr kumimoji="0" lang="en-US" sz="1200" b="0" i="0" u="none" strike="noStrike" kern="0" cap="none" spc="0" normalizeH="0" baseline="0" noProof="0" dirty="0" smtClean="0">
                <a:ln>
                  <a:noFill/>
                </a:ln>
                <a:solidFill>
                  <a:srgbClr val="000000"/>
                </a:solidFill>
                <a:effectLst/>
                <a:uLnTx/>
                <a:uFillTx/>
                <a:latin typeface="HelveticaNeueLT Std"/>
                <a:ea typeface="+mn-ea"/>
              </a:rPr>
              <a:t>Our understanding of the intersection between hardware and software can help you secure your business without having to worry about any performance trade-offs. </a:t>
            </a:r>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 xmlns:p14="http://schemas.microsoft.com/office/powerpoint/2010/main" val="2204938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50000"/>
              </a:spcBef>
              <a:spcAft>
                <a:spcPct val="0"/>
              </a:spcAft>
              <a:buClr>
                <a:srgbClr val="15B1F7"/>
              </a:buClr>
              <a:buSzPct val="80000"/>
              <a:buFont typeface="Arial" pitchFamily="34" charset="0"/>
              <a:buNone/>
              <a:tabLst/>
              <a:defRPr/>
            </a:pPr>
            <a:endParaRPr kumimoji="0" lang="en-US" sz="980" b="0" i="0" u="none" strike="noStrike" kern="0" cap="none" spc="0" normalizeH="0" baseline="0" noProof="0" dirty="0" smtClean="0">
              <a:ln>
                <a:noFill/>
              </a:ln>
              <a:solidFill>
                <a:srgbClr val="000000"/>
              </a:solidFill>
              <a:effectLst/>
              <a:uLnTx/>
              <a:uFillTx/>
              <a:latin typeface="HelveticaNeueLT Std"/>
              <a:ea typeface="+mn-ea"/>
            </a:endParaRPr>
          </a:p>
          <a:p>
            <a:pPr lvl="0"/>
            <a:r>
              <a:rPr lang="en-US" sz="1200" kern="1200" dirty="0" smtClean="0">
                <a:solidFill>
                  <a:schemeClr val="tx1"/>
                </a:solidFill>
                <a:effectLst/>
                <a:latin typeface="+mn-lt"/>
                <a:ea typeface="+mn-ea"/>
                <a:cs typeface="+mn-cs"/>
              </a:rPr>
              <a:t>Security like quality is a function of how we engineer and test our products. We have teams dedicated to penetration test of our systems and testing for secure coding standards. </a:t>
            </a:r>
          </a:p>
          <a:p>
            <a:pPr lvl="0"/>
            <a:r>
              <a:rPr lang="en-US" sz="1200" kern="1200" dirty="0" smtClean="0">
                <a:solidFill>
                  <a:schemeClr val="tx1"/>
                </a:solidFill>
                <a:effectLst/>
                <a:latin typeface="+mn-lt"/>
                <a:ea typeface="+mn-ea"/>
                <a:cs typeface="+mn-cs"/>
              </a:rPr>
              <a:t>We ship security products to help customers secure their Oracle technology and non-Oracle technology </a:t>
            </a:r>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24</a:t>
            </a:fld>
            <a:endParaRPr lang="en-US"/>
          </a:p>
        </p:txBody>
      </p:sp>
    </p:spTree>
    <p:extLst>
      <p:ext uri="{BB962C8B-B14F-4D97-AF65-F5344CB8AC3E}">
        <p14:creationId xmlns="" xmlns:p14="http://schemas.microsoft.com/office/powerpoint/2010/main" val="3114201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50000"/>
              </a:spcBef>
              <a:spcAft>
                <a:spcPct val="0"/>
              </a:spcAft>
              <a:buClr>
                <a:srgbClr val="15B1F7"/>
              </a:buClr>
              <a:buSzPct val="80000"/>
              <a:buFont typeface="Arial" pitchFamily="34" charset="0"/>
              <a:buChar char="•"/>
              <a:tabLst/>
              <a:defRPr/>
            </a:pPr>
            <a:r>
              <a:rPr kumimoji="0" lang="en-US" sz="1200" b="0" i="0" u="none" strike="noStrike" kern="0" cap="none" spc="0" normalizeH="0" baseline="0" noProof="0" dirty="0" smtClean="0">
                <a:ln>
                  <a:noFill/>
                </a:ln>
                <a:solidFill>
                  <a:srgbClr val="000000"/>
                </a:solidFill>
                <a:effectLst/>
                <a:uLnTx/>
                <a:uFillTx/>
                <a:latin typeface="HelveticaNeueLT Std"/>
                <a:ea typeface="+mn-ea"/>
              </a:rPr>
              <a:t>Security isn’t a “nice to have” – it’s a vital issue that’s affecting businesses worldwide.</a:t>
            </a:r>
          </a:p>
          <a:p>
            <a:pPr marL="171450" marR="0" lvl="0" indent="-171450" algn="l" defTabSz="914400" rtl="0" eaLnBrk="1" fontAlgn="base" latinLnBrk="0" hangingPunct="1">
              <a:lnSpc>
                <a:spcPct val="100000"/>
              </a:lnSpc>
              <a:spcBef>
                <a:spcPct val="50000"/>
              </a:spcBef>
              <a:spcAft>
                <a:spcPct val="0"/>
              </a:spcAft>
              <a:buClr>
                <a:srgbClr val="15B1F7"/>
              </a:buClr>
              <a:buSzPct val="80000"/>
              <a:buFont typeface="Arial" pitchFamily="34" charset="0"/>
              <a:buChar char="•"/>
              <a:tabLst/>
              <a:defRPr/>
            </a:pPr>
            <a:r>
              <a:rPr kumimoji="0" lang="en-US" sz="1200" b="0" i="0" u="none" strike="noStrike" kern="0" cap="none" spc="0" normalizeH="0" baseline="0" noProof="0" dirty="0" smtClean="0">
                <a:ln>
                  <a:noFill/>
                </a:ln>
                <a:solidFill>
                  <a:srgbClr val="000000"/>
                </a:solidFill>
                <a:effectLst/>
                <a:uLnTx/>
                <a:uFillTx/>
                <a:latin typeface="HelveticaNeueLT Std"/>
                <a:ea typeface="+mn-ea"/>
              </a:rPr>
              <a:t>In order to address it cost effectively, you need to think strategically about your approach – and that means focusing on the most valuable assets and the biggest threats.</a:t>
            </a:r>
          </a:p>
          <a:p>
            <a:pPr marL="171450" marR="0" lvl="0" indent="-171450" algn="l" defTabSz="914400" rtl="0" eaLnBrk="1" fontAlgn="base" latinLnBrk="0" hangingPunct="1">
              <a:lnSpc>
                <a:spcPct val="100000"/>
              </a:lnSpc>
              <a:spcBef>
                <a:spcPct val="50000"/>
              </a:spcBef>
              <a:spcAft>
                <a:spcPct val="0"/>
              </a:spcAft>
              <a:buClr>
                <a:srgbClr val="15B1F7"/>
              </a:buClr>
              <a:buSzPct val="80000"/>
              <a:buFont typeface="Arial" pitchFamily="34" charset="0"/>
              <a:buChar char="•"/>
              <a:tabLst/>
              <a:defRPr/>
            </a:pPr>
            <a:r>
              <a:rPr kumimoji="0" lang="en-US" sz="1200" b="0" i="0" u="none" strike="noStrike" kern="0" cap="none" spc="0" normalizeH="0" baseline="0" noProof="0" dirty="0" smtClean="0">
                <a:ln>
                  <a:noFill/>
                </a:ln>
                <a:solidFill>
                  <a:srgbClr val="000000"/>
                </a:solidFill>
                <a:effectLst/>
                <a:uLnTx/>
                <a:uFillTx/>
                <a:latin typeface="HelveticaNeueLT Std"/>
                <a:ea typeface="+mn-ea"/>
              </a:rPr>
              <a:t>Oracle’s inside-out strategy can help you prevent internal risks and protect your applications and databases - while also reducing costs and improving the user experience. </a:t>
            </a:r>
          </a:p>
          <a:p>
            <a:pPr marL="171450" marR="0" lvl="0" indent="-171450" algn="l" defTabSz="914400" rtl="0" eaLnBrk="1" fontAlgn="base" latinLnBrk="0" hangingPunct="1">
              <a:lnSpc>
                <a:spcPct val="100000"/>
              </a:lnSpc>
              <a:spcBef>
                <a:spcPct val="50000"/>
              </a:spcBef>
              <a:spcAft>
                <a:spcPct val="0"/>
              </a:spcAft>
              <a:buClr>
                <a:srgbClr val="15B1F7"/>
              </a:buClr>
              <a:buSzPct val="80000"/>
              <a:buFont typeface="Arial" pitchFamily="34" charset="0"/>
              <a:buChar char="•"/>
              <a:tabLst/>
              <a:defRPr/>
            </a:pPr>
            <a:endParaRPr kumimoji="0" lang="en-US" sz="1200" b="0" i="0" u="none" strike="noStrike" kern="0" cap="none" spc="0" normalizeH="0" baseline="0" noProof="0" dirty="0" smtClean="0">
              <a:ln>
                <a:noFill/>
              </a:ln>
              <a:solidFill>
                <a:srgbClr val="000000"/>
              </a:solidFill>
              <a:effectLst/>
              <a:uLnTx/>
              <a:uFillTx/>
              <a:latin typeface="HelveticaNeueLT Std"/>
              <a:ea typeface="+mn-ea"/>
            </a:endParaRPr>
          </a:p>
          <a:p>
            <a:pPr marL="171450" marR="0" lvl="0" indent="-171450" algn="l" defTabSz="914400" rtl="0" eaLnBrk="1" fontAlgn="base" latinLnBrk="0" hangingPunct="1">
              <a:lnSpc>
                <a:spcPct val="100000"/>
              </a:lnSpc>
              <a:spcBef>
                <a:spcPct val="50000"/>
              </a:spcBef>
              <a:spcAft>
                <a:spcPct val="0"/>
              </a:spcAft>
              <a:buClr>
                <a:srgbClr val="15B1F7"/>
              </a:buClr>
              <a:buSzPct val="80000"/>
              <a:buFont typeface="Arial" pitchFamily="34" charset="0"/>
              <a:buChar char="•"/>
              <a:tabLst/>
              <a:defRPr/>
            </a:pPr>
            <a:r>
              <a:rPr kumimoji="0" lang="en-US" sz="1200" b="0" i="0" u="none" strike="noStrike" kern="0" cap="none" spc="0" normalizeH="0" baseline="0" noProof="0" dirty="0" smtClean="0">
                <a:ln>
                  <a:noFill/>
                </a:ln>
                <a:solidFill>
                  <a:srgbClr val="000000"/>
                </a:solidFill>
                <a:effectLst/>
                <a:uLnTx/>
                <a:uFillTx/>
                <a:latin typeface="HelveticaNeueLT Std"/>
                <a:ea typeface="+mn-ea"/>
              </a:rPr>
              <a:t>We can’t afford to secure everything .. Today there are 5.9 billion mobile phones tomorrow 5 billion smart cars.</a:t>
            </a:r>
          </a:p>
          <a:p>
            <a:endParaRPr lang="en-US" sz="1200" dirty="0"/>
          </a:p>
        </p:txBody>
      </p:sp>
      <p:sp>
        <p:nvSpPr>
          <p:cNvPr id="4" name="Slide Number Placeholder 3"/>
          <p:cNvSpPr>
            <a:spLocks noGrp="1"/>
          </p:cNvSpPr>
          <p:nvPr>
            <p:ph type="sldNum" sz="quarter" idx="10"/>
          </p:nvPr>
        </p:nvSpPr>
        <p:spPr/>
        <p:txBody>
          <a:bodyPr/>
          <a:lstStyle/>
          <a:p>
            <a:fld id="{36E82501-53DA-4152-84B0-51135B15EEA8}" type="slidenum">
              <a:rPr lang="en-US" smtClean="0">
                <a:solidFill>
                  <a:prstClr val="black"/>
                </a:solidFill>
                <a:latin typeface="Calibri"/>
              </a:rPr>
              <a:pPr/>
              <a:t>25</a:t>
            </a:fld>
            <a:endParaRPr lang="en-US">
              <a:solidFill>
                <a:prstClr val="black"/>
              </a:solidFill>
              <a:latin typeface="Calibri"/>
            </a:endParaRPr>
          </a:p>
        </p:txBody>
      </p:sp>
    </p:spTree>
    <p:extLst>
      <p:ext uri="{BB962C8B-B14F-4D97-AF65-F5344CB8AC3E}">
        <p14:creationId xmlns="" xmlns:p14="http://schemas.microsoft.com/office/powerpoint/2010/main" val="3462159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a:t>
            </a:r>
            <a:r>
              <a:rPr lang="en-US" baseline="0" dirty="0" smtClean="0"/>
              <a:t> need to refocus our attention… while the THREATS ARE OUTSIDE THE RISKS ARE INSIDE… </a:t>
            </a:r>
          </a:p>
          <a:p>
            <a:endParaRPr lang="en-US" baseline="0" dirty="0" smtClean="0"/>
          </a:p>
          <a:p>
            <a:r>
              <a:rPr lang="en-US" baseline="0" dirty="0" smtClean="0"/>
              <a:t>THE RISKS ARE AGAINST OUR CORE SYSTEMS</a:t>
            </a:r>
            <a:br>
              <a:rPr lang="en-US" baseline="0" dirty="0" smtClean="0"/>
            </a:br>
            <a:endParaRPr lang="en-US" baseline="0" dirty="0" smtClean="0"/>
          </a:p>
          <a:p>
            <a:r>
              <a:rPr lang="en-US" baseline="0" dirty="0" smtClean="0"/>
              <a:t>We have to stop being reactive and re-focus our attention on our core systems… improve the cost effectiveness of our security.</a:t>
            </a:r>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28</a:t>
            </a:fld>
            <a:endParaRPr lang="en-US"/>
          </a:p>
        </p:txBody>
      </p:sp>
    </p:spTree>
    <p:extLst>
      <p:ext uri="{BB962C8B-B14F-4D97-AF65-F5344CB8AC3E}">
        <p14:creationId xmlns="" xmlns:p14="http://schemas.microsoft.com/office/powerpoint/2010/main" val="4219587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have to be preventive… invest</a:t>
            </a:r>
            <a:r>
              <a:rPr lang="en-US" baseline="0" dirty="0" smtClean="0"/>
              <a:t> before a breach .. The COST OF REMEDIATING THE BREACH IS 10x the cost of prevention </a:t>
            </a:r>
            <a:endParaRPr lang="en-US" dirty="0" smtClean="0"/>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29</a:t>
            </a:fld>
            <a:endParaRPr lang="en-US"/>
          </a:p>
        </p:txBody>
      </p:sp>
    </p:spTree>
    <p:extLst>
      <p:ext uri="{BB962C8B-B14F-4D97-AF65-F5344CB8AC3E}">
        <p14:creationId xmlns="" xmlns:p14="http://schemas.microsoft.com/office/powerpoint/2010/main" val="114663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Align</a:t>
            </a:r>
            <a:r>
              <a:rPr lang="en-US" baseline="0" dirty="0" smtClean="0"/>
              <a:t> security with your business … use security as a way to increase shareholder value.</a:t>
            </a:r>
          </a:p>
          <a:p>
            <a:endParaRPr lang="en-US" baseline="0" dirty="0" smtClean="0"/>
          </a:p>
          <a:p>
            <a:r>
              <a:rPr lang="en-US" baseline="0" dirty="0" smtClean="0"/>
              <a:t>If you have a plan to grow your on-line business – talk to us </a:t>
            </a:r>
          </a:p>
          <a:p>
            <a:endParaRPr lang="en-US" baseline="0" dirty="0" smtClean="0"/>
          </a:p>
          <a:p>
            <a:r>
              <a:rPr lang="en-US" baseline="0" dirty="0" smtClean="0"/>
              <a:t>If you have a plan to engage new customers on mobile apps and social media – talk to us </a:t>
            </a:r>
          </a:p>
          <a:p>
            <a:endParaRPr lang="en-US" baseline="0" dirty="0" smtClean="0"/>
          </a:p>
          <a:p>
            <a:r>
              <a:rPr lang="en-US" baseline="0" dirty="0" smtClean="0"/>
              <a:t>Look at security as a competitive advantage… security is a business innovation.</a:t>
            </a:r>
            <a:endParaRPr lang="en-US" dirty="0" smtClean="0"/>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30</a:t>
            </a:fld>
            <a:endParaRPr lang="en-US"/>
          </a:p>
        </p:txBody>
      </p:sp>
    </p:spTree>
    <p:extLst>
      <p:ext uri="{BB962C8B-B14F-4D97-AF65-F5344CB8AC3E}">
        <p14:creationId xmlns="" xmlns:p14="http://schemas.microsoft.com/office/powerpoint/2010/main" val="3857739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168275" algn="l" defTabSz="228600" rtl="0" eaLnBrk="1" fontAlgn="auto" latinLnBrk="0" hangingPunct="1">
              <a:lnSpc>
                <a:spcPct val="100000"/>
              </a:lnSpc>
              <a:spcBef>
                <a:spcPts val="0"/>
              </a:spcBef>
              <a:spcAft>
                <a:spcPts val="600"/>
              </a:spcAft>
              <a:buClr>
                <a:srgbClr val="FF0000"/>
              </a:buClr>
              <a:buSzPct val="85000"/>
              <a:buFont typeface="Wingdings" pitchFamily="2" charset="2"/>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60325" marR="0" lvl="0" indent="0" algn="l" defTabSz="228600" rtl="0" eaLnBrk="1" fontAlgn="auto" latinLnBrk="0" hangingPunct="1">
              <a:lnSpc>
                <a:spcPct val="100000"/>
              </a:lnSpc>
              <a:spcBef>
                <a:spcPts val="0"/>
              </a:spcBef>
              <a:spcAft>
                <a:spcPts val="600"/>
              </a:spcAft>
              <a:buClr>
                <a:srgbClr val="FF0000"/>
              </a:buClr>
              <a:buSzPct val="85000"/>
              <a:buFont typeface="Wingdings" pitchFamily="2" charset="2"/>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Oracle is the right partner because WE HAVE A SECURITY INSIDE OUT APPROACH .. AND WE SECURE THE SYSTEMS AT THE CORE.</a:t>
            </a:r>
          </a:p>
          <a:p>
            <a:pPr marL="60325" marR="0" lvl="0" indent="0" algn="l" defTabSz="228600" rtl="0" eaLnBrk="1" fontAlgn="auto" latinLnBrk="0" hangingPunct="1">
              <a:lnSpc>
                <a:spcPct val="100000"/>
              </a:lnSpc>
              <a:spcBef>
                <a:spcPts val="0"/>
              </a:spcBef>
              <a:spcAft>
                <a:spcPts val="600"/>
              </a:spcAft>
              <a:buClr>
                <a:srgbClr val="FF0000"/>
              </a:buClr>
              <a:buSzPct val="85000"/>
              <a:buFont typeface="Wingdings" pitchFamily="2" charset="2"/>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60325" marR="0" lvl="0" indent="0" algn="l" defTabSz="228600" rtl="0" eaLnBrk="1" fontAlgn="auto" latinLnBrk="0" hangingPunct="1">
              <a:lnSpc>
                <a:spcPct val="100000"/>
              </a:lnSpc>
              <a:spcBef>
                <a:spcPts val="0"/>
              </a:spcBef>
              <a:spcAft>
                <a:spcPts val="600"/>
              </a:spcAft>
              <a:buClr>
                <a:srgbClr val="FF0000"/>
              </a:buClr>
              <a:buSzPct val="85000"/>
              <a:buFont typeface="Wingdings" pitchFamily="2" charset="2"/>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Now you can get some rest.. or stay up thinking about other problems</a:t>
            </a:r>
          </a:p>
          <a:p>
            <a:pPr marL="228600" marR="0" lvl="0" indent="-168275" algn="l" defTabSz="228600" rtl="0" eaLnBrk="1" fontAlgn="auto" latinLnBrk="0" hangingPunct="1">
              <a:lnSpc>
                <a:spcPct val="100000"/>
              </a:lnSpc>
              <a:spcBef>
                <a:spcPts val="0"/>
              </a:spcBef>
              <a:spcAft>
                <a:spcPts val="600"/>
              </a:spcAft>
              <a:buClr>
                <a:srgbClr val="FF0000"/>
              </a:buClr>
              <a:buSzPct val="85000"/>
              <a:buFont typeface="Wingdings" pitchFamily="2" charset="2"/>
              <a:buChar char="§"/>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6E82501-53DA-4152-84B0-51135B15EEA8}" type="slidenum">
              <a:rPr lang="en-US" smtClean="0"/>
              <a:pPr/>
              <a:t>32</a:t>
            </a:fld>
            <a:endParaRPr lang="en-US"/>
          </a:p>
        </p:txBody>
      </p:sp>
    </p:spTree>
    <p:extLst>
      <p:ext uri="{BB962C8B-B14F-4D97-AF65-F5344CB8AC3E}">
        <p14:creationId xmlns="" xmlns:p14="http://schemas.microsoft.com/office/powerpoint/2010/main" val="4265415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sz="2000" b="1" dirty="0" smtClean="0"/>
              <a:t>Печальная</a:t>
            </a:r>
            <a:r>
              <a:rPr lang="ru-RU" dirty="0" smtClean="0"/>
              <a:t> судьба печатной копии документа</a:t>
            </a:r>
            <a:endParaRPr lang="en-US" dirty="0"/>
          </a:p>
        </p:txBody>
      </p:sp>
      <p:sp>
        <p:nvSpPr>
          <p:cNvPr id="4" name="Slide Number Placeholder 3"/>
          <p:cNvSpPr>
            <a:spLocks noGrp="1"/>
          </p:cNvSpPr>
          <p:nvPr>
            <p:ph type="sldNum" sz="quarter" idx="10"/>
          </p:nvPr>
        </p:nvSpPr>
        <p:spPr/>
        <p:txBody>
          <a:bodyPr/>
          <a:lstStyle/>
          <a:p>
            <a:fld id="{AE11E1DB-FC29-434A-878A-2151591B393D}" type="slidenum">
              <a:rPr lang="ru-RU" smtClean="0"/>
              <a:pPr/>
              <a:t>37</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Примеры реализации:</a:t>
            </a:r>
            <a:r>
              <a:rPr lang="ru-RU" baseline="0" dirty="0" smtClean="0"/>
              <a:t> АМДЗ Аккорд от ОКБ САПР, </a:t>
            </a:r>
            <a:r>
              <a:rPr lang="en-US" baseline="0" smtClean="0"/>
              <a:t>Secret Net 6 </a:t>
            </a:r>
            <a:r>
              <a:rPr lang="ru-RU" baseline="0" smtClean="0"/>
              <a:t>от </a:t>
            </a:r>
            <a:r>
              <a:rPr lang="ru-RU" baseline="0" dirty="0" smtClean="0"/>
              <a:t>Код Безопасности, </a:t>
            </a:r>
            <a:r>
              <a:rPr lang="en-US" baseline="0" dirty="0" smtClean="0"/>
              <a:t>Oracle </a:t>
            </a:r>
            <a:r>
              <a:rPr lang="en-US" baseline="0" dirty="0" err="1" smtClean="0"/>
              <a:t>WebCeneter</a:t>
            </a:r>
            <a:endParaRPr lang="en-US" dirty="0"/>
          </a:p>
        </p:txBody>
      </p:sp>
      <p:sp>
        <p:nvSpPr>
          <p:cNvPr id="4" name="Slide Number Placeholder 3"/>
          <p:cNvSpPr>
            <a:spLocks noGrp="1"/>
          </p:cNvSpPr>
          <p:nvPr>
            <p:ph type="sldNum" sz="quarter" idx="10"/>
          </p:nvPr>
        </p:nvSpPr>
        <p:spPr/>
        <p:txBody>
          <a:bodyPr/>
          <a:lstStyle/>
          <a:p>
            <a:fld id="{AE11E1DB-FC29-434A-878A-2151591B393D}" type="slidenum">
              <a:rPr lang="ru-RU" smtClean="0"/>
              <a:pPr/>
              <a:t>41</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11E1DB-FC29-434A-878A-2151591B393D}" type="slidenum">
              <a:rPr lang="ru-RU" smtClean="0"/>
              <a:pPr/>
              <a:t>42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smtClean="0"/>
          </a:p>
          <a:p>
            <a:pPr marL="0" indent="0">
              <a:buFont typeface="Arial" pitchFamily="34" charset="0"/>
              <a:buNone/>
            </a:pPr>
            <a:r>
              <a:rPr lang="en-US" dirty="0" smtClean="0"/>
              <a:t>If</a:t>
            </a:r>
            <a:r>
              <a:rPr lang="en-US" baseline="0" dirty="0" smtClean="0"/>
              <a:t> you are a business leader .. You stay up at night worrying about the economy .. You worry about your bottom line .. You worry about your top line.</a:t>
            </a:r>
          </a:p>
          <a:p>
            <a:pPr marL="0" indent="0">
              <a:buFont typeface="Arial" pitchFamily="34" charset="0"/>
              <a:buNone/>
            </a:pPr>
            <a:endParaRPr lang="en-US" baseline="0" dirty="0" smtClean="0"/>
          </a:p>
          <a:p>
            <a:pPr marL="0" indent="0">
              <a:buFont typeface="Arial" pitchFamily="34" charset="0"/>
              <a:buNone/>
            </a:pPr>
            <a:endParaRPr lang="en-US" baseline="0" dirty="0" smtClean="0"/>
          </a:p>
          <a:p>
            <a:pPr marL="0" indent="0">
              <a:buFont typeface="Arial" pitchFamily="34" charset="0"/>
              <a:buNone/>
            </a:pPr>
            <a:r>
              <a:rPr lang="en-US" baseline="0" dirty="0" smtClean="0"/>
              <a:t>But for many business leaders security has become a reason to lose sleep</a:t>
            </a:r>
          </a:p>
          <a:p>
            <a:pPr marL="0" indent="0">
              <a:buFont typeface="Arial" pitchFamily="34" charset="0"/>
              <a:buNone/>
            </a:pPr>
            <a:endParaRPr lang="en-US" baseline="0" dirty="0" smtClean="0"/>
          </a:p>
          <a:p>
            <a:endParaRPr lang="en-US" dirty="0" smtClean="0"/>
          </a:p>
          <a:p>
            <a:r>
              <a:rPr lang="en-US" dirty="0" smtClean="0"/>
              <a:t>Security risk</a:t>
            </a:r>
            <a:r>
              <a:rPr lang="en-US" baseline="0" dirty="0" smtClean="0"/>
              <a:t> is a strategic concern for business leaders… the impact of regulatory compliance and the cost of breaches is too large to ignore. We can’t simply purchase an insurance policy against it. The stakes are too high. </a:t>
            </a:r>
          </a:p>
          <a:p>
            <a:pPr marL="0" indent="0">
              <a:buFont typeface="Arial" pitchFamily="34" charset="0"/>
              <a:buNone/>
            </a:pPr>
            <a:endParaRPr lang="en-US" baseline="0" dirty="0" smtClean="0"/>
          </a:p>
          <a:p>
            <a:pPr marL="0" indent="0">
              <a:buFont typeface="Arial" pitchFamily="34" charset="0"/>
              <a:buNone/>
            </a:pPr>
            <a:endParaRPr lang="en-US" baseline="0" dirty="0" smtClean="0"/>
          </a:p>
          <a:p>
            <a:pPr marL="0" indent="0">
              <a:buFont typeface="Arial" pitchFamily="34" charset="0"/>
              <a:buNone/>
            </a:pPr>
            <a:r>
              <a:rPr lang="en-US" baseline="0" dirty="0" smtClean="0"/>
              <a:t>( Build)</a:t>
            </a:r>
            <a:endParaRPr lang="en-US"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11</a:t>
            </a:fld>
            <a:endParaRPr lang="en-US" dirty="0"/>
          </a:p>
        </p:txBody>
      </p:sp>
    </p:spTree>
    <p:extLst>
      <p:ext uri="{BB962C8B-B14F-4D97-AF65-F5344CB8AC3E}">
        <p14:creationId xmlns="" xmlns:p14="http://schemas.microsoft.com/office/powerpoint/2010/main" val="4265415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a:p>
            <a:pPr marL="0" indent="0">
              <a:buNone/>
            </a:pPr>
            <a:endParaRPr lang="en-US" baseline="0" dirty="0" smtClean="0"/>
          </a:p>
          <a:p>
            <a:pPr marL="0" indent="0">
              <a:buNone/>
            </a:pPr>
            <a:r>
              <a:rPr lang="en-US" sz="1400" b="1" baseline="0" dirty="0" smtClean="0"/>
              <a:t>The criminals are after customer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Linked in hackers stole over 6 million user accounts and passwords. This is not an isolated case. Hackers attacking corporations are not only going after their intellectual property, they are also going after their customer data. In the case of </a:t>
            </a:r>
            <a:r>
              <a:rPr lang="en-US" sz="1200" kern="1200" dirty="0" err="1" smtClean="0">
                <a:solidFill>
                  <a:schemeClr val="tx1"/>
                </a:solidFill>
                <a:effectLst/>
                <a:latin typeface="+mn-lt"/>
                <a:ea typeface="+mn-ea"/>
                <a:cs typeface="+mn-cs"/>
              </a:rPr>
              <a:t>linkedin</a:t>
            </a:r>
            <a:r>
              <a:rPr lang="en-US" sz="1200" kern="1200" dirty="0" smtClean="0">
                <a:solidFill>
                  <a:schemeClr val="tx1"/>
                </a:solidFill>
                <a:effectLst/>
                <a:latin typeface="+mn-lt"/>
                <a:ea typeface="+mn-ea"/>
                <a:cs typeface="+mn-cs"/>
              </a:rPr>
              <a:t> the biggest exposure is to </a:t>
            </a:r>
            <a:r>
              <a:rPr lang="en-US" sz="1200" kern="1200" dirty="0" err="1" smtClean="0">
                <a:solidFill>
                  <a:schemeClr val="tx1"/>
                </a:solidFill>
                <a:effectLst/>
                <a:latin typeface="+mn-lt"/>
                <a:ea typeface="+mn-ea"/>
                <a:cs typeface="+mn-cs"/>
              </a:rPr>
              <a:t>Linkein’s</a:t>
            </a:r>
            <a:r>
              <a:rPr lang="en-US" sz="1200" kern="1200" dirty="0" smtClean="0">
                <a:solidFill>
                  <a:schemeClr val="tx1"/>
                </a:solidFill>
                <a:effectLst/>
                <a:latin typeface="+mn-lt"/>
                <a:ea typeface="+mn-ea"/>
                <a:cs typeface="+mn-cs"/>
              </a:rPr>
              <a:t> online users. Because users often use the same passwords in multiple places they are now vulnerable. (</a:t>
            </a:r>
            <a:r>
              <a:rPr lang="en-US" sz="1200" u="sng" kern="1200" dirty="0" smtClean="0">
                <a:solidFill>
                  <a:schemeClr val="tx1"/>
                </a:solidFill>
                <a:effectLst/>
                <a:latin typeface="+mn-lt"/>
                <a:ea typeface="+mn-ea"/>
                <a:cs typeface="+mn-cs"/>
                <a:hlinkClick r:id="rId3"/>
              </a:rPr>
              <a:t>http://www.nytimes.com/2012/06/11/technology/linkedin-breach-exposes-light-security-even-at-data-companies.html?pagewanted=all</a:t>
            </a:r>
            <a:endParaRPr lang="en-US" sz="1200" kern="1200" dirty="0" smtClean="0">
              <a:solidFill>
                <a:schemeClr val="tx1"/>
              </a:solidFill>
              <a:effectLst/>
              <a:latin typeface="+mn-lt"/>
              <a:ea typeface="+mn-ea"/>
              <a:cs typeface="+mn-cs"/>
            </a:endParaRPr>
          </a:p>
          <a:p>
            <a:pPr marL="171450" indent="-171450">
              <a:buFontTx/>
              <a:buChar char="•"/>
            </a:pPr>
            <a:r>
              <a:rPr lang="en-US" b="1" baseline="0" dirty="0" smtClean="0"/>
              <a:t>ITS EMBARRASING </a:t>
            </a:r>
          </a:p>
          <a:p>
            <a:pPr marL="171450" indent="-171450">
              <a:buFontTx/>
              <a:buChar char="•"/>
            </a:pPr>
            <a:r>
              <a:rPr lang="en-US" b="1" baseline="0" dirty="0" smtClean="0"/>
              <a:t>IT DAMAGES THE BRAND </a:t>
            </a:r>
          </a:p>
          <a:p>
            <a:pPr marL="0" indent="0">
              <a:buNone/>
            </a:pPr>
            <a:endParaRPr lang="en-US" baseline="0" dirty="0" smtClean="0"/>
          </a:p>
          <a:p>
            <a:pPr marL="0" indent="0">
              <a:buNone/>
            </a:pPr>
            <a:r>
              <a:rPr lang="en-US" b="1" baseline="0" dirty="0" smtClean="0"/>
              <a:t>The scale of the threat is massive</a:t>
            </a:r>
          </a:p>
          <a:p>
            <a:pPr marL="0" indent="0">
              <a:buNone/>
            </a:pPr>
            <a:r>
              <a:rPr lang="en-US" b="0" baseline="0" dirty="0" smtClean="0"/>
              <a:t>The Sony breach highlights the volume of the threat. Instead of small breaches our breaches are no larger. The intruders are now bolder. At Sony taking 12M credit cards.  These crimes cascade into more crime as fraudulent charges will be made against these credit cards costing the banking industry billions to resolve.</a:t>
            </a:r>
          </a:p>
          <a:p>
            <a:pPr marL="0" indent="0">
              <a:buNone/>
            </a:pPr>
            <a:endParaRPr lang="en-US" baseline="0" dirty="0" smtClean="0"/>
          </a:p>
          <a:p>
            <a:pPr marL="0" indent="0">
              <a:buNone/>
            </a:pPr>
            <a:r>
              <a:rPr lang="en-US" baseline="0" dirty="0" smtClean="0"/>
              <a:t>T</a:t>
            </a:r>
            <a:r>
              <a:rPr lang="en-US" b="1" baseline="0" dirty="0" smtClean="0"/>
              <a:t>HE CRIMINALS ARE INSIDE </a:t>
            </a:r>
          </a:p>
          <a:p>
            <a:pPr marL="0" indent="0">
              <a:buNone/>
            </a:pPr>
            <a:r>
              <a:rPr lang="en-US" baseline="0" dirty="0" smtClean="0"/>
              <a:t>At </a:t>
            </a:r>
            <a:r>
              <a:rPr lang="en-US" baseline="0" dirty="0" err="1" smtClean="0"/>
              <a:t>societe</a:t>
            </a:r>
            <a:r>
              <a:rPr lang="en-US" baseline="0" dirty="0" smtClean="0"/>
              <a:t> </a:t>
            </a:r>
            <a:r>
              <a:rPr lang="en-US" baseline="0" dirty="0" err="1" smtClean="0"/>
              <a:t>Generale</a:t>
            </a:r>
            <a:r>
              <a:rPr lang="en-US" baseline="0" dirty="0" smtClean="0"/>
              <a:t> – a trusted star trader who has moved through the ranks .. Aggregated excessive access and avoided auditors until he perpetrated a 7Bn dollar Fraud. The largest case ever. </a:t>
            </a:r>
          </a:p>
          <a:p>
            <a:pPr marL="0" indent="0">
              <a:buNone/>
            </a:pPr>
            <a:endParaRPr lang="en-US" baseline="0" dirty="0" smtClean="0"/>
          </a:p>
          <a:p>
            <a:pPr marL="0" indent="0">
              <a:buNone/>
            </a:pPr>
            <a:r>
              <a:rPr lang="en-US" baseline="0" dirty="0" smtClean="0"/>
              <a:t>(All of this in the span of 5 years )</a:t>
            </a:r>
          </a:p>
          <a:p>
            <a:pPr marL="0" indent="0">
              <a:buNone/>
            </a:pPr>
            <a:endParaRPr lang="en-US" baseline="0" dirty="0" smtClean="0"/>
          </a:p>
          <a:p>
            <a:pPr marL="0" indent="0">
              <a:buNone/>
            </a:pPr>
            <a:r>
              <a:rPr lang="en-US" baseline="0" dirty="0" smtClean="0"/>
              <a:t>(Build)</a:t>
            </a:r>
          </a:p>
          <a:p>
            <a:pPr marL="0" indent="0">
              <a:buNone/>
            </a:pPr>
            <a:r>
              <a:rPr lang="en-US" b="1" baseline="0" dirty="0" smtClean="0"/>
              <a:t>The Costs are going up </a:t>
            </a:r>
          </a:p>
          <a:p>
            <a:pPr marL="0" indent="0">
              <a:buNone/>
            </a:pPr>
            <a:r>
              <a:rPr lang="en-US" baseline="0" dirty="0" smtClean="0"/>
              <a:t>Bottom line it costs a lot and the average cost is going up.. The problem is we can’t just insure against the risk anymore the stakes are too high </a:t>
            </a:r>
          </a:p>
          <a:p>
            <a:pPr marL="0" indent="0">
              <a:buNone/>
            </a:pPr>
            <a:r>
              <a:rPr lang="en-US" baseline="0" dirty="0" smtClean="0"/>
              <a:t>The estimate is that cybercrime costs about 1 Trillion globally </a:t>
            </a:r>
          </a:p>
          <a:p>
            <a:pPr marL="0" indent="0">
              <a:buNone/>
            </a:pPr>
            <a:endParaRPr lang="en-US" baseline="0" dirty="0" smtClean="0"/>
          </a:p>
          <a:p>
            <a:pPr marL="0" indent="0">
              <a:buNone/>
            </a:pPr>
            <a:r>
              <a:rPr lang="en-US" baseline="0" dirty="0" smtClean="0"/>
              <a:t>The average breach costs 7.2 Million </a:t>
            </a:r>
          </a:p>
          <a:p>
            <a:pPr marL="0" indent="0">
              <a:buNone/>
            </a:pPr>
            <a:endParaRPr lang="en-US" baseline="0" dirty="0" smtClean="0"/>
          </a:p>
          <a:p>
            <a:pPr marL="0" indent="0">
              <a:buNone/>
            </a:pPr>
            <a:r>
              <a:rPr lang="en-US" b="1" baseline="0" dirty="0" smtClean="0"/>
              <a:t>ITS NOT A MATTER OF IF IT</a:t>
            </a:r>
            <a:r>
              <a:rPr lang="fr-FR" b="1" baseline="0" dirty="0" smtClean="0"/>
              <a:t>’</a:t>
            </a:r>
            <a:r>
              <a:rPr lang="en-US" b="1" baseline="0" dirty="0" smtClean="0"/>
              <a:t>S A MATTER OF WHEN</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12</a:t>
            </a:fld>
            <a:endParaRPr lang="en-US" dirty="0"/>
          </a:p>
        </p:txBody>
      </p:sp>
    </p:spTree>
    <p:extLst>
      <p:ext uri="{BB962C8B-B14F-4D97-AF65-F5344CB8AC3E}">
        <p14:creationId xmlns="" xmlns:p14="http://schemas.microsoft.com/office/powerpoint/2010/main" val="4265415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a:t>
            </a:r>
            <a:r>
              <a:rPr lang="en-US" baseline="0" dirty="0" smtClean="0"/>
              <a:t> threat to business is real.</a:t>
            </a:r>
          </a:p>
          <a:p>
            <a:endParaRPr lang="en-US" baseline="0" dirty="0" smtClean="0"/>
          </a:p>
          <a:p>
            <a:pPr marL="171450" indent="-171450">
              <a:buFontTx/>
              <a:buChar char="•"/>
            </a:pPr>
            <a:r>
              <a:rPr lang="en-US" baseline="0" dirty="0" smtClean="0"/>
              <a:t>Decline in Brand Value </a:t>
            </a:r>
          </a:p>
          <a:p>
            <a:pPr marL="628650" lvl="1" indent="-171450">
              <a:buFontTx/>
              <a:buChar char="•"/>
            </a:pPr>
            <a:r>
              <a:rPr lang="en-US" baseline="0" dirty="0" smtClean="0"/>
              <a:t>At Sony the estimate is that the brand 3x its value after the breach. The biggest barrier to wide spread adoption of new services online will depend on security. http://</a:t>
            </a:r>
            <a:r>
              <a:rPr lang="en-US" baseline="0" dirty="0" err="1" smtClean="0"/>
              <a:t>www.securityweek.com</a:t>
            </a:r>
            <a:r>
              <a:rPr lang="en-US" baseline="0" dirty="0" smtClean="0"/>
              <a:t>/seven-significant-hacks-2011</a:t>
            </a:r>
          </a:p>
          <a:p>
            <a:pPr marL="171450" lvl="0" indent="-171450">
              <a:buFontTx/>
              <a:buChar char="•"/>
            </a:pPr>
            <a:r>
              <a:rPr lang="en-US" baseline="0" dirty="0" smtClean="0"/>
              <a:t>The cost of rebuilding confidence </a:t>
            </a:r>
          </a:p>
          <a:p>
            <a:pPr marL="628650" lvl="1" indent="-171450">
              <a:buFontTx/>
              <a:buChar char="•"/>
            </a:pPr>
            <a:r>
              <a:rPr lang="en-US" baseline="0" dirty="0" smtClean="0"/>
              <a:t>After the RSA breach many banks went on a spending spree to replace the tokens that were compromised after the breach. The costs are still being realized. After the RSA breach several customers like Lockheed Martin and General Dynamics were hit. </a:t>
            </a:r>
          </a:p>
          <a:p>
            <a:pPr marL="171450" lvl="0" indent="-171450">
              <a:buFontTx/>
              <a:buChar char="•"/>
            </a:pPr>
            <a:r>
              <a:rPr lang="en-US" baseline="0" dirty="0" err="1" smtClean="0"/>
              <a:t>Societe</a:t>
            </a:r>
            <a:r>
              <a:rPr lang="en-US" baseline="0" dirty="0" smtClean="0"/>
              <a:t> </a:t>
            </a:r>
            <a:r>
              <a:rPr lang="en-US" baseline="0" dirty="0" err="1" smtClean="0"/>
              <a:t>Generale</a:t>
            </a:r>
            <a:endParaRPr lang="en-US" baseline="0" dirty="0" smtClean="0"/>
          </a:p>
          <a:p>
            <a:pPr marL="628650" lvl="1" indent="-171450">
              <a:buFontTx/>
              <a:buChar char="•"/>
            </a:pPr>
            <a:r>
              <a:rPr lang="en-US" baseline="0" dirty="0" smtClean="0"/>
              <a:t>The largest internal fraud case in history .. A rouge trader with excessive access created a 7 Billion fraud for the bank </a:t>
            </a:r>
          </a:p>
          <a:p>
            <a:pPr marL="171450" lvl="0" indent="-171450">
              <a:buFontTx/>
              <a:buChar char="•"/>
            </a:pPr>
            <a:r>
              <a:rPr lang="en-US" baseline="0" dirty="0" smtClean="0"/>
              <a:t>UBS </a:t>
            </a:r>
          </a:p>
          <a:p>
            <a:pPr marL="628650" lvl="1" indent="-171450">
              <a:buFontTx/>
              <a:buChar char="•"/>
            </a:pPr>
            <a:r>
              <a:rPr lang="en-US" baseline="0" dirty="0" smtClean="0"/>
              <a:t>1 billion fraud – UBS already hurt by the financial crisis was hit by a billion dollar fraud that cause the resignation of the CEO.</a:t>
            </a:r>
          </a:p>
          <a:p>
            <a:pPr marL="628650" lvl="1" indent="-171450">
              <a:buFontTx/>
              <a:buChar char="•"/>
            </a:pPr>
            <a:endParaRPr lang="en-US" baseline="0" dirty="0" smtClean="0"/>
          </a:p>
          <a:p>
            <a:pPr marL="171450" lvl="0" indent="-171450">
              <a:buFontTx/>
              <a:buChar char="•"/>
            </a:pPr>
            <a:r>
              <a:rPr lang="en-US" baseline="0" dirty="0" smtClean="0"/>
              <a:t>97% of it is preventable – if we focus on the risks inside. Verizon data breach report. Because once they get inside that</a:t>
            </a:r>
            <a:r>
              <a:rPr lang="fr-FR" baseline="0" dirty="0" smtClean="0"/>
              <a:t>’</a:t>
            </a:r>
            <a:r>
              <a:rPr lang="en-US" baseline="0" dirty="0" smtClean="0"/>
              <a:t>s where our biggest risks are. </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13</a:t>
            </a:fld>
            <a:endParaRPr lang="en-US" dirty="0"/>
          </a:p>
        </p:txBody>
      </p:sp>
    </p:spTree>
    <p:extLst>
      <p:ext uri="{BB962C8B-B14F-4D97-AF65-F5344CB8AC3E}">
        <p14:creationId xmlns="" xmlns:p14="http://schemas.microsoft.com/office/powerpoint/2010/main" val="4265415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Where</a:t>
            </a:r>
            <a:r>
              <a:rPr lang="en-US" sz="1200" kern="1200" baseline="0" dirty="0" smtClean="0">
                <a:solidFill>
                  <a:schemeClr val="tx1"/>
                </a:solidFill>
                <a:effectLst/>
                <a:latin typeface="+mn-lt"/>
                <a:ea typeface="+mn-ea"/>
                <a:cs typeface="+mn-cs"/>
              </a:rPr>
              <a:t> businesses have failed to manage their risk .. Governments have stepped in to regulate.</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Businesses are spending up to 40% of their security budgets on compliance alone.</a:t>
            </a:r>
            <a:r>
              <a:rPr lang="en-US" dirty="0" smtClean="0">
                <a:effectLst/>
              </a:rPr>
              <a:t> </a:t>
            </a:r>
          </a:p>
          <a:p>
            <a:endParaRPr lang="en-US" dirty="0" smtClean="0"/>
          </a:p>
          <a:p>
            <a:pPr marL="628650" lvl="1" indent="-171450">
              <a:buFontTx/>
              <a:buChar char="•"/>
            </a:pPr>
            <a:r>
              <a:rPr lang="en-US" baseline="0" dirty="0" smtClean="0"/>
              <a:t>The spend is only increasing with each state government providing their own privacy laws and privacy regulations </a:t>
            </a:r>
          </a:p>
          <a:p>
            <a:pPr marL="0" lvl="0" indent="0">
              <a:buFontTx/>
              <a:buNone/>
            </a:pPr>
            <a:endParaRPr lang="en-US" baseline="0" dirty="0" smtClean="0"/>
          </a:p>
          <a:p>
            <a:pPr marL="171450" lvl="0" indent="-171450">
              <a:buFontTx/>
              <a:buChar char="•"/>
            </a:pPr>
            <a:r>
              <a:rPr lang="en-US" baseline="0" dirty="0" smtClean="0"/>
              <a:t>Governance is more challenging </a:t>
            </a:r>
          </a:p>
          <a:p>
            <a:pPr marL="628650" lvl="1" indent="-171450">
              <a:buFontTx/>
              <a:buChar char="•"/>
            </a:pPr>
            <a:r>
              <a:rPr lang="en-US" baseline="0" dirty="0" smtClean="0"/>
              <a:t>The controls are now more rigorous and intrusive … its not just a single system check its really cross system </a:t>
            </a:r>
          </a:p>
          <a:p>
            <a:pPr marL="0" lvl="0" indent="0">
              <a:buFontTx/>
              <a:buNone/>
            </a:pPr>
            <a:endParaRPr lang="en-US" baseline="0" dirty="0" smtClean="0"/>
          </a:p>
          <a:p>
            <a:pPr marL="0" lvl="0" indent="0">
              <a:buFontTx/>
              <a:buNone/>
            </a:pPr>
            <a:r>
              <a:rPr lang="en-US" baseline="0" dirty="0" smtClean="0"/>
              <a:t>*   As the perceived risks increase , governments quick to regulate </a:t>
            </a:r>
          </a:p>
          <a:p>
            <a:pPr marL="0" lvl="0" indent="0">
              <a:buFontTx/>
              <a:buNone/>
            </a:pPr>
            <a:endParaRPr lang="en-US" baseline="0" dirty="0" smtClean="0"/>
          </a:p>
          <a:p>
            <a:pPr marL="171450" lvl="0" indent="-171450">
              <a:buFontTx/>
              <a:buChar char="•"/>
            </a:pPr>
            <a:r>
              <a:rPr lang="en-US" baseline="0" dirty="0" smtClean="0"/>
              <a:t>Many of the new regulations are focused on protecting customer data.</a:t>
            </a:r>
          </a:p>
          <a:p>
            <a:pPr marL="171450" lvl="0" indent="-171450">
              <a:buFontTx/>
              <a:buChar char="•"/>
            </a:pPr>
            <a:endParaRPr lang="en-US" baseline="0" dirty="0" smtClean="0"/>
          </a:p>
          <a:p>
            <a:pPr marL="171450" lvl="0" indent="-171450">
              <a:buFontTx/>
              <a:buChar char="•"/>
            </a:pPr>
            <a:r>
              <a:rPr lang="en-US" baseline="0" dirty="0" smtClean="0"/>
              <a:t>No vertical industry is immune </a:t>
            </a:r>
          </a:p>
          <a:p>
            <a:pPr marL="171450" lvl="0" indent="-171450">
              <a:buFontTx/>
              <a:buChar char="•"/>
            </a:pPr>
            <a:endParaRPr lang="en-US" baseline="0" dirty="0" smtClean="0"/>
          </a:p>
          <a:p>
            <a:pPr marL="171450" lvl="0" indent="-171450">
              <a:buFontTx/>
              <a:buChar char="•"/>
            </a:pPr>
            <a:r>
              <a:rPr lang="en-US" baseline="0" dirty="0" smtClean="0"/>
              <a:t>For more background read  ( Forrester the value of corporate secrets online)</a:t>
            </a:r>
          </a:p>
          <a:p>
            <a:pPr marL="0" lvl="0" indent="0">
              <a:buFontTx/>
              <a:buNone/>
            </a:pPr>
            <a:r>
              <a:rPr lang="en-US" baseline="0" dirty="0" smtClean="0"/>
              <a:t>http://</a:t>
            </a:r>
            <a:r>
              <a:rPr lang="en-US" baseline="0" dirty="0" err="1" smtClean="0"/>
              <a:t>www.google.com</a:t>
            </a:r>
            <a:r>
              <a:rPr lang="en-US" baseline="0" dirty="0" smtClean="0"/>
              <a:t>/</a:t>
            </a:r>
            <a:r>
              <a:rPr lang="en-US" baseline="0" dirty="0" err="1" smtClean="0"/>
              <a:t>url?sa</a:t>
            </a:r>
            <a:r>
              <a:rPr lang="en-US" baseline="0" dirty="0" smtClean="0"/>
              <a:t>=</a:t>
            </a:r>
            <a:r>
              <a:rPr lang="en-US" baseline="0" dirty="0" err="1" smtClean="0"/>
              <a:t>t&amp;rct</a:t>
            </a:r>
            <a:r>
              <a:rPr lang="en-US" baseline="0" dirty="0" smtClean="0"/>
              <a:t>=</a:t>
            </a:r>
            <a:r>
              <a:rPr lang="en-US" baseline="0" dirty="0" err="1" smtClean="0"/>
              <a:t>j&amp;q</a:t>
            </a:r>
            <a:r>
              <a:rPr lang="en-US" baseline="0" dirty="0" smtClean="0"/>
              <a:t>=forrester%20the%20value%20of%20corporate%20secrets&amp;source=</a:t>
            </a:r>
            <a:r>
              <a:rPr lang="en-US" baseline="0" dirty="0" err="1" smtClean="0"/>
              <a:t>web&amp;cd</a:t>
            </a:r>
            <a:r>
              <a:rPr lang="en-US" baseline="0" dirty="0" smtClean="0"/>
              <a:t>=1&amp;ved=0CFAQFjAA&amp;url=http%3A%2F%2Fdownload.microsoft.com%2Fdownload%2FF%2F2%2F3%2FF2398E9C-94FE-496C-BFB2-9DEFE1502ABD%2FForrester%2520TLP%2520-%2520The%2520Value%2520of%2520Corporate%2520Secrets.pdf&amp;ei=PTAPULzIKufniwKF1oHQCQ&amp;usg=AFQjCNHUe5KvsSjWtltN8lsg-erxKE1duw</a:t>
            </a:r>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14</a:t>
            </a:fld>
            <a:endParaRPr lang="en-US"/>
          </a:p>
        </p:txBody>
      </p:sp>
    </p:spTree>
    <p:extLst>
      <p:ext uri="{BB962C8B-B14F-4D97-AF65-F5344CB8AC3E}">
        <p14:creationId xmlns="" xmlns:p14="http://schemas.microsoft.com/office/powerpoint/2010/main" val="1354508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smtClean="0"/>
          </a:p>
          <a:p>
            <a:pPr lvl="0"/>
            <a:r>
              <a:rPr lang="en-US" dirty="0" smtClean="0"/>
              <a:t>The velocity</a:t>
            </a:r>
            <a:r>
              <a:rPr lang="en-US" baseline="0" dirty="0" smtClean="0"/>
              <a:t> of change and the pressure to comply has made businesses reactive. As an example after the RSA breach a survey of security professionals found that approximately 30% of security executives planned to increase security spending as a result of the breach.</a:t>
            </a:r>
          </a:p>
          <a:p>
            <a:pPr lvl="0"/>
            <a:endParaRPr lang="en-US" baseline="0" dirty="0" smtClean="0"/>
          </a:p>
          <a:p>
            <a:pPr lvl="0"/>
            <a:r>
              <a:rPr lang="en-US" baseline="0" dirty="0" smtClean="0"/>
              <a:t>The media attention on cyber security and hacking has shifted attention away from the real vulnerabilities. At UBS the trader that caused the billion dollar fraud was not a hacker from a rogue nation. This was an insider who was trusted and who gained excessive access because of the trust the bank placed on him </a:t>
            </a:r>
          </a:p>
          <a:p>
            <a:pPr lvl="0"/>
            <a:endParaRPr lang="en-US" baseline="0" dirty="0" smtClean="0"/>
          </a:p>
          <a:p>
            <a:pPr lvl="0"/>
            <a:r>
              <a:rPr lang="en-US" baseline="0" dirty="0" smtClean="0"/>
              <a:t>When criminals break in they go for the low hanging fruit or they come in with stolen credentials. Users with simple passwords and databases that are un-encrypted create more risk than a team of external hackers. Today criminals can purchase passwords and access to our critical systems… these </a:t>
            </a:r>
          </a:p>
          <a:p>
            <a:pPr lvl="0"/>
            <a:endParaRPr lang="en-US" baseline="0" dirty="0" smtClean="0"/>
          </a:p>
          <a:p>
            <a:pPr lvl="0"/>
            <a:r>
              <a:rPr lang="en-US" baseline="0" dirty="0" smtClean="0"/>
              <a:t>The cost of remediating a breach exceeds the cost of preventing a breach 10X ..  And we need to start taking a proactive approach to it.</a:t>
            </a:r>
          </a:p>
          <a:p>
            <a:pPr lvl="0"/>
            <a:endParaRPr lang="en-US" baseline="0" dirty="0" smtClean="0"/>
          </a:p>
          <a:p>
            <a:pPr lvl="0"/>
            <a:r>
              <a:rPr lang="en-US" baseline="0" dirty="0" smtClean="0"/>
              <a:t>~ 7 billion last year on Secure email gateways alone .. </a:t>
            </a:r>
          </a:p>
          <a:p>
            <a:endParaRPr lang="en-US" dirty="0" smtClean="0"/>
          </a:p>
          <a:p>
            <a:r>
              <a:rPr lang="en-US" dirty="0" smtClean="0"/>
              <a:t>THE NET RESULT IS … WE HAVE INCREASED OUR SECURITY SPEND BUT WE ARE</a:t>
            </a:r>
            <a:r>
              <a:rPr lang="en-US" baseline="0" dirty="0" smtClean="0"/>
              <a:t> NT ANY SAFER </a:t>
            </a:r>
          </a:p>
          <a:p>
            <a:endParaRPr lang="en-US" baseline="0" dirty="0" smtClean="0"/>
          </a:p>
          <a:p>
            <a:r>
              <a:rPr lang="en-US" baseline="0" dirty="0" smtClean="0"/>
              <a:t>This stat is from the </a:t>
            </a:r>
            <a:r>
              <a:rPr lang="en-US" baseline="0" dirty="0" err="1" smtClean="0"/>
              <a:t>forrester</a:t>
            </a:r>
            <a:r>
              <a:rPr lang="en-US" baseline="0" dirty="0" smtClean="0"/>
              <a:t> report evolution in IT security… in 2007 we spent 8.2 percent of IT Budget on Security a significant amount .. In 2010 we spent 14% of IT </a:t>
            </a:r>
            <a:r>
              <a:rPr lang="en-US" baseline="0" dirty="0" err="1" smtClean="0"/>
              <a:t>buget</a:t>
            </a:r>
            <a:r>
              <a:rPr lang="en-US" baseline="0" dirty="0" smtClean="0"/>
              <a:t> on security on average .. Yet the number of breached records continues to rise. The cost or remediating is higher.</a:t>
            </a:r>
          </a:p>
        </p:txBody>
      </p:sp>
      <p:sp>
        <p:nvSpPr>
          <p:cNvPr id="4" name="Slide Number Placeholder 3"/>
          <p:cNvSpPr>
            <a:spLocks noGrp="1"/>
          </p:cNvSpPr>
          <p:nvPr>
            <p:ph type="sldNum" sz="quarter" idx="10"/>
          </p:nvPr>
        </p:nvSpPr>
        <p:spPr/>
        <p:txBody>
          <a:bodyPr/>
          <a:lstStyle/>
          <a:p>
            <a:fld id="{36E82501-53DA-4152-84B0-51135B15EEA8}" type="slidenum">
              <a:rPr lang="en-US" smtClean="0"/>
              <a:pPr/>
              <a:t>15</a:t>
            </a:fld>
            <a:endParaRPr lang="en-US"/>
          </a:p>
        </p:txBody>
      </p:sp>
    </p:spTree>
    <p:extLst>
      <p:ext uri="{BB962C8B-B14F-4D97-AF65-F5344CB8AC3E}">
        <p14:creationId xmlns="" xmlns:p14="http://schemas.microsoft.com/office/powerpoint/2010/main" val="1519261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Cite – 400-500 – Gartner 2010</a:t>
            </a:r>
          </a:p>
          <a:p>
            <a:pPr lvl="0"/>
            <a:r>
              <a:rPr lang="en-US" sz="1200" kern="1200" dirty="0" smtClean="0">
                <a:solidFill>
                  <a:schemeClr val="tx1"/>
                </a:solidFill>
                <a:effectLst/>
                <a:latin typeface="+mn-lt"/>
                <a:ea typeface="+mn-ea"/>
                <a:cs typeface="+mn-cs"/>
              </a:rPr>
              <a:t>Cite Breach Stats – Verizon Data Breach 2012</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reactive approach has failed – </a:t>
            </a:r>
          </a:p>
          <a:p>
            <a:pPr lvl="0"/>
            <a:endParaRPr lang="en-US" sz="120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Ona</a:t>
            </a:r>
            <a:r>
              <a:rPr lang="en-US" sz="1200" kern="1200" dirty="0" smtClean="0">
                <a:solidFill>
                  <a:schemeClr val="tx1"/>
                </a:solidFill>
                <a:effectLst/>
                <a:latin typeface="+mn-lt"/>
                <a:ea typeface="+mn-ea"/>
                <a:cs typeface="+mn-cs"/>
              </a:rPr>
              <a:t> per employee basis</a:t>
            </a:r>
            <a:r>
              <a:rPr lang="en-US" sz="1200" kern="1200" baseline="0" dirty="0" smtClean="0">
                <a:solidFill>
                  <a:schemeClr val="tx1"/>
                </a:solidFill>
                <a:effectLst/>
                <a:latin typeface="+mn-lt"/>
                <a:ea typeface="+mn-ea"/>
                <a:cs typeface="+mn-cs"/>
              </a:rPr>
              <a:t> the average company spends approximately between 400 and 500 dollars on security. </a:t>
            </a: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HERE IS WHERE WE ARE SPENDING IT ON WITH IT TECHNOLOGY</a:t>
            </a:r>
          </a:p>
          <a:p>
            <a:pPr marL="171450" lvl="0" indent="-171450">
              <a:buFontTx/>
              <a:buChar char="-"/>
            </a:pPr>
            <a:r>
              <a:rPr lang="en-US" sz="1200" kern="1200" baseline="0" dirty="0" smtClean="0">
                <a:solidFill>
                  <a:schemeClr val="tx1"/>
                </a:solidFill>
                <a:effectLst/>
                <a:latin typeface="+mn-lt"/>
                <a:ea typeface="+mn-ea"/>
                <a:cs typeface="+mn-cs"/>
              </a:rPr>
              <a:t>End point security . Encrypting laptops … encrypted </a:t>
            </a:r>
            <a:r>
              <a:rPr lang="en-US" sz="1200" kern="1200" baseline="0" dirty="0" err="1" smtClean="0">
                <a:solidFill>
                  <a:schemeClr val="tx1"/>
                </a:solidFill>
                <a:effectLst/>
                <a:latin typeface="+mn-lt"/>
                <a:ea typeface="+mn-ea"/>
                <a:cs typeface="+mn-cs"/>
              </a:rPr>
              <a:t>usb</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flast</a:t>
            </a:r>
            <a:r>
              <a:rPr lang="en-US" sz="1200" kern="1200" baseline="0" dirty="0" smtClean="0">
                <a:solidFill>
                  <a:schemeClr val="tx1"/>
                </a:solidFill>
                <a:effectLst/>
                <a:latin typeface="+mn-lt"/>
                <a:ea typeface="+mn-ea"/>
                <a:cs typeface="+mn-cs"/>
              </a:rPr>
              <a:t> drives </a:t>
            </a:r>
          </a:p>
          <a:p>
            <a:pPr marL="171450" lvl="0" indent="-171450">
              <a:buFontTx/>
              <a:buChar char="-"/>
            </a:pPr>
            <a:r>
              <a:rPr lang="en-US" sz="1200" kern="1200" baseline="0" dirty="0" smtClean="0">
                <a:solidFill>
                  <a:schemeClr val="tx1"/>
                </a:solidFill>
                <a:effectLst/>
                <a:latin typeface="+mn-lt"/>
                <a:ea typeface="+mn-ea"/>
                <a:cs typeface="+mn-cs"/>
              </a:rPr>
              <a:t>Network security </a:t>
            </a:r>
          </a:p>
          <a:p>
            <a:pPr marL="171450" lvl="0" indent="-171450">
              <a:buFontTx/>
              <a:buChar char="-"/>
            </a:pPr>
            <a:r>
              <a:rPr lang="en-US" sz="1200" kern="1200" baseline="0" dirty="0" smtClean="0">
                <a:solidFill>
                  <a:schemeClr val="tx1"/>
                </a:solidFill>
                <a:effectLst/>
                <a:latin typeface="+mn-lt"/>
                <a:ea typeface="+mn-ea"/>
                <a:cs typeface="+mn-cs"/>
              </a:rPr>
              <a:t>Email security </a:t>
            </a:r>
            <a:endParaRPr lang="en-US" sz="1200" kern="1200" dirty="0" smtClean="0">
              <a:solidFill>
                <a:schemeClr val="tx1"/>
              </a:solidFill>
              <a:effectLst/>
              <a:latin typeface="+mn-lt"/>
              <a:ea typeface="+mn-ea"/>
              <a:cs typeface="+mn-cs"/>
            </a:endParaRP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WHEN WE LOOK AT THE NUMBER OR BREACHED RECORDS THEY ARE AGAINST SYSTEMS THAT WE HAVE NEGLECTED </a:t>
            </a:r>
          </a:p>
          <a:p>
            <a:pPr lvl="0"/>
            <a:endParaRPr lang="en-US" sz="1200" kern="1200" baseline="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WE</a:t>
            </a:r>
            <a:r>
              <a:rPr lang="en-US" sz="1200" kern="1200" baseline="0" dirty="0" smtClean="0">
                <a:solidFill>
                  <a:schemeClr val="tx1"/>
                </a:solidFill>
                <a:effectLst/>
                <a:latin typeface="+mn-lt"/>
                <a:ea typeface="+mn-ea"/>
                <a:cs typeface="+mn-cs"/>
              </a:rPr>
              <a:t> ARE NOT SAYING TO IGNORE PERIMITER SECURITY BUT RATHER SHFIT SOME ATTENTION BACK TO THE STRATEGIC ASSETS.</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Even if you could find a way to secure the perimeter and all those end-points, it would be expensive to do it. And costs would keep rising as you add more devices and more applications. </a:t>
            </a:r>
          </a:p>
          <a:p>
            <a:pPr lvl="0"/>
            <a:r>
              <a:rPr lang="en-US" sz="1200" kern="1200" dirty="0" smtClean="0">
                <a:solidFill>
                  <a:schemeClr val="tx1"/>
                </a:solidFill>
                <a:effectLst/>
                <a:latin typeface="+mn-lt"/>
                <a:ea typeface="+mn-ea"/>
                <a:cs typeface="+mn-cs"/>
              </a:rPr>
              <a:t>Security already accounts for 14% of annual IT budgets (Forrester)</a:t>
            </a:r>
          </a:p>
          <a:p>
            <a:pPr lvl="0"/>
            <a:endParaRPr lang="en-US" dirty="0" smtClean="0">
              <a:effectLst/>
            </a:endParaRPr>
          </a:p>
          <a:p>
            <a:r>
              <a:rPr lang="en-US" dirty="0" smtClean="0">
                <a:effectLst/>
              </a:rPr>
              <a:t>The real risks are against</a:t>
            </a:r>
            <a:r>
              <a:rPr lang="en-US" baseline="0" dirty="0" smtClean="0">
                <a:effectLst/>
              </a:rPr>
              <a:t> the apps and data. </a:t>
            </a:r>
            <a:r>
              <a:rPr lang="en-US" sz="1200" kern="1200" dirty="0" smtClean="0">
                <a:solidFill>
                  <a:schemeClr val="tx1"/>
                </a:solidFill>
                <a:effectLst/>
                <a:latin typeface="+mn-lt"/>
                <a:ea typeface="+mn-ea"/>
                <a:cs typeface="+mn-cs"/>
              </a:rPr>
              <a:t>The risks are against the core systems. While the number of external attacks are rising, the systems most vulnerable are the applications,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data and the infrastructure. </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Attacks like simple SQL injection to retrieve data from databases or extracting data sent in clear text across corporate networks.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IDC, "Effective Data Leak Prevention Programs: Start by Protecting Data at the Source — Your Databases", August 2011 </a:t>
            </a:r>
            <a:r>
              <a:rPr lang="en-US" sz="1200" u="sng" kern="1200" dirty="0" smtClean="0">
                <a:solidFill>
                  <a:schemeClr val="tx1"/>
                </a:solidFill>
                <a:latin typeface="+mn-lt"/>
                <a:ea typeface="+mn-ea"/>
                <a:cs typeface="+mn-cs"/>
                <a:hlinkClick r:id="rId3"/>
              </a:rPr>
              <a:t>http://www.oracle.com/us/products/database/039434.pdf. The fact that that data is doubling every two years is from Gartner.</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E82501-53DA-4152-84B0-51135B15EEA8}" type="slidenum">
              <a:rPr lang="en-US" smtClean="0"/>
              <a:pPr/>
              <a:t>16</a:t>
            </a:fld>
            <a:endParaRPr lang="en-US"/>
          </a:p>
        </p:txBody>
      </p:sp>
    </p:spTree>
    <p:extLst>
      <p:ext uri="{BB962C8B-B14F-4D97-AF65-F5344CB8AC3E}">
        <p14:creationId xmlns="" xmlns:p14="http://schemas.microsoft.com/office/powerpoint/2010/main" val="686536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50000"/>
              </a:spcBef>
              <a:spcAft>
                <a:spcPct val="0"/>
              </a:spcAft>
              <a:buClr>
                <a:srgbClr val="15B1F7"/>
              </a:buClr>
              <a:buSzPct val="80000"/>
              <a:buFont typeface="Arial" pitchFamily="34" charset="0"/>
              <a:buNone/>
              <a:tabLst/>
              <a:defRPr/>
            </a:pPr>
            <a:r>
              <a:rPr lang="en-US" dirty="0" smtClean="0"/>
              <a:t>Verizon</a:t>
            </a:r>
            <a:r>
              <a:rPr lang="en-US" baseline="0" dirty="0" smtClean="0"/>
              <a:t> Data Breach 2012</a:t>
            </a:r>
          </a:p>
          <a:p>
            <a:pPr marL="0" marR="0" lvl="0" indent="0" algn="l" defTabSz="914400" rtl="0" eaLnBrk="1" fontAlgn="base" latinLnBrk="0" hangingPunct="1">
              <a:lnSpc>
                <a:spcPct val="100000"/>
              </a:lnSpc>
              <a:spcBef>
                <a:spcPct val="50000"/>
              </a:spcBef>
              <a:spcAft>
                <a:spcPct val="0"/>
              </a:spcAft>
              <a:buClr>
                <a:srgbClr val="15B1F7"/>
              </a:buClr>
              <a:buSzPct val="80000"/>
              <a:buFont typeface="Arial" pitchFamily="34" charset="0"/>
              <a:buNone/>
              <a:tabLst/>
              <a:defRPr/>
            </a:pPr>
            <a:endParaRPr lang="en-US" dirty="0" smtClean="0"/>
          </a:p>
          <a:p>
            <a:pPr marL="0" marR="0" lvl="0" indent="0" algn="l" defTabSz="914400" rtl="0" eaLnBrk="1" fontAlgn="base" latinLnBrk="0" hangingPunct="1">
              <a:lnSpc>
                <a:spcPct val="100000"/>
              </a:lnSpc>
              <a:spcBef>
                <a:spcPct val="50000"/>
              </a:spcBef>
              <a:spcAft>
                <a:spcPct val="0"/>
              </a:spcAft>
              <a:buClr>
                <a:srgbClr val="15B1F7"/>
              </a:buClr>
              <a:buSzPct val="80000"/>
              <a:buFont typeface="Arial" pitchFamily="34" charset="0"/>
              <a:buNone/>
              <a:tabLst/>
              <a:defRPr/>
            </a:pPr>
            <a:r>
              <a:rPr lang="en-US" dirty="0" smtClean="0"/>
              <a:t>The</a:t>
            </a:r>
            <a:r>
              <a:rPr lang="en-US" baseline="0" dirty="0" smtClean="0"/>
              <a:t> breaches are against the core systems.. Our most sensitive data sits on our core systems. </a:t>
            </a:r>
          </a:p>
          <a:p>
            <a:pPr marL="171450" marR="0" lvl="0" indent="-171450" algn="l" defTabSz="914400" rtl="0" eaLnBrk="1" fontAlgn="base" latinLnBrk="0" hangingPunct="1">
              <a:lnSpc>
                <a:spcPct val="100000"/>
              </a:lnSpc>
              <a:spcBef>
                <a:spcPct val="50000"/>
              </a:spcBef>
              <a:spcAft>
                <a:spcPct val="0"/>
              </a:spcAft>
              <a:buClr>
                <a:srgbClr val="15B1F7"/>
              </a:buClr>
              <a:buSzPct val="80000"/>
              <a:buFontTx/>
              <a:buChar char="•"/>
              <a:tabLst/>
              <a:defRPr/>
            </a:pPr>
            <a:r>
              <a:rPr lang="en-US" baseline="0" dirty="0" smtClean="0"/>
              <a:t>66% of our sensitive data resides in the database ( </a:t>
            </a:r>
            <a:r>
              <a:rPr lang="en-US" baseline="0" dirty="0" err="1" smtClean="0"/>
              <a:t>gartner</a:t>
            </a:r>
            <a:r>
              <a:rPr lang="en-US" baseline="0" dirty="0" smtClean="0"/>
              <a:t> stat) </a:t>
            </a:r>
          </a:p>
          <a:p>
            <a:pPr marL="171450" marR="0" lvl="0" indent="-171450" algn="l" defTabSz="914400" rtl="0" eaLnBrk="1" fontAlgn="base" latinLnBrk="0" hangingPunct="1">
              <a:lnSpc>
                <a:spcPct val="100000"/>
              </a:lnSpc>
              <a:spcBef>
                <a:spcPct val="50000"/>
              </a:spcBef>
              <a:spcAft>
                <a:spcPct val="0"/>
              </a:spcAft>
              <a:buClr>
                <a:srgbClr val="15B1F7"/>
              </a:buClr>
              <a:buSzPct val="80000"/>
              <a:buFontTx/>
              <a:buChar char="•"/>
              <a:tabLst/>
              <a:defRPr/>
            </a:pPr>
            <a:r>
              <a:rPr lang="en-US" baseline="0" dirty="0" smtClean="0"/>
              <a:t>The banking fraud at UBS and </a:t>
            </a:r>
            <a:r>
              <a:rPr lang="en-US" baseline="0" dirty="0" err="1" smtClean="0"/>
              <a:t>Societe</a:t>
            </a:r>
            <a:r>
              <a:rPr lang="en-US" baseline="0" dirty="0" smtClean="0"/>
              <a:t> </a:t>
            </a:r>
            <a:r>
              <a:rPr lang="en-US" baseline="0" dirty="0" err="1" smtClean="0"/>
              <a:t>Generale</a:t>
            </a:r>
            <a:r>
              <a:rPr lang="en-US" baseline="0" dirty="0" smtClean="0"/>
              <a:t> were causes by excessive access by well </a:t>
            </a:r>
            <a:r>
              <a:rPr lang="en-US" baseline="0" dirty="0" err="1" smtClean="0"/>
              <a:t>truested</a:t>
            </a:r>
            <a:r>
              <a:rPr lang="en-US" baseline="0" dirty="0" smtClean="0"/>
              <a:t> employees on the inside</a:t>
            </a:r>
          </a:p>
          <a:p>
            <a:pPr marL="171450" marR="0" lvl="0" indent="-171450" algn="l" defTabSz="914400" rtl="0" eaLnBrk="1" fontAlgn="base" latinLnBrk="0" hangingPunct="1">
              <a:lnSpc>
                <a:spcPct val="100000"/>
              </a:lnSpc>
              <a:spcBef>
                <a:spcPct val="50000"/>
              </a:spcBef>
              <a:spcAft>
                <a:spcPct val="0"/>
              </a:spcAft>
              <a:buClr>
                <a:srgbClr val="15B1F7"/>
              </a:buClr>
              <a:buSzPct val="80000"/>
              <a:buFontTx/>
              <a:buChar char="•"/>
              <a:tabLst/>
              <a:defRPr/>
            </a:pPr>
            <a:endParaRPr lang="en-US" baseline="0" dirty="0" smtClean="0"/>
          </a:p>
          <a:p>
            <a:pPr marL="0" marR="0" lvl="0" indent="0" algn="l" defTabSz="914400" rtl="0" eaLnBrk="1" fontAlgn="base" latinLnBrk="0" hangingPunct="1">
              <a:lnSpc>
                <a:spcPct val="100000"/>
              </a:lnSpc>
              <a:spcBef>
                <a:spcPct val="50000"/>
              </a:spcBef>
              <a:spcAft>
                <a:spcPct val="0"/>
              </a:spcAft>
              <a:buClr>
                <a:srgbClr val="15B1F7"/>
              </a:buClr>
              <a:buSzPct val="80000"/>
              <a:buFontTx/>
              <a:buNone/>
              <a:tabLst/>
              <a:defRPr/>
            </a:pPr>
            <a:r>
              <a:rPr lang="en-US" baseline="0" dirty="0" smtClean="0"/>
              <a:t>The threats start on the outside but are aimed at compromising access to critical systems on the inside.</a:t>
            </a:r>
          </a:p>
          <a:p>
            <a:pPr marL="0" marR="0" lvl="0" indent="0" algn="l" defTabSz="914400" rtl="0" eaLnBrk="1" fontAlgn="base" latinLnBrk="0" hangingPunct="1">
              <a:lnSpc>
                <a:spcPct val="100000"/>
              </a:lnSpc>
              <a:spcBef>
                <a:spcPct val="50000"/>
              </a:spcBef>
              <a:spcAft>
                <a:spcPct val="0"/>
              </a:spcAft>
              <a:buClr>
                <a:srgbClr val="15B1F7"/>
              </a:buClr>
              <a:buSzPct val="80000"/>
              <a:buFontTx/>
              <a:buNone/>
              <a:tabLst/>
              <a:defRPr/>
            </a:pPr>
            <a:endParaRPr lang="en-US" baseline="0" dirty="0" smtClean="0"/>
          </a:p>
          <a:p>
            <a:pPr marL="0" marR="0" lvl="0" indent="0" algn="l" defTabSz="914400" rtl="0" eaLnBrk="1" fontAlgn="base" latinLnBrk="0" hangingPunct="1">
              <a:lnSpc>
                <a:spcPct val="100000"/>
              </a:lnSpc>
              <a:spcBef>
                <a:spcPct val="50000"/>
              </a:spcBef>
              <a:spcAft>
                <a:spcPct val="0"/>
              </a:spcAft>
              <a:buClr>
                <a:srgbClr val="15B1F7"/>
              </a:buClr>
              <a:buSzPct val="80000"/>
              <a:buFontTx/>
              <a:buNone/>
              <a:tabLst/>
              <a:defRPr/>
            </a:pPr>
            <a:r>
              <a:rPr lang="en-US" baseline="0" dirty="0" smtClean="0"/>
              <a:t>(BUILD ) </a:t>
            </a:r>
          </a:p>
          <a:p>
            <a:pPr marL="0" marR="0" lvl="0" indent="0" algn="l" defTabSz="914400" rtl="0" eaLnBrk="1" fontAlgn="base" latinLnBrk="0" hangingPunct="1">
              <a:lnSpc>
                <a:spcPct val="100000"/>
              </a:lnSpc>
              <a:spcBef>
                <a:spcPct val="50000"/>
              </a:spcBef>
              <a:spcAft>
                <a:spcPct val="0"/>
              </a:spcAft>
              <a:buClr>
                <a:srgbClr val="15B1F7"/>
              </a:buClr>
              <a:buSzPct val="80000"/>
              <a:buFontTx/>
              <a:buNone/>
              <a:tabLst/>
              <a:defRPr/>
            </a:pPr>
            <a:r>
              <a:rPr lang="en-US" baseline="0" dirty="0" smtClean="0"/>
              <a:t>When we look at the threats we find that are directly aimed at the stack from Applications to storage </a:t>
            </a:r>
          </a:p>
          <a:p>
            <a:pPr marL="171450" marR="0" lvl="0" indent="-171450" algn="l" defTabSz="914400" rtl="0" eaLnBrk="1" fontAlgn="base" latinLnBrk="0" hangingPunct="1">
              <a:lnSpc>
                <a:spcPct val="100000"/>
              </a:lnSpc>
              <a:spcBef>
                <a:spcPct val="50000"/>
              </a:spcBef>
              <a:spcAft>
                <a:spcPct val="0"/>
              </a:spcAft>
              <a:buClr>
                <a:srgbClr val="15B1F7"/>
              </a:buClr>
              <a:buSzPct val="80000"/>
              <a:buFont typeface="Arial"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 xmlns:p14="http://schemas.microsoft.com/office/powerpoint/2010/main" val="3462159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7790599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smtClean="0"/>
              <a:t>Click to edit Master text styles</a:t>
            </a:r>
          </a:p>
        </p:txBody>
      </p:sp>
      <p:sp>
        <p:nvSpPr>
          <p:cNvPr id="24" name="Text Placeholder 22"/>
          <p:cNvSpPr>
            <a:spLocks noGrp="1"/>
          </p:cNvSpPr>
          <p:nvPr>
            <p:ph type="body" sz="quarter" idx="14" hasCustomPrompt="1"/>
          </p:nvPr>
        </p:nvSpPr>
        <p:spPr bwMode="white">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2227172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bwMode="white">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bwMode="white">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bwMode="white">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7082943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9645581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23456210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 xmlns:p14="http://schemas.microsoft.com/office/powerpoint/2010/main" val="782103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4" name="Rectangle 3"/>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7513852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smtClean="0"/>
              <a:t>Click to edit Master title style</a:t>
            </a:r>
            <a:endParaRPr lang="en-US" dirty="0"/>
          </a:p>
        </p:txBody>
      </p:sp>
    </p:spTree>
    <p:extLst>
      <p:ext uri="{BB962C8B-B14F-4D97-AF65-F5344CB8AC3E}">
        <p14:creationId xmlns="" xmlns:p14="http://schemas.microsoft.com/office/powerpoint/2010/main" val="35206512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6" name="Rectangle 5"/>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 xmlns:p14="http://schemas.microsoft.com/office/powerpoint/2010/main" val="11614974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smtClean="0"/>
              <a:t>Click to edit Master title style</a:t>
            </a:r>
            <a:endParaRPr lang="en-US" dirty="0"/>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1439855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With Square">
    <p:spTree>
      <p:nvGrpSpPr>
        <p:cNvPr id="1" name=""/>
        <p:cNvGrpSpPr/>
        <p:nvPr/>
      </p:nvGrpSpPr>
      <p:grpSpPr>
        <a:xfrm>
          <a:off x="0" y="0"/>
          <a:ext cx="0" cy="0"/>
          <a:chOff x="0" y="0"/>
          <a:chExt cx="0" cy="0"/>
        </a:xfrm>
      </p:grpSpPr>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7793776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7722042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ark Blank">
    <p:bg>
      <p:bgPr>
        <a:gradFill>
          <a:gsLst>
            <a:gs pos="0">
              <a:schemeClr val="tx2"/>
            </a:gs>
            <a:gs pos="100000">
              <a:schemeClr val="tx1"/>
            </a:gs>
          </a:gsLst>
          <a:lin ang="5400000" scaled="0"/>
        </a:gra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3753835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lain Whit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35166912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2670501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w/Subtitle">
    <p:spTree>
      <p:nvGrpSpPr>
        <p:cNvPr id="1" name=""/>
        <p:cNvGrpSpPr/>
        <p:nvPr/>
      </p:nvGrpSpPr>
      <p:grpSpPr>
        <a:xfrm>
          <a:off x="0" y="0"/>
          <a:ext cx="0" cy="0"/>
          <a:chOff x="0" y="0"/>
          <a:chExt cx="0" cy="0"/>
        </a:xfrm>
      </p:grpSpPr>
      <p:sp>
        <p:nvSpPr>
          <p:cNvPr id="5" name="Title 1"/>
          <p:cNvSpPr>
            <a:spLocks noGrp="1"/>
          </p:cNvSpPr>
          <p:nvPr>
            <p:ph type="title"/>
          </p:nvPr>
        </p:nvSpPr>
        <p:spPr>
          <a:xfrm>
            <a:off x="457200" y="480486"/>
            <a:ext cx="8229600" cy="423784"/>
          </a:xfrm>
        </p:spPr>
        <p:txBody>
          <a:bodyPr anchor="b" anchorCtr="0"/>
          <a:lstStyle>
            <a:lvl1pPr>
              <a:defRPr/>
            </a:lvl1pPr>
          </a:lstStyle>
          <a:p>
            <a:r>
              <a:rPr lang="en-US" dirty="0" smtClean="0"/>
              <a:t>Click to edit Master title style</a:t>
            </a:r>
            <a:endParaRPr lang="en-US" dirty="0"/>
          </a:p>
        </p:txBody>
      </p:sp>
      <p:sp>
        <p:nvSpPr>
          <p:cNvPr id="8" name="Text Placeholder 4"/>
          <p:cNvSpPr>
            <a:spLocks noGrp="1"/>
          </p:cNvSpPr>
          <p:nvPr>
            <p:ph type="body" sz="quarter" idx="13"/>
          </p:nvPr>
        </p:nvSpPr>
        <p:spPr>
          <a:xfrm>
            <a:off x="457200" y="919160"/>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 xmlns:p14="http://schemas.microsoft.com/office/powerpoint/2010/main" val="29914184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5"/>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808038" y="658572"/>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Subtitle</a:t>
            </a:r>
          </a:p>
        </p:txBody>
      </p:sp>
      <p:sp>
        <p:nvSpPr>
          <p:cNvPr id="5" name="Footer Placeholder 4"/>
          <p:cNvSpPr>
            <a:spLocks noGrp="1"/>
          </p:cNvSpPr>
          <p:nvPr>
            <p:ph type="ftr" sz="quarter" idx="10"/>
          </p:nvPr>
        </p:nvSpPr>
        <p:spPr>
          <a:xfrm>
            <a:off x="6037593" y="4791845"/>
            <a:ext cx="2895600" cy="274637"/>
          </a:xfrm>
          <a:prstGeom prst="rect">
            <a:avLst/>
          </a:prstGeom>
        </p:spPr>
        <p:txBody>
          <a:bodyPr/>
          <a:lstStyle>
            <a:lvl1pPr>
              <a:defRPr/>
            </a:lvl1pPr>
          </a:lstStyle>
          <a:p>
            <a:pPr>
              <a:defRPr/>
            </a:pPr>
            <a:endParaRPr lang="en-US" dirty="0"/>
          </a:p>
        </p:txBody>
      </p:sp>
    </p:spTree>
    <p:extLst>
      <p:ext uri="{BB962C8B-B14F-4D97-AF65-F5344CB8AC3E}">
        <p14:creationId xmlns="" xmlns:p14="http://schemas.microsoft.com/office/powerpoint/2010/main" val="3559187348"/>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804346" y="245538"/>
            <a:ext cx="8221121" cy="770462"/>
          </a:xfrm>
        </p:spPr>
        <p:txBody>
          <a:bodyPr anchor="t" anchorCtr="0"/>
          <a:lstStyle>
            <a:lvl1pPr>
              <a:defRPr/>
            </a:lvl1pPr>
          </a:lstStyle>
          <a:p>
            <a:r>
              <a:rPr lang="en-US" smtClean="0"/>
              <a:t>Click to edit Master title style</a:t>
            </a:r>
            <a:endParaRPr lang="en-US" dirty="0"/>
          </a:p>
        </p:txBody>
      </p:sp>
    </p:spTree>
    <p:extLst>
      <p:ext uri="{BB962C8B-B14F-4D97-AF65-F5344CB8AC3E}">
        <p14:creationId xmlns="" xmlns:p14="http://schemas.microsoft.com/office/powerpoint/2010/main" val="40960752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Opening/Closing slide">
    <p:spTree>
      <p:nvGrpSpPr>
        <p:cNvPr id="1" name=""/>
        <p:cNvGrpSpPr/>
        <p:nvPr/>
      </p:nvGrpSpPr>
      <p:grpSpPr>
        <a:xfrm>
          <a:off x="0" y="0"/>
          <a:ext cx="0" cy="0"/>
          <a:chOff x="0" y="0"/>
          <a:chExt cx="0" cy="0"/>
        </a:xfrm>
      </p:grpSpPr>
      <p:grpSp>
        <p:nvGrpSpPr>
          <p:cNvPr id="2" name="Group 10"/>
          <p:cNvGrpSpPr>
            <a:grpSpLocks/>
          </p:cNvGrpSpPr>
          <p:nvPr userDrawn="1"/>
        </p:nvGrpSpPr>
        <p:grpSpPr bwMode="auto">
          <a:xfrm>
            <a:off x="0" y="0"/>
            <a:ext cx="9144000" cy="5143500"/>
            <a:chOff x="0" y="0"/>
            <a:chExt cx="9144000" cy="5143500"/>
          </a:xfrm>
        </p:grpSpPr>
        <p:pic>
          <p:nvPicPr>
            <p:cNvPr id="3" name="Picture 1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28180" y="2094112"/>
              <a:ext cx="5998766" cy="7500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982080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152922" y="3596148"/>
            <a:ext cx="7772797" cy="670855"/>
          </a:xfrm>
        </p:spPr>
        <p:txBody>
          <a:bodyPr anchor="b" anchorCtr="0"/>
          <a:lstStyle>
            <a:lvl1pPr>
              <a:defRPr sz="2400"/>
            </a:lvl1pPr>
          </a:lstStyle>
          <a:p>
            <a:r>
              <a:rPr lang="en-US" dirty="0" smtClean="0"/>
              <a:t>Click to edit Master title style</a:t>
            </a:r>
            <a:endParaRPr lang="en-US" dirty="0"/>
          </a:p>
        </p:txBody>
      </p:sp>
      <p:sp>
        <p:nvSpPr>
          <p:cNvPr id="3" name="Subtitle 2"/>
          <p:cNvSpPr>
            <a:spLocks noGrp="1"/>
          </p:cNvSpPr>
          <p:nvPr>
            <p:ph type="subTitle" idx="1"/>
          </p:nvPr>
        </p:nvSpPr>
        <p:spPr>
          <a:xfrm>
            <a:off x="1152922" y="4410273"/>
            <a:ext cx="7075289" cy="532642"/>
          </a:xfrm>
        </p:spPr>
        <p:txBody>
          <a:bodyPr/>
          <a:lstStyle>
            <a:lvl1pPr marL="0" marR="0" indent="0" algn="l" defTabSz="914400" rtl="0" eaLnBrk="1" fontAlgn="base" latinLnBrk="0" hangingPunct="1">
              <a:lnSpc>
                <a:spcPct val="100000"/>
              </a:lnSpc>
              <a:spcBef>
                <a:spcPts val="0"/>
              </a:spcBef>
              <a:spcAft>
                <a:spcPts val="300"/>
              </a:spcAft>
              <a:buClr>
                <a:srgbClr val="FF0000"/>
              </a:buClr>
              <a:buSzTx/>
              <a:buFont typeface="Arial" pitchFamily="127" charset="0"/>
              <a:buNone/>
              <a:tabLst/>
              <a:defRPr sz="1800">
                <a:solidFill>
                  <a:schemeClr val="tx1"/>
                </a:solidFill>
              </a:defRPr>
            </a:lvl1pPr>
            <a:lvl2pPr marL="285573" indent="0" algn="ctr">
              <a:buNone/>
              <a:defRPr>
                <a:solidFill>
                  <a:schemeClr val="tx1">
                    <a:tint val="75000"/>
                  </a:schemeClr>
                </a:solidFill>
              </a:defRPr>
            </a:lvl2pPr>
            <a:lvl3pPr marL="571145" indent="0" algn="ctr">
              <a:buNone/>
              <a:defRPr>
                <a:solidFill>
                  <a:schemeClr val="tx1">
                    <a:tint val="75000"/>
                  </a:schemeClr>
                </a:solidFill>
              </a:defRPr>
            </a:lvl3pPr>
            <a:lvl4pPr marL="856718" indent="0" algn="ctr">
              <a:buNone/>
              <a:defRPr>
                <a:solidFill>
                  <a:schemeClr val="tx1">
                    <a:tint val="75000"/>
                  </a:schemeClr>
                </a:solidFill>
              </a:defRPr>
            </a:lvl4pPr>
            <a:lvl5pPr marL="1142291" indent="0" algn="ctr">
              <a:buNone/>
              <a:defRPr>
                <a:solidFill>
                  <a:schemeClr val="tx1">
                    <a:tint val="75000"/>
                  </a:schemeClr>
                </a:solidFill>
              </a:defRPr>
            </a:lvl5pPr>
            <a:lvl6pPr marL="1427864" indent="0" algn="ctr">
              <a:buNone/>
              <a:defRPr>
                <a:solidFill>
                  <a:schemeClr val="tx1">
                    <a:tint val="75000"/>
                  </a:schemeClr>
                </a:solidFill>
              </a:defRPr>
            </a:lvl6pPr>
            <a:lvl7pPr marL="1713437" indent="0" algn="ctr">
              <a:buNone/>
              <a:defRPr>
                <a:solidFill>
                  <a:schemeClr val="tx1">
                    <a:tint val="75000"/>
                  </a:schemeClr>
                </a:solidFill>
              </a:defRPr>
            </a:lvl7pPr>
            <a:lvl8pPr marL="1999011" indent="0" algn="ctr">
              <a:buNone/>
              <a:defRPr>
                <a:solidFill>
                  <a:schemeClr val="tx1">
                    <a:tint val="75000"/>
                  </a:schemeClr>
                </a:solidFill>
              </a:defRPr>
            </a:lvl8pPr>
            <a:lvl9pPr marL="2284583" indent="0" algn="ctr">
              <a:buNone/>
              <a:defRPr>
                <a:solidFill>
                  <a:schemeClr val="tx1">
                    <a:tint val="75000"/>
                  </a:schemeClr>
                </a:solidFill>
              </a:defRPr>
            </a:lvl9pPr>
          </a:lstStyle>
          <a:p>
            <a:r>
              <a:rPr lang="en-US" dirty="0" smtClean="0"/>
              <a:t>Click to edit Master subtitle style</a:t>
            </a:r>
          </a:p>
        </p:txBody>
      </p:sp>
      <p:sp>
        <p:nvSpPr>
          <p:cNvPr id="8" name="Footer Placeholder 4"/>
          <p:cNvSpPr>
            <a:spLocks noGrp="1"/>
          </p:cNvSpPr>
          <p:nvPr>
            <p:ph type="ftr" sz="quarter" idx="10"/>
          </p:nvPr>
        </p:nvSpPr>
        <p:spPr>
          <a:xfrm>
            <a:off x="6105525" y="4868863"/>
            <a:ext cx="2895600" cy="274637"/>
          </a:xfrm>
          <a:prstGeom prst="rect">
            <a:avLst/>
          </a:prstGeom>
        </p:spPr>
        <p:txBody>
          <a:bodyPr/>
          <a:lstStyle>
            <a:lvl1pPr>
              <a:defRPr/>
            </a:lvl1pPr>
          </a:lstStyle>
          <a:p>
            <a:pPr>
              <a:defRPr/>
            </a:pPr>
            <a:endParaRPr lang="en-US" dirty="0"/>
          </a:p>
        </p:txBody>
      </p:sp>
      <p:pic>
        <p:nvPicPr>
          <p:cNvPr id="9" name="Picture 16"/>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44588" y="3101679"/>
            <a:ext cx="2227262"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74" descr="Tall Red"/>
          <p:cNvPicPr>
            <a:picLocks noChangeArrowheads="1"/>
          </p:cNvPicPr>
          <p:nvPr userDrawn="1"/>
        </p:nvPicPr>
        <p:blipFill>
          <a:blip r:embed="rId4" cstate="print">
            <a:alphaModFix amt="0"/>
            <a:extLst>
              <a:ext uri="{28A0092B-C50C-407E-A947-70E740481C1C}">
                <a14:useLocalDpi xmlns:a14="http://schemas.microsoft.com/office/drawing/2010/main" xmlns="" val="0"/>
              </a:ext>
            </a:extLst>
          </a:blip>
          <a:srcRect/>
          <a:stretch>
            <a:fillRect/>
          </a:stretch>
        </p:blipFill>
        <p:spPr bwMode="auto">
          <a:xfrm>
            <a:off x="0" y="685800"/>
            <a:ext cx="1144588" cy="2117725"/>
          </a:xfrm>
          <a:prstGeom prst="rect">
            <a:avLst/>
          </a:prstGeom>
          <a:solidFill>
            <a:schemeClr val="tx2"/>
          </a:solidFill>
          <a:ln>
            <a:noFill/>
          </a:ln>
          <a:extLst/>
        </p:spPr>
      </p:pic>
      <p:pic>
        <p:nvPicPr>
          <p:cNvPr id="11" name="Picture 75" descr="Wide Red"/>
          <p:cNvPicPr>
            <a:picLocks noChangeArrowheads="1"/>
          </p:cNvPicPr>
          <p:nvPr userDrawn="1"/>
        </p:nvPicPr>
        <p:blipFill>
          <a:blip r:embed="rId5" cstate="print">
            <a:alphaModFix amt="0"/>
            <a:extLst>
              <a:ext uri="{28A0092B-C50C-407E-A947-70E740481C1C}">
                <a14:useLocalDpi xmlns:a14="http://schemas.microsoft.com/office/drawing/2010/main" xmlns="" val="0"/>
              </a:ext>
            </a:extLst>
          </a:blip>
          <a:srcRect/>
          <a:stretch>
            <a:fillRect/>
          </a:stretch>
        </p:blipFill>
        <p:spPr bwMode="auto">
          <a:xfrm>
            <a:off x="3262313" y="685800"/>
            <a:ext cx="5881687" cy="2117725"/>
          </a:xfrm>
          <a:prstGeom prst="rect">
            <a:avLst/>
          </a:prstGeom>
          <a:solidFill>
            <a:schemeClr val="tx2"/>
          </a:solidFill>
          <a:ln>
            <a:noFill/>
          </a:ln>
          <a:extLst/>
        </p:spPr>
      </p:pic>
    </p:spTree>
    <p:extLst>
      <p:ext uri="{BB962C8B-B14F-4D97-AF65-F5344CB8AC3E}">
        <p14:creationId xmlns:p14="http://schemas.microsoft.com/office/powerpoint/2010/main" xmlns="" val="33553016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01" y="1150938"/>
            <a:ext cx="4040187" cy="480219"/>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401" y="1631157"/>
            <a:ext cx="4040187"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22" y="1150938"/>
            <a:ext cx="4041180" cy="480219"/>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422" y="1631157"/>
            <a:ext cx="4041180"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a:xfrm>
            <a:off x="6037593" y="4791845"/>
            <a:ext cx="2895600" cy="274637"/>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xmlns="" val="2115574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4977"/>
            <a:ext cx="7772797" cy="1021953"/>
          </a:xfrm>
        </p:spPr>
        <p:txBody>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179839"/>
            <a:ext cx="7772797" cy="1125141"/>
          </a:xfrm>
        </p:spPr>
        <p:txBody>
          <a:bodyPr anchor="b"/>
          <a:lstStyle>
            <a:lvl1pPr marL="0" indent="0">
              <a:buNone/>
              <a:defRPr sz="1200">
                <a:solidFill>
                  <a:schemeClr val="tx1">
                    <a:tint val="75000"/>
                  </a:schemeClr>
                </a:solidFill>
              </a:defRPr>
            </a:lvl1pPr>
            <a:lvl2pPr marL="285573" indent="0">
              <a:buNone/>
              <a:defRPr sz="1100">
                <a:solidFill>
                  <a:schemeClr val="tx1">
                    <a:tint val="75000"/>
                  </a:schemeClr>
                </a:solidFill>
              </a:defRPr>
            </a:lvl2pPr>
            <a:lvl3pPr marL="571145" indent="0">
              <a:buNone/>
              <a:defRPr sz="1000">
                <a:solidFill>
                  <a:schemeClr val="tx1">
                    <a:tint val="75000"/>
                  </a:schemeClr>
                </a:solidFill>
              </a:defRPr>
            </a:lvl3pPr>
            <a:lvl4pPr marL="856718" indent="0">
              <a:buNone/>
              <a:defRPr sz="900">
                <a:solidFill>
                  <a:schemeClr val="tx1">
                    <a:tint val="75000"/>
                  </a:schemeClr>
                </a:solidFill>
              </a:defRPr>
            </a:lvl4pPr>
            <a:lvl5pPr marL="1142291" indent="0">
              <a:buNone/>
              <a:defRPr sz="900">
                <a:solidFill>
                  <a:schemeClr val="tx1">
                    <a:tint val="75000"/>
                  </a:schemeClr>
                </a:solidFill>
              </a:defRPr>
            </a:lvl5pPr>
            <a:lvl6pPr marL="1427864" indent="0">
              <a:buNone/>
              <a:defRPr sz="900">
                <a:solidFill>
                  <a:schemeClr val="tx1">
                    <a:tint val="75000"/>
                  </a:schemeClr>
                </a:solidFill>
              </a:defRPr>
            </a:lvl6pPr>
            <a:lvl7pPr marL="1713437" indent="0">
              <a:buNone/>
              <a:defRPr sz="900">
                <a:solidFill>
                  <a:schemeClr val="tx1">
                    <a:tint val="75000"/>
                  </a:schemeClr>
                </a:solidFill>
              </a:defRPr>
            </a:lvl7pPr>
            <a:lvl8pPr marL="1999011" indent="0">
              <a:buNone/>
              <a:defRPr sz="900">
                <a:solidFill>
                  <a:schemeClr val="tx1">
                    <a:tint val="75000"/>
                  </a:schemeClr>
                </a:solidFill>
              </a:defRPr>
            </a:lvl8pPr>
            <a:lvl9pPr marL="2284583" indent="0">
              <a:buNone/>
              <a:defRPr sz="9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a:xfrm>
            <a:off x="6037593" y="4791845"/>
            <a:ext cx="2895600" cy="274637"/>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xmlns="" val="100940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bwMode="white">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bwMode="white">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 xmlns:p14="http://schemas.microsoft.com/office/powerpoint/2010/main" val="34111327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xfrm>
            <a:off x="152400" y="4914900"/>
            <a:ext cx="8839200" cy="114300"/>
          </a:xfrm>
          <a:prstGeom prst="rect">
            <a:avLst/>
          </a:prstGeom>
          <a:ln/>
        </p:spPr>
        <p:txBody>
          <a:bodyPr/>
          <a:lstStyle>
            <a:lvl1pPr>
              <a:defRPr/>
            </a:lvl1pPr>
          </a:lstStyle>
          <a:p>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bwMode="white">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bwMode="white">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 xmlns:p14="http://schemas.microsoft.com/office/powerpoint/2010/main" val="21335883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6821483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93455753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2399771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6411974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7134359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w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32"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33"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32"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2012,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 id="2147483750" r:id="rId18"/>
    <p:sldLayoutId id="2147483751" r:id="rId19"/>
    <p:sldLayoutId id="2147483749" r:id="rId20"/>
    <p:sldLayoutId id="2147483752" r:id="rId21"/>
    <p:sldLayoutId id="2147483754" r:id="rId22"/>
    <p:sldLayoutId id="2147483755" r:id="rId23"/>
    <p:sldLayoutId id="2147483756" r:id="rId24"/>
    <p:sldLayoutId id="2147483757" r:id="rId25"/>
    <p:sldLayoutId id="2147483762" r:id="rId26"/>
    <p:sldLayoutId id="2147483764" r:id="rId27"/>
    <p:sldLayoutId id="2147483765" r:id="rId28"/>
    <p:sldLayoutId id="2147483766" r:id="rId29"/>
    <p:sldLayoutId id="2147483767" r:id="rId30"/>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1.wmf"/></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1.wmf"/></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1.wmf"/><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45.png"/><Relationship Id="rId18" Type="http://schemas.microsoft.com/office/2007/relationships/hdphoto" Target="../media/hdphoto8.wdp"/><Relationship Id="rId26" Type="http://schemas.microsoft.com/office/2007/relationships/hdphoto" Target="../media/hdphoto12.wdp"/><Relationship Id="rId3" Type="http://schemas.openxmlformats.org/officeDocument/2006/relationships/image" Target="../media/image40.png"/><Relationship Id="rId21" Type="http://schemas.openxmlformats.org/officeDocument/2006/relationships/image" Target="../media/image49.png"/><Relationship Id="rId7" Type="http://schemas.openxmlformats.org/officeDocument/2006/relationships/image" Target="../media/image42.png"/><Relationship Id="rId12" Type="http://schemas.microsoft.com/office/2007/relationships/hdphoto" Target="../media/hdphoto5.wdp"/><Relationship Id="rId17" Type="http://schemas.openxmlformats.org/officeDocument/2006/relationships/image" Target="../media/image47.png"/><Relationship Id="rId25" Type="http://schemas.openxmlformats.org/officeDocument/2006/relationships/image" Target="../media/image51.png"/><Relationship Id="rId2" Type="http://schemas.openxmlformats.org/officeDocument/2006/relationships/notesSlide" Target="../notesSlides/notesSlide6.xml"/><Relationship Id="rId16" Type="http://schemas.microsoft.com/office/2007/relationships/hdphoto" Target="../media/hdphoto7.wdp"/><Relationship Id="rId20" Type="http://schemas.microsoft.com/office/2007/relationships/hdphoto" Target="../media/hdphoto9.wdp"/><Relationship Id="rId29" Type="http://schemas.openxmlformats.org/officeDocument/2006/relationships/image" Target="../media/image53.png"/><Relationship Id="rId1" Type="http://schemas.openxmlformats.org/officeDocument/2006/relationships/slideLayout" Target="../slideLayouts/slideLayout18.xml"/><Relationship Id="rId6" Type="http://schemas.microsoft.com/office/2007/relationships/hdphoto" Target="../media/hdphoto2.wdp"/><Relationship Id="rId11" Type="http://schemas.openxmlformats.org/officeDocument/2006/relationships/image" Target="../media/image44.png"/><Relationship Id="rId24" Type="http://schemas.microsoft.com/office/2007/relationships/hdphoto" Target="../media/hdphoto11.wdp"/><Relationship Id="rId5" Type="http://schemas.openxmlformats.org/officeDocument/2006/relationships/image" Target="../media/image41.png"/><Relationship Id="rId15" Type="http://schemas.openxmlformats.org/officeDocument/2006/relationships/image" Target="../media/image46.png"/><Relationship Id="rId23" Type="http://schemas.openxmlformats.org/officeDocument/2006/relationships/image" Target="../media/image50.png"/><Relationship Id="rId28" Type="http://schemas.microsoft.com/office/2007/relationships/hdphoto" Target="../media/hdphoto13.wdp"/><Relationship Id="rId10" Type="http://schemas.microsoft.com/office/2007/relationships/hdphoto" Target="../media/hdphoto4.wdp"/><Relationship Id="rId19" Type="http://schemas.openxmlformats.org/officeDocument/2006/relationships/image" Target="../media/image48.png"/><Relationship Id="rId4" Type="http://schemas.microsoft.com/office/2007/relationships/hdphoto" Target="../media/hdphoto1.wdp"/><Relationship Id="rId9" Type="http://schemas.openxmlformats.org/officeDocument/2006/relationships/image" Target="../media/image43.png"/><Relationship Id="rId14" Type="http://schemas.microsoft.com/office/2007/relationships/hdphoto" Target="../media/hdphoto6.wdp"/><Relationship Id="rId22" Type="http://schemas.microsoft.com/office/2007/relationships/hdphoto" Target="../media/hdphoto10.wdp"/><Relationship Id="rId27" Type="http://schemas.openxmlformats.org/officeDocument/2006/relationships/image" Target="../media/image52.png"/><Relationship Id="rId30" Type="http://schemas.microsoft.com/office/2007/relationships/hdphoto" Target="../media/hdphoto14.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wmf"/></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1.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1.wmf"/><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2.jpeg"/><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1.wmf"/><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60.png"/><Relationship Id="rId11" Type="http://schemas.openxmlformats.org/officeDocument/2006/relationships/image" Target="../media/image1.wmf"/><Relationship Id="rId5" Type="http://schemas.openxmlformats.org/officeDocument/2006/relationships/image" Target="../media/image59.png"/><Relationship Id="rId10" Type="http://schemas.openxmlformats.org/officeDocument/2006/relationships/image" Target="../media/image2.jpeg"/><Relationship Id="rId4" Type="http://schemas.openxmlformats.org/officeDocument/2006/relationships/image" Target="../media/image58.png"/><Relationship Id="rId9" Type="http://schemas.openxmlformats.org/officeDocument/2006/relationships/image" Target="../media/image6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1.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1.wmf"/><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image" Target="../media/image2.jpeg"/><Relationship Id="rId5" Type="http://schemas.openxmlformats.org/officeDocument/2006/relationships/image" Target="../media/image56.png"/><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microsoft.com/office/2007/relationships/hdphoto" Target="../media/hdphoto17.wdp"/><Relationship Id="rId3" Type="http://schemas.openxmlformats.org/officeDocument/2006/relationships/image" Target="../media/image65.png"/><Relationship Id="rId7" Type="http://schemas.openxmlformats.org/officeDocument/2006/relationships/image" Target="../media/image67.png"/><Relationship Id="rId12"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microsoft.com/office/2007/relationships/hdphoto" Target="../media/hdphoto16.wdp"/><Relationship Id="rId11" Type="http://schemas.microsoft.com/office/2007/relationships/hdphoto" Target="../media/hdphoto18.wdp"/><Relationship Id="rId5" Type="http://schemas.openxmlformats.org/officeDocument/2006/relationships/image" Target="../media/image66.png"/><Relationship Id="rId10" Type="http://schemas.openxmlformats.org/officeDocument/2006/relationships/image" Target="../media/image69.png"/><Relationship Id="rId4" Type="http://schemas.microsoft.com/office/2007/relationships/hdphoto" Target="../media/hdphoto15.wdp"/><Relationship Id="rId9" Type="http://schemas.openxmlformats.org/officeDocument/2006/relationships/image" Target="../media/image68.png"/></Relationships>
</file>

<file path=ppt/slides/_rels/slide29.xml.rels><?xml version="1.0" encoding="UTF-8" standalone="yes"?>
<Relationships xmlns="http://schemas.openxmlformats.org/package/2006/relationships"><Relationship Id="rId8" Type="http://schemas.microsoft.com/office/2007/relationships/hdphoto" Target="../media/hdphoto17.wdp"/><Relationship Id="rId3" Type="http://schemas.openxmlformats.org/officeDocument/2006/relationships/image" Target="../media/image65.png"/><Relationship Id="rId7" Type="http://schemas.openxmlformats.org/officeDocument/2006/relationships/image" Target="../media/image67.png"/><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microsoft.com/office/2007/relationships/hdphoto" Target="../media/hdphoto16.wdp"/><Relationship Id="rId5" Type="http://schemas.openxmlformats.org/officeDocument/2006/relationships/image" Target="../media/image66.png"/><Relationship Id="rId10" Type="http://schemas.openxmlformats.org/officeDocument/2006/relationships/image" Target="../media/image68.png"/><Relationship Id="rId4" Type="http://schemas.microsoft.com/office/2007/relationships/hdphoto" Target="../media/hdphoto15.wdp"/><Relationship Id="rId9" Type="http://schemas.openxmlformats.org/officeDocument/2006/relationships/image" Target="../media/image70.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8" Type="http://schemas.microsoft.com/office/2007/relationships/hdphoto" Target="../media/hdphoto17.wdp"/><Relationship Id="rId3" Type="http://schemas.openxmlformats.org/officeDocument/2006/relationships/image" Target="../media/image65.png"/><Relationship Id="rId7" Type="http://schemas.openxmlformats.org/officeDocument/2006/relationships/image" Target="../media/image67.png"/><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microsoft.com/office/2007/relationships/hdphoto" Target="../media/hdphoto16.wdp"/><Relationship Id="rId5" Type="http://schemas.openxmlformats.org/officeDocument/2006/relationships/image" Target="../media/image66.png"/><Relationship Id="rId10" Type="http://schemas.openxmlformats.org/officeDocument/2006/relationships/image" Target="../media/image70.png"/><Relationship Id="rId4" Type="http://schemas.microsoft.com/office/2007/relationships/hdphoto" Target="../media/hdphoto15.wdp"/><Relationship Id="rId9"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71.png"/><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0.xml"/><Relationship Id="rId4" Type="http://schemas.openxmlformats.org/officeDocument/2006/relationships/image" Target="../media/image1.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2.xml"/><Relationship Id="rId1" Type="http://schemas.openxmlformats.org/officeDocument/2006/relationships/slideLayout" Target="../slideLayouts/slideLayout30.xml"/><Relationship Id="rId4" Type="http://schemas.openxmlformats.org/officeDocument/2006/relationships/image" Target="../media/image74.png"/></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30.xml"/><Relationship Id="rId4" Type="http://schemas.openxmlformats.org/officeDocument/2006/relationships/image" Target="../media/image74.png"/></Relationships>
</file>

<file path=ppt/slides/_rels/slide3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4.xml"/><Relationship Id="rId4" Type="http://schemas.openxmlformats.org/officeDocument/2006/relationships/image" Target="../media/image79.png"/></Relationships>
</file>

<file path=ppt/slides/_rels/slide4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4.xml"/><Relationship Id="rId4" Type="http://schemas.openxmlformats.org/officeDocument/2006/relationships/image" Target="../media/image79.png"/></Relationships>
</file>

<file path=ppt/slides/_rels/slide4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0.xml"/><Relationship Id="rId1" Type="http://schemas.openxmlformats.org/officeDocument/2006/relationships/vmlDrawing" Target="../drawings/vmlDrawing1.vml"/><Relationship Id="rId4" Type="http://schemas.openxmlformats.org/officeDocument/2006/relationships/image" Target="../media/image83.png"/></Relationships>
</file>

<file path=ppt/slides/_rels/slide4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pn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image" Target="../media/image13.png"/><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28.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s>
</file>

<file path=ppt/slides/_rels/slide5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30.xml"/><Relationship Id="rId4" Type="http://schemas.openxmlformats.org/officeDocument/2006/relationships/image" Target="../media/image89.png"/></Relationships>
</file>

<file path=ppt/slides/_rels/slide5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30.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54.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ru-RU" dirty="0" smtClean="0"/>
              <a:t>Почему безопасность?</a:t>
            </a:r>
            <a:endParaRPr lang="en-US" dirty="0"/>
          </a:p>
        </p:txBody>
      </p:sp>
      <p:sp>
        <p:nvSpPr>
          <p:cNvPr id="6" name="Text Placeholder 5"/>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3"/>
          <p:cNvSpPr txBox="1">
            <a:spLocks/>
          </p:cNvSpPr>
          <p:nvPr/>
        </p:nvSpPr>
        <p:spPr>
          <a:xfrm>
            <a:off x="3355295" y="2604200"/>
            <a:ext cx="5048475" cy="1100723"/>
          </a:xfrm>
          <a:prstGeom prst="rect">
            <a:avLst/>
          </a:prstGeom>
          <a:effectLst>
            <a:glow rad="381000">
              <a:schemeClr val="accent2">
                <a:satMod val="175000"/>
                <a:alpha val="40000"/>
              </a:schemeClr>
            </a:glow>
          </a:effectLst>
        </p:spPr>
        <p:txBody>
          <a:bodyPr vert="horz" lIns="0" tIns="0" rIns="0" bIns="0" rtlCol="0" anchor="t" anchorCtr="0">
            <a:noAutofit/>
          </a:bodyPr>
          <a:lstStyle>
            <a:lvl1pPr marL="0" algn="l" defTabSz="914400" rtl="0" eaLnBrk="1" latinLnBrk="0" hangingPunct="1">
              <a:lnSpc>
                <a:spcPct val="90000"/>
              </a:lnSpc>
              <a:spcBef>
                <a:spcPct val="0"/>
              </a:spcBef>
              <a:buNone/>
              <a:defRPr lang="en-US" sz="2800" b="1" kern="1200" dirty="0">
                <a:solidFill>
                  <a:schemeClr val="bg1"/>
                </a:solidFill>
                <a:latin typeface="Arial" pitchFamily="34" charset="0"/>
                <a:ea typeface="+mj-ea"/>
                <a:cs typeface="Arial" pitchFamily="34" charset="0"/>
              </a:defRPr>
            </a:lvl1pPr>
          </a:lstStyle>
          <a:p>
            <a:r>
              <a:rPr lang="ru-RU" sz="5400" dirty="0" smtClean="0"/>
              <a:t>Безопасность</a:t>
            </a:r>
            <a:endParaRPr lang="en-US" sz="5400" dirty="0">
              <a:effectLst/>
            </a:endParaRPr>
          </a:p>
        </p:txBody>
      </p:sp>
      <p:sp useBgFill="1">
        <p:nvSpPr>
          <p:cNvPr id="19" name="Isosceles Triangle 18"/>
          <p:cNvSpPr/>
          <p:nvPr/>
        </p:nvSpPr>
        <p:spPr>
          <a:xfrm>
            <a:off x="3056345" y="2333000"/>
            <a:ext cx="2609557" cy="2314452"/>
          </a:xfrm>
          <a:custGeom>
            <a:avLst/>
            <a:gdLst/>
            <a:ahLst/>
            <a:cxnLst/>
            <a:rect l="l" t="t" r="r" b="b"/>
            <a:pathLst>
              <a:path w="2609557" h="2314452">
                <a:moveTo>
                  <a:pt x="1304779" y="0"/>
                </a:moveTo>
                <a:lnTo>
                  <a:pt x="2609557" y="879231"/>
                </a:lnTo>
                <a:lnTo>
                  <a:pt x="2293033" y="879231"/>
                </a:lnTo>
                <a:lnTo>
                  <a:pt x="2293033" y="2314452"/>
                </a:lnTo>
                <a:lnTo>
                  <a:pt x="316522" y="2314452"/>
                </a:lnTo>
                <a:lnTo>
                  <a:pt x="316522" y="879231"/>
                </a:lnTo>
                <a:lnTo>
                  <a:pt x="0" y="879231"/>
                </a:lnTo>
                <a:close/>
              </a:path>
            </a:pathLst>
          </a:cu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p:cNvGrpSpPr/>
          <p:nvPr/>
        </p:nvGrpSpPr>
        <p:grpSpPr>
          <a:xfrm>
            <a:off x="4598575" y="3218805"/>
            <a:ext cx="427433" cy="464715"/>
            <a:chOff x="2446655" y="2997002"/>
            <a:chExt cx="427433" cy="464715"/>
          </a:xfrm>
        </p:grpSpPr>
        <p:sp>
          <p:nvSpPr>
            <p:cNvPr id="20" name="Rectangle 19"/>
            <p:cNvSpPr>
              <a:spLocks noChangeAspect="1"/>
            </p:cNvSpPr>
            <p:nvPr/>
          </p:nvSpPr>
          <p:spPr>
            <a:xfrm>
              <a:off x="2446655" y="2997002"/>
              <a:ext cx="186257" cy="201168"/>
            </a:xfrm>
            <a:prstGeom prst="rect">
              <a:avLst/>
            </a:prstGeom>
            <a:solidFill>
              <a:schemeClr val="bg1"/>
            </a:solidFill>
            <a:ln>
              <a:noFill/>
            </a:ln>
            <a:effectLst>
              <a:glow rad="38100">
                <a:schemeClr val="accent2">
                  <a:satMod val="1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a:spLocks noChangeAspect="1"/>
            </p:cNvSpPr>
            <p:nvPr/>
          </p:nvSpPr>
          <p:spPr>
            <a:xfrm>
              <a:off x="2687831" y="2997002"/>
              <a:ext cx="186257" cy="201168"/>
            </a:xfrm>
            <a:prstGeom prst="rect">
              <a:avLst/>
            </a:prstGeom>
            <a:solidFill>
              <a:schemeClr val="bg1"/>
            </a:solidFill>
            <a:ln>
              <a:noFill/>
            </a:ln>
            <a:effectLst>
              <a:glow rad="38100">
                <a:schemeClr val="accent2">
                  <a:satMod val="1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a:spLocks noChangeAspect="1"/>
            </p:cNvSpPr>
            <p:nvPr/>
          </p:nvSpPr>
          <p:spPr>
            <a:xfrm>
              <a:off x="2446655" y="3260549"/>
              <a:ext cx="186257" cy="201168"/>
            </a:xfrm>
            <a:prstGeom prst="rect">
              <a:avLst/>
            </a:prstGeom>
            <a:solidFill>
              <a:schemeClr val="bg1"/>
            </a:solidFill>
            <a:ln>
              <a:noFill/>
            </a:ln>
            <a:effectLst>
              <a:glow rad="38100">
                <a:schemeClr val="accent2">
                  <a:satMod val="1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a:spLocks noChangeAspect="1"/>
            </p:cNvSpPr>
            <p:nvPr/>
          </p:nvSpPr>
          <p:spPr>
            <a:xfrm>
              <a:off x="2687831" y="3260549"/>
              <a:ext cx="186257" cy="201168"/>
            </a:xfrm>
            <a:prstGeom prst="rect">
              <a:avLst/>
            </a:prstGeom>
            <a:solidFill>
              <a:schemeClr val="bg1"/>
            </a:solidFill>
            <a:ln>
              <a:noFill/>
            </a:ln>
            <a:effectLst>
              <a:glow rad="38100">
                <a:schemeClr val="accent2">
                  <a:satMod val="1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rapezoid 30"/>
          <p:cNvSpPr/>
          <p:nvPr/>
        </p:nvSpPr>
        <p:spPr>
          <a:xfrm rot="10800000" flipV="1">
            <a:off x="3773479" y="3129907"/>
            <a:ext cx="2079204" cy="1482170"/>
          </a:xfrm>
          <a:prstGeom prst="trapezoid">
            <a:avLst>
              <a:gd name="adj" fmla="val 52194"/>
            </a:avLst>
          </a:prstGeom>
          <a:gradFill flip="none" rotWithShape="1">
            <a:gsLst>
              <a:gs pos="0">
                <a:schemeClr val="bg1">
                  <a:alpha val="31000"/>
                </a:schemeClr>
              </a:gs>
              <a:gs pos="100000">
                <a:schemeClr val="bg1">
                  <a:alpha val="0"/>
                </a:schemeClr>
              </a:gs>
            </a:gsLst>
            <a:lin ang="54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p:nvPr/>
        </p:nvGrpSpPr>
        <p:grpSpPr>
          <a:xfrm>
            <a:off x="0" y="4629150"/>
            <a:ext cx="9144000" cy="168275"/>
            <a:chOff x="0" y="4629150"/>
            <a:chExt cx="9144000" cy="168275"/>
          </a:xfrm>
        </p:grpSpPr>
        <p:pic>
          <p:nvPicPr>
            <p:cNvPr id="13" name="Picture 25" descr="Red B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4" name="Picture 20" descr="Oracle WHITE"/>
            <p:cNvPicPr>
              <a:picLocks noChangeArrowheads="1"/>
            </p:cNvPicPr>
            <p:nvPr/>
          </p:nvPicPr>
          <p:blipFill>
            <a:blip r:embed="rId4"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5" name="Group 14"/>
          <p:cNvGrpSpPr/>
          <p:nvPr/>
        </p:nvGrpSpPr>
        <p:grpSpPr>
          <a:xfrm>
            <a:off x="0" y="0"/>
            <a:ext cx="9144000" cy="557966"/>
            <a:chOff x="0" y="0"/>
            <a:chExt cx="9144000" cy="557966"/>
          </a:xfrm>
        </p:grpSpPr>
        <p:sp>
          <p:nvSpPr>
            <p:cNvPr id="17" name="Rectangle 16"/>
            <p:cNvSpPr/>
            <p:nvPr/>
          </p:nvSpPr>
          <p:spPr>
            <a:xfrm>
              <a:off x="0" y="182"/>
              <a:ext cx="9144000" cy="55778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597807" y="4913973"/>
            <a:ext cx="2539093" cy="218542"/>
            <a:chOff x="597807" y="4913973"/>
            <a:chExt cx="2539093" cy="218542"/>
          </a:xfrm>
        </p:grpSpPr>
        <p:sp>
          <p:nvSpPr>
            <p:cNvPr id="25" name="Text Box 14"/>
            <p:cNvSpPr txBox="1">
              <a:spLocks noChangeArrowheads="1"/>
            </p:cNvSpPr>
            <p:nvPr/>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bg1"/>
                  </a:solidFill>
                </a:rPr>
                <a:t>Copyright</a:t>
              </a:r>
              <a:r>
                <a:rPr lang="en-US" sz="600" baseline="0" dirty="0" smtClean="0">
                  <a:solidFill>
                    <a:schemeClr val="bg1"/>
                  </a:solidFill>
                </a:rPr>
                <a:t> </a:t>
              </a:r>
              <a:r>
                <a:rPr lang="en-US" sz="600" dirty="0" smtClean="0">
                  <a:solidFill>
                    <a:schemeClr val="bg1"/>
                  </a:solidFill>
                </a:rPr>
                <a:t>©</a:t>
              </a:r>
              <a:r>
                <a:rPr lang="en-US" sz="600" baseline="0" dirty="0" smtClean="0">
                  <a:solidFill>
                    <a:schemeClr val="bg1"/>
                  </a:solidFill>
                </a:rPr>
                <a:t> 2012, Oracle and/or its affiliates. All rights reserved.</a:t>
              </a:r>
              <a:endParaRPr lang="en-US" sz="600" dirty="0" smtClean="0">
                <a:solidFill>
                  <a:schemeClr val="bg1"/>
                </a:solidFill>
              </a:endParaRPr>
            </a:p>
          </p:txBody>
        </p:sp>
        <p:cxnSp>
          <p:nvCxnSpPr>
            <p:cNvPr id="26" name="Straight Connector 25"/>
            <p:cNvCxnSpPr/>
            <p:nvPr/>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9" name="Rectangle 28"/>
          <p:cNvSpPr/>
          <p:nvPr/>
        </p:nvSpPr>
        <p:spPr>
          <a:xfrm>
            <a:off x="407057" y="4883819"/>
            <a:ext cx="227947" cy="184666"/>
          </a:xfrm>
          <a:prstGeom prst="rect">
            <a:avLst/>
          </a:prstGeom>
        </p:spPr>
        <p:txBody>
          <a:bodyPr wrap="none">
            <a:spAutoFit/>
          </a:bodyPr>
          <a:lstStyle/>
          <a:p>
            <a:pPr algn="r"/>
            <a:fld id="{6A5A4AC0-1BEC-FE47-8A68-418BE237F8CE}" type="slidenum">
              <a:rPr lang="en-US" sz="600" smtClean="0">
                <a:solidFill>
                  <a:schemeClr val="bg1"/>
                </a:solidFill>
              </a:rPr>
              <a:pPr algn="r"/>
              <a:t>11</a:t>
            </a:fld>
            <a:endParaRPr lang="en-US" sz="600" dirty="0">
              <a:solidFill>
                <a:schemeClr val="bg1"/>
              </a:solidFill>
            </a:endParaRPr>
          </a:p>
        </p:txBody>
      </p:sp>
    </p:spTree>
    <p:extLst>
      <p:ext uri="{BB962C8B-B14F-4D97-AF65-F5344CB8AC3E}">
        <p14:creationId xmlns="" xmlns:p14="http://schemas.microsoft.com/office/powerpoint/2010/main" val="13220250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
                                        <p:tgtEl>
                                          <p:spTgt spid="34"/>
                                        </p:tgtEl>
                                      </p:cBhvr>
                                    </p:animEffect>
                                  </p:childTnLst>
                                </p:cTn>
                              </p:par>
                              <p:par>
                                <p:cTn id="8" presetID="10" presetClass="entr" presetSubtype="0" fill="hold" grpId="0" nodeType="withEffect">
                                  <p:stCondLst>
                                    <p:cond delay="76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100"/>
                                        <p:tgtEl>
                                          <p:spTgt spid="31"/>
                                        </p:tgtEl>
                                      </p:cBhvr>
                                    </p:animEffect>
                                  </p:childTnLst>
                                </p:cTn>
                              </p:par>
                              <p:par>
                                <p:cTn id="11" presetID="35" presetClass="path" presetSubtype="0" accel="50000" decel="50000" fill="hold" nodeType="withEffect">
                                  <p:stCondLst>
                                    <p:cond delay="10"/>
                                  </p:stCondLst>
                                  <p:childTnLst>
                                    <p:animMotion origin="layout" path="M 0 0 L -0.25 0 E" pathEditMode="relative" ptsTypes="">
                                      <p:cBhvr>
                                        <p:cTn id="12" dur="2000" fill="hold"/>
                                        <p:tgtEl>
                                          <p:spTgt spid="34"/>
                                        </p:tgtEl>
                                        <p:attrNameLst>
                                          <p:attrName>ppt_x</p:attrName>
                                          <p:attrName>ppt_y</p:attrName>
                                        </p:attrNameLst>
                                      </p:cBhvr>
                                    </p:animMotion>
                                  </p:childTnLst>
                                </p:cTn>
                              </p:par>
                              <p:par>
                                <p:cTn id="13" presetID="35" presetClass="path" presetSubtype="0" accel="50000" decel="50000" fill="hold" grpId="1" nodeType="withEffect">
                                  <p:stCondLst>
                                    <p:cond delay="0"/>
                                  </p:stCondLst>
                                  <p:childTnLst>
                                    <p:animMotion origin="layout" path="M 0 0 L -0.25 0 E" pathEditMode="relative" ptsTypes="">
                                      <p:cBhvr>
                                        <p:cTn id="14" dur="2000" fill="hold"/>
                                        <p:tgtEl>
                                          <p:spTgt spid="31"/>
                                        </p:tgtEl>
                                        <p:attrNameLst>
                                          <p:attrName>ppt_x</p:attrName>
                                          <p:attrName>ppt_y</p:attrName>
                                        </p:attrNameLst>
                                      </p:cBhvr>
                                    </p:animMotion>
                                  </p:childTnLst>
                                </p:cTn>
                              </p:par>
                              <p:par>
                                <p:cTn id="15" presetID="35" presetClass="path" presetSubtype="0" accel="50000" decel="50000" fill="hold" grpId="0" nodeType="withEffect">
                                  <p:stCondLst>
                                    <p:cond delay="0"/>
                                  </p:stCondLst>
                                  <p:childTnLst>
                                    <p:animMotion origin="layout" path="M 0 0 L -0.25 0 E" pathEditMode="relative" ptsTypes="">
                                      <p:cBhvr>
                                        <p:cTn id="16" dur="2000" fill="hold"/>
                                        <p:tgtEl>
                                          <p:spTgt spid="19"/>
                                        </p:tgtEl>
                                        <p:attrNameLst>
                                          <p:attrName>ppt_x</p:attrName>
                                          <p:attrName>ppt_y</p:attrName>
                                        </p:attrNameLst>
                                      </p:cBhvr>
                                    </p:animMotion>
                                  </p:childTnLst>
                                </p:cTn>
                              </p:par>
                              <p:par>
                                <p:cTn id="17" presetID="10" presetClass="entr" presetSubtype="0" fill="hold" grpId="0" nodeType="withEffect">
                                  <p:stCondLst>
                                    <p:cond delay="75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250"/>
                                        <p:tgtEl>
                                          <p:spTgt spid="16"/>
                                        </p:tgtEl>
                                      </p:cBhvr>
                                    </p:animEffect>
                                  </p:childTnLst>
                                </p:cTn>
                              </p:par>
                              <p:par>
                                <p:cTn id="20" presetID="63" presetClass="path" presetSubtype="0" decel="100000" fill="hold" grpId="1" nodeType="withEffect">
                                  <p:stCondLst>
                                    <p:cond delay="250"/>
                                  </p:stCondLst>
                                  <p:childTnLst>
                                    <p:animMotion origin="layout" path="M -2.77778E-7 -1.7284E-6 L 0.0875 -1.7284E-6 " pathEditMode="relative" rAng="0" ptsTypes="AA">
                                      <p:cBhvr>
                                        <p:cTn id="21" dur="2250" fill="hold"/>
                                        <p:tgtEl>
                                          <p:spTgt spid="16"/>
                                        </p:tgtEl>
                                        <p:attrNameLst>
                                          <p:attrName>ppt_x</p:attrName>
                                          <p:attrName>ppt_y</p:attrName>
                                        </p:attrNameLst>
                                      </p:cBhvr>
                                      <p:rCtr x="437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9" grpId="0" animBg="1"/>
      <p:bldP spid="31" grpId="0" animBg="1"/>
      <p:bldP spid="3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70345" y="2333000"/>
            <a:ext cx="2796338" cy="2314452"/>
            <a:chOff x="770345" y="2333000"/>
            <a:chExt cx="2796338" cy="2314452"/>
          </a:xfrm>
        </p:grpSpPr>
        <p:sp useBgFill="1">
          <p:nvSpPr>
            <p:cNvPr id="27" name="Isosceles Triangle 18" descr="Left:  Isosceles Triangle 18"/>
            <p:cNvSpPr/>
            <p:nvPr/>
          </p:nvSpPr>
          <p:spPr>
            <a:xfrm>
              <a:off x="770345" y="2333000"/>
              <a:ext cx="2609557" cy="2314452"/>
            </a:xfrm>
            <a:custGeom>
              <a:avLst/>
              <a:gdLst/>
              <a:ahLst/>
              <a:cxnLst/>
              <a:rect l="l" t="t" r="r" b="b"/>
              <a:pathLst>
                <a:path w="2609557" h="2314452">
                  <a:moveTo>
                    <a:pt x="1304779" y="0"/>
                  </a:moveTo>
                  <a:lnTo>
                    <a:pt x="2609557" y="879231"/>
                  </a:lnTo>
                  <a:lnTo>
                    <a:pt x="2293033" y="879231"/>
                  </a:lnTo>
                  <a:lnTo>
                    <a:pt x="2293033" y="2314452"/>
                  </a:lnTo>
                  <a:lnTo>
                    <a:pt x="316522" y="2314452"/>
                  </a:lnTo>
                  <a:lnTo>
                    <a:pt x="316522" y="879231"/>
                  </a:lnTo>
                  <a:lnTo>
                    <a:pt x="0" y="879231"/>
                  </a:lnTo>
                  <a:close/>
                </a:path>
              </a:pathLst>
            </a:cu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descr="Left:  Group 33"/>
            <p:cNvGrpSpPr/>
            <p:nvPr/>
          </p:nvGrpSpPr>
          <p:grpSpPr>
            <a:xfrm>
              <a:off x="2312575" y="3218805"/>
              <a:ext cx="427433" cy="464715"/>
              <a:chOff x="2446655" y="2997002"/>
              <a:chExt cx="427433" cy="464715"/>
            </a:xfrm>
          </p:grpSpPr>
          <p:sp>
            <p:nvSpPr>
              <p:cNvPr id="17" name="Rectangle 16"/>
              <p:cNvSpPr>
                <a:spLocks noChangeAspect="1"/>
              </p:cNvSpPr>
              <p:nvPr/>
            </p:nvSpPr>
            <p:spPr>
              <a:xfrm>
                <a:off x="2446655" y="2997002"/>
                <a:ext cx="186257" cy="201168"/>
              </a:xfrm>
              <a:prstGeom prst="rect">
                <a:avLst/>
              </a:prstGeom>
              <a:solidFill>
                <a:schemeClr val="bg1"/>
              </a:solidFill>
              <a:ln>
                <a:noFill/>
              </a:ln>
              <a:effectLst>
                <a:glow rad="38100">
                  <a:schemeClr val="accent2">
                    <a:satMod val="1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a:spLocks noChangeAspect="1"/>
              </p:cNvSpPr>
              <p:nvPr/>
            </p:nvSpPr>
            <p:spPr>
              <a:xfrm>
                <a:off x="2687831" y="2997002"/>
                <a:ext cx="186257" cy="201168"/>
              </a:xfrm>
              <a:prstGeom prst="rect">
                <a:avLst/>
              </a:prstGeom>
              <a:solidFill>
                <a:schemeClr val="bg1"/>
              </a:solidFill>
              <a:ln>
                <a:noFill/>
              </a:ln>
              <a:effectLst>
                <a:glow rad="38100">
                  <a:schemeClr val="accent2">
                    <a:satMod val="1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a:spLocks noChangeAspect="1"/>
              </p:cNvSpPr>
              <p:nvPr/>
            </p:nvSpPr>
            <p:spPr>
              <a:xfrm>
                <a:off x="2446655" y="3260549"/>
                <a:ext cx="186257" cy="201168"/>
              </a:xfrm>
              <a:prstGeom prst="rect">
                <a:avLst/>
              </a:prstGeom>
              <a:solidFill>
                <a:schemeClr val="bg1"/>
              </a:solidFill>
              <a:ln>
                <a:noFill/>
              </a:ln>
              <a:effectLst>
                <a:glow rad="38100">
                  <a:schemeClr val="accent2">
                    <a:satMod val="1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a:spLocks noChangeAspect="1"/>
              </p:cNvSpPr>
              <p:nvPr/>
            </p:nvSpPr>
            <p:spPr>
              <a:xfrm>
                <a:off x="2687831" y="3260549"/>
                <a:ext cx="186257" cy="201168"/>
              </a:xfrm>
              <a:prstGeom prst="rect">
                <a:avLst/>
              </a:prstGeom>
              <a:solidFill>
                <a:schemeClr val="bg1"/>
              </a:solidFill>
              <a:ln>
                <a:noFill/>
              </a:ln>
              <a:effectLst>
                <a:glow rad="38100">
                  <a:schemeClr val="accent2">
                    <a:satMod val="1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rapezoid 25" descr="Left:  Trapezoid 30"/>
            <p:cNvSpPr/>
            <p:nvPr/>
          </p:nvSpPr>
          <p:spPr>
            <a:xfrm rot="10800000" flipV="1">
              <a:off x="1487479" y="3129907"/>
              <a:ext cx="2079204" cy="1482170"/>
            </a:xfrm>
            <a:prstGeom prst="trapezoid">
              <a:avLst>
                <a:gd name="adj" fmla="val 52194"/>
              </a:avLst>
            </a:prstGeom>
            <a:gradFill flip="none" rotWithShape="1">
              <a:gsLst>
                <a:gs pos="0">
                  <a:schemeClr val="bg1">
                    <a:alpha val="31000"/>
                  </a:schemeClr>
                </a:gs>
                <a:gs pos="100000">
                  <a:schemeClr val="bg1">
                    <a:alpha val="0"/>
                  </a:schemeClr>
                </a:gs>
              </a:gsLst>
              <a:lin ang="54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AutoShape 11"/>
          <p:cNvSpPr>
            <a:spLocks noChangeArrowheads="1"/>
          </p:cNvSpPr>
          <p:nvPr/>
        </p:nvSpPr>
        <p:spPr bwMode="gray">
          <a:xfrm flipH="1">
            <a:off x="1992081" y="3657600"/>
            <a:ext cx="1846491" cy="973138"/>
          </a:xfrm>
          <a:prstGeom prst="rect">
            <a:avLst/>
          </a:prstGeom>
          <a:gradFill flip="none" rotWithShape="1">
            <a:gsLst>
              <a:gs pos="0">
                <a:srgbClr val="C80000"/>
              </a:gs>
              <a:gs pos="100000">
                <a:srgbClr val="FF1414"/>
              </a:gs>
            </a:gsLst>
            <a:lin ang="16200000" scaled="1"/>
            <a:tileRect/>
          </a:gradFill>
          <a:ln>
            <a:noFill/>
          </a:ln>
          <a:effectLst/>
        </p:spPr>
        <p:txBody>
          <a:bodyPr wrap="square" rIns="0" anchor="t"/>
          <a:lstStyle/>
          <a:p>
            <a:pPr>
              <a:spcAft>
                <a:spcPts val="400"/>
              </a:spcAft>
            </a:pPr>
            <a:r>
              <a:rPr lang="en-US" sz="2000" dirty="0">
                <a:solidFill>
                  <a:schemeClr val="bg1"/>
                </a:solidFill>
              </a:rPr>
              <a:t>LinkedIn</a:t>
            </a:r>
          </a:p>
        </p:txBody>
      </p:sp>
      <p:grpSp>
        <p:nvGrpSpPr>
          <p:cNvPr id="3" name="Group 2"/>
          <p:cNvGrpSpPr/>
          <p:nvPr/>
        </p:nvGrpSpPr>
        <p:grpSpPr>
          <a:xfrm>
            <a:off x="1422400" y="2931157"/>
            <a:ext cx="3635375" cy="687969"/>
            <a:chOff x="-2530475" y="-726443"/>
            <a:chExt cx="3635375" cy="687969"/>
          </a:xfrm>
        </p:grpSpPr>
        <p:sp>
          <p:nvSpPr>
            <p:cNvPr id="21" name="Rectangle 20"/>
            <p:cNvSpPr/>
            <p:nvPr/>
          </p:nvSpPr>
          <p:spPr>
            <a:xfrm>
              <a:off x="-1191938" y="-726443"/>
              <a:ext cx="2296838" cy="646331"/>
            </a:xfrm>
            <a:prstGeom prst="rect">
              <a:avLst/>
            </a:prstGeom>
          </p:spPr>
          <p:txBody>
            <a:bodyPr wrap="square" rIns="0">
              <a:spAutoFit/>
            </a:bodyPr>
            <a:lstStyle/>
            <a:p>
              <a:pPr lvl="0">
                <a:spcAft>
                  <a:spcPts val="400"/>
                </a:spcAft>
              </a:pPr>
              <a:r>
                <a:rPr lang="ru-RU" dirty="0" smtClean="0">
                  <a:solidFill>
                    <a:schemeClr val="bg1"/>
                  </a:solidFill>
                </a:rPr>
                <a:t>Украденных</a:t>
              </a:r>
              <a:r>
                <a:rPr lang="en-US" dirty="0" smtClean="0">
                  <a:solidFill>
                    <a:schemeClr val="bg1"/>
                  </a:solidFill>
                </a:rPr>
                <a:t/>
              </a:r>
              <a:br>
                <a:rPr lang="en-US" dirty="0" smtClean="0">
                  <a:solidFill>
                    <a:schemeClr val="bg1"/>
                  </a:solidFill>
                </a:rPr>
              </a:br>
              <a:r>
                <a:rPr lang="ru-RU" b="1" dirty="0" smtClean="0">
                  <a:solidFill>
                    <a:schemeClr val="bg1"/>
                  </a:solidFill>
                </a:rPr>
                <a:t>Паролей</a:t>
              </a:r>
              <a:endParaRPr lang="en-US" sz="1200" b="1" dirty="0">
                <a:solidFill>
                  <a:schemeClr val="bg1"/>
                </a:solidFill>
                <a:latin typeface="Arial" pitchFamily="34" charset="0"/>
                <a:ea typeface="+mj-ea"/>
                <a:cs typeface="Arial" pitchFamily="34" charset="0"/>
              </a:endParaRPr>
            </a:p>
          </p:txBody>
        </p:sp>
        <p:sp>
          <p:nvSpPr>
            <p:cNvPr id="23" name="Rectangle 22"/>
            <p:cNvSpPr/>
            <p:nvPr/>
          </p:nvSpPr>
          <p:spPr>
            <a:xfrm>
              <a:off x="-2530475" y="-592472"/>
              <a:ext cx="1330325" cy="553998"/>
            </a:xfrm>
            <a:prstGeom prst="rect">
              <a:avLst/>
            </a:prstGeom>
          </p:spPr>
          <p:txBody>
            <a:bodyPr wrap="square" lIns="0" tIns="0" rIns="0" bIns="0" anchor="b">
              <a:spAutoFit/>
            </a:bodyPr>
            <a:lstStyle/>
            <a:p>
              <a:pPr lvl="0" algn="r"/>
              <a:r>
                <a:rPr lang="en-US" sz="3600" b="1" spc="-200" dirty="0" smtClean="0">
                  <a:solidFill>
                    <a:schemeClr val="bg1"/>
                  </a:solidFill>
                </a:rPr>
                <a:t>6M</a:t>
              </a:r>
              <a:r>
                <a:rPr lang="ru-RU" sz="3600" b="1" spc="-200" dirty="0" err="1" smtClean="0">
                  <a:solidFill>
                    <a:schemeClr val="bg1"/>
                  </a:solidFill>
                </a:rPr>
                <a:t>лн</a:t>
              </a:r>
              <a:endParaRPr lang="en-US" sz="3600" spc="-200" baseline="26000" dirty="0">
                <a:solidFill>
                  <a:schemeClr val="bg1"/>
                </a:solidFill>
              </a:endParaRPr>
            </a:p>
          </p:txBody>
        </p:sp>
      </p:grpSp>
      <p:sp>
        <p:nvSpPr>
          <p:cNvPr id="24" name="AutoShape 11"/>
          <p:cNvSpPr>
            <a:spLocks noChangeArrowheads="1"/>
          </p:cNvSpPr>
          <p:nvPr/>
        </p:nvSpPr>
        <p:spPr bwMode="gray">
          <a:xfrm flipH="1">
            <a:off x="4454294" y="3200400"/>
            <a:ext cx="1846491" cy="1430338"/>
          </a:xfrm>
          <a:prstGeom prst="rect">
            <a:avLst/>
          </a:prstGeom>
          <a:gradFill flip="none" rotWithShape="1">
            <a:gsLst>
              <a:gs pos="0">
                <a:srgbClr val="C80000"/>
              </a:gs>
              <a:gs pos="100000">
                <a:srgbClr val="FF1414"/>
              </a:gs>
            </a:gsLst>
            <a:lin ang="16200000" scaled="1"/>
            <a:tileRect/>
          </a:gradFill>
          <a:ln>
            <a:noFill/>
          </a:ln>
          <a:effectLst/>
        </p:spPr>
        <p:txBody>
          <a:bodyPr wrap="square" rIns="0" anchor="t"/>
          <a:lstStyle/>
          <a:p>
            <a:pPr>
              <a:spcAft>
                <a:spcPts val="400"/>
              </a:spcAft>
            </a:pPr>
            <a:r>
              <a:rPr lang="en-US" sz="2000" dirty="0" smtClean="0">
                <a:solidFill>
                  <a:schemeClr val="bg1"/>
                </a:solidFill>
              </a:rPr>
              <a:t>Sony</a:t>
            </a:r>
            <a:endParaRPr lang="en-US" sz="2000" dirty="0">
              <a:solidFill>
                <a:schemeClr val="bg1"/>
              </a:solidFill>
            </a:endParaRPr>
          </a:p>
        </p:txBody>
      </p:sp>
      <p:grpSp>
        <p:nvGrpSpPr>
          <p:cNvPr id="28" name="Group 27"/>
          <p:cNvGrpSpPr/>
          <p:nvPr/>
        </p:nvGrpSpPr>
        <p:grpSpPr>
          <a:xfrm>
            <a:off x="3585029" y="2521582"/>
            <a:ext cx="4092121" cy="687969"/>
            <a:chOff x="-2987221" y="-726443"/>
            <a:chExt cx="4092121" cy="687969"/>
          </a:xfrm>
        </p:grpSpPr>
        <p:sp>
          <p:nvSpPr>
            <p:cNvPr id="30" name="Rectangle 29"/>
            <p:cNvSpPr/>
            <p:nvPr/>
          </p:nvSpPr>
          <p:spPr>
            <a:xfrm>
              <a:off x="-1191938" y="-726443"/>
              <a:ext cx="2296838" cy="646331"/>
            </a:xfrm>
            <a:prstGeom prst="rect">
              <a:avLst/>
            </a:prstGeom>
          </p:spPr>
          <p:txBody>
            <a:bodyPr wrap="square" rIns="0">
              <a:spAutoFit/>
            </a:bodyPr>
            <a:lstStyle/>
            <a:p>
              <a:pPr lvl="0">
                <a:spcAft>
                  <a:spcPts val="400"/>
                </a:spcAft>
              </a:pPr>
              <a:r>
                <a:rPr lang="ru-RU" dirty="0" err="1" smtClean="0">
                  <a:solidFill>
                    <a:schemeClr val="bg1"/>
                  </a:solidFill>
                </a:rPr>
                <a:t>Кред</a:t>
              </a:r>
              <a:r>
                <a:rPr lang="ru-RU" dirty="0" smtClean="0">
                  <a:solidFill>
                    <a:schemeClr val="bg1"/>
                  </a:solidFill>
                </a:rPr>
                <a:t>. карты</a:t>
              </a:r>
              <a:r>
                <a:rPr lang="en-US" dirty="0" smtClean="0">
                  <a:solidFill>
                    <a:schemeClr val="bg1"/>
                  </a:solidFill>
                </a:rPr>
                <a:t/>
              </a:r>
              <a:br>
                <a:rPr lang="en-US" dirty="0" smtClean="0">
                  <a:solidFill>
                    <a:schemeClr val="bg1"/>
                  </a:solidFill>
                </a:rPr>
              </a:br>
              <a:r>
                <a:rPr lang="ru-RU" b="1" dirty="0" smtClean="0">
                  <a:solidFill>
                    <a:schemeClr val="bg1"/>
                  </a:solidFill>
                </a:rPr>
                <a:t>Украдены</a:t>
              </a:r>
              <a:endParaRPr lang="en-US" sz="1200" b="1" dirty="0">
                <a:solidFill>
                  <a:schemeClr val="bg1"/>
                </a:solidFill>
                <a:latin typeface="Arial" pitchFamily="34" charset="0"/>
                <a:ea typeface="+mj-ea"/>
                <a:cs typeface="Arial" pitchFamily="34" charset="0"/>
              </a:endParaRPr>
            </a:p>
          </p:txBody>
        </p:sp>
        <p:sp>
          <p:nvSpPr>
            <p:cNvPr id="31" name="Rectangle 30"/>
            <p:cNvSpPr/>
            <p:nvPr/>
          </p:nvSpPr>
          <p:spPr>
            <a:xfrm>
              <a:off x="-2987221" y="-592472"/>
              <a:ext cx="1787072" cy="553998"/>
            </a:xfrm>
            <a:prstGeom prst="rect">
              <a:avLst/>
            </a:prstGeom>
          </p:spPr>
          <p:txBody>
            <a:bodyPr wrap="square" lIns="0" tIns="0" rIns="0" bIns="0" anchor="b">
              <a:spAutoFit/>
            </a:bodyPr>
            <a:lstStyle/>
            <a:p>
              <a:pPr lvl="0" algn="r"/>
              <a:r>
                <a:rPr lang="en-US" sz="3600" b="1" spc="-600" dirty="0" smtClean="0">
                  <a:solidFill>
                    <a:schemeClr val="bg1"/>
                  </a:solidFill>
                </a:rPr>
                <a:t>1</a:t>
              </a:r>
              <a:r>
                <a:rPr lang="en-US" sz="3600" b="1" spc="-200" dirty="0" smtClean="0">
                  <a:solidFill>
                    <a:schemeClr val="bg1"/>
                  </a:solidFill>
                </a:rPr>
                <a:t>2</a:t>
              </a:r>
              <a:r>
                <a:rPr lang="ru-RU" sz="3600" b="1" spc="-200" dirty="0" err="1" smtClean="0">
                  <a:solidFill>
                    <a:schemeClr val="bg1"/>
                  </a:solidFill>
                </a:rPr>
                <a:t>Млн</a:t>
              </a:r>
              <a:endParaRPr lang="en-US" sz="3600" spc="-200" baseline="26000" dirty="0">
                <a:solidFill>
                  <a:schemeClr val="bg1"/>
                </a:solidFill>
              </a:endParaRPr>
            </a:p>
          </p:txBody>
        </p:sp>
      </p:grpSp>
      <p:grpSp>
        <p:nvGrpSpPr>
          <p:cNvPr id="32" name="Group 31"/>
          <p:cNvGrpSpPr/>
          <p:nvPr/>
        </p:nvGrpSpPr>
        <p:grpSpPr>
          <a:xfrm>
            <a:off x="5312229" y="1435732"/>
            <a:ext cx="4584246" cy="697494"/>
            <a:chOff x="-3479346" y="-735968"/>
            <a:chExt cx="4584246" cy="697494"/>
          </a:xfrm>
        </p:grpSpPr>
        <p:sp>
          <p:nvSpPr>
            <p:cNvPr id="33" name="Rectangle 32"/>
            <p:cNvSpPr/>
            <p:nvPr/>
          </p:nvSpPr>
          <p:spPr>
            <a:xfrm>
              <a:off x="-1191938" y="-735968"/>
              <a:ext cx="2296838" cy="646331"/>
            </a:xfrm>
            <a:prstGeom prst="rect">
              <a:avLst/>
            </a:prstGeom>
          </p:spPr>
          <p:txBody>
            <a:bodyPr wrap="square" rIns="0">
              <a:spAutoFit/>
            </a:bodyPr>
            <a:lstStyle/>
            <a:p>
              <a:pPr lvl="0">
                <a:spcAft>
                  <a:spcPts val="400"/>
                </a:spcAft>
              </a:pPr>
              <a:r>
                <a:rPr lang="en-US" dirty="0" smtClean="0">
                  <a:solidFill>
                    <a:schemeClr val="bg1"/>
                  </a:solidFill>
                </a:rPr>
                <a:t/>
              </a:r>
              <a:br>
                <a:rPr lang="en-US" dirty="0" smtClean="0">
                  <a:solidFill>
                    <a:schemeClr val="bg1"/>
                  </a:solidFill>
                </a:rPr>
              </a:br>
              <a:r>
                <a:rPr lang="ru-RU" b="1" dirty="0" err="1" smtClean="0">
                  <a:solidFill>
                    <a:schemeClr val="bg1"/>
                  </a:solidFill>
                </a:rPr>
                <a:t>Фрод</a:t>
              </a:r>
              <a:endParaRPr lang="en-US" sz="1200" b="1" dirty="0">
                <a:solidFill>
                  <a:schemeClr val="bg1"/>
                </a:solidFill>
                <a:latin typeface="Arial" pitchFamily="34" charset="0"/>
                <a:ea typeface="+mj-ea"/>
                <a:cs typeface="Arial" pitchFamily="34" charset="0"/>
              </a:endParaRPr>
            </a:p>
          </p:txBody>
        </p:sp>
        <p:sp>
          <p:nvSpPr>
            <p:cNvPr id="34" name="Rectangle 33"/>
            <p:cNvSpPr/>
            <p:nvPr/>
          </p:nvSpPr>
          <p:spPr>
            <a:xfrm>
              <a:off x="-3479346" y="-592472"/>
              <a:ext cx="2279198" cy="553998"/>
            </a:xfrm>
            <a:prstGeom prst="rect">
              <a:avLst/>
            </a:prstGeom>
          </p:spPr>
          <p:txBody>
            <a:bodyPr wrap="square" lIns="0" tIns="0" rIns="0" bIns="0" anchor="b">
              <a:spAutoFit/>
            </a:bodyPr>
            <a:lstStyle/>
            <a:p>
              <a:pPr lvl="0" algn="r"/>
              <a:r>
                <a:rPr lang="en-US" sz="3600" b="1" spc="-200" baseline="22000" dirty="0" smtClean="0">
                  <a:solidFill>
                    <a:schemeClr val="bg1"/>
                  </a:solidFill>
                </a:rPr>
                <a:t>$</a:t>
              </a:r>
              <a:r>
                <a:rPr lang="en-US" sz="3600" b="1" spc="-200" dirty="0" smtClean="0">
                  <a:solidFill>
                    <a:schemeClr val="bg1"/>
                  </a:solidFill>
                </a:rPr>
                <a:t>7</a:t>
              </a:r>
              <a:r>
                <a:rPr lang="ru-RU" sz="3600" b="1" spc="-200" dirty="0" err="1" smtClean="0">
                  <a:solidFill>
                    <a:schemeClr val="bg1"/>
                  </a:solidFill>
                </a:rPr>
                <a:t>Млрд</a:t>
              </a:r>
              <a:endParaRPr lang="en-US" sz="3600" spc="-200" baseline="26000" dirty="0">
                <a:solidFill>
                  <a:schemeClr val="bg1"/>
                </a:solidFill>
              </a:endParaRPr>
            </a:p>
          </p:txBody>
        </p:sp>
      </p:grpSp>
      <p:sp>
        <p:nvSpPr>
          <p:cNvPr id="35" name="AutoShape 11"/>
          <p:cNvSpPr>
            <a:spLocks noChangeArrowheads="1"/>
          </p:cNvSpPr>
          <p:nvPr/>
        </p:nvSpPr>
        <p:spPr bwMode="gray">
          <a:xfrm flipH="1">
            <a:off x="6916505" y="2114550"/>
            <a:ext cx="1846491" cy="2516188"/>
          </a:xfrm>
          <a:prstGeom prst="rect">
            <a:avLst/>
          </a:prstGeom>
          <a:gradFill flip="none" rotWithShape="1">
            <a:gsLst>
              <a:gs pos="0">
                <a:srgbClr val="C80000"/>
              </a:gs>
              <a:gs pos="100000">
                <a:srgbClr val="FF1414"/>
              </a:gs>
            </a:gsLst>
            <a:lin ang="16200000" scaled="1"/>
            <a:tileRect/>
          </a:gradFill>
          <a:ln>
            <a:noFill/>
          </a:ln>
          <a:effectLst/>
        </p:spPr>
        <p:txBody>
          <a:bodyPr wrap="square" rIns="0" anchor="t"/>
          <a:lstStyle/>
          <a:p>
            <a:pPr>
              <a:spcAft>
                <a:spcPts val="400"/>
              </a:spcAft>
            </a:pPr>
            <a:r>
              <a:rPr lang="en-US" sz="2000" dirty="0" err="1">
                <a:solidFill>
                  <a:schemeClr val="bg1"/>
                </a:solidFill>
              </a:rPr>
              <a:t>Société</a:t>
            </a:r>
            <a:r>
              <a:rPr lang="en-US" sz="2000" dirty="0">
                <a:solidFill>
                  <a:schemeClr val="bg1"/>
                </a:solidFill>
              </a:rPr>
              <a:t> </a:t>
            </a:r>
            <a:r>
              <a:rPr lang="en-US" sz="2000" dirty="0" err="1">
                <a:solidFill>
                  <a:schemeClr val="bg1"/>
                </a:solidFill>
              </a:rPr>
              <a:t>Générale</a:t>
            </a:r>
            <a:endParaRPr lang="en-US" sz="2000" dirty="0">
              <a:solidFill>
                <a:schemeClr val="bg1"/>
              </a:solidFill>
            </a:endParaRPr>
          </a:p>
        </p:txBody>
      </p:sp>
      <p:sp>
        <p:nvSpPr>
          <p:cNvPr id="4" name="Rectangle 3"/>
          <p:cNvSpPr/>
          <p:nvPr/>
        </p:nvSpPr>
        <p:spPr>
          <a:xfrm>
            <a:off x="0" y="4733925"/>
            <a:ext cx="9144000" cy="4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0" y="4629150"/>
            <a:ext cx="9144000" cy="168275"/>
            <a:chOff x="0" y="4629150"/>
            <a:chExt cx="9144000" cy="168275"/>
          </a:xfrm>
        </p:grpSpPr>
        <p:pic>
          <p:nvPicPr>
            <p:cNvPr id="13" name="Picture 25" descr="Red B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4" name="Picture 20" descr="Oracle WHITE"/>
            <p:cNvPicPr>
              <a:picLocks noChangeArrowheads="1"/>
            </p:cNvPicPr>
            <p:nvPr/>
          </p:nvPicPr>
          <p:blipFill>
            <a:blip r:embed="rId4"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29" name="Group 28"/>
          <p:cNvGrpSpPr/>
          <p:nvPr/>
        </p:nvGrpSpPr>
        <p:grpSpPr>
          <a:xfrm>
            <a:off x="0" y="0"/>
            <a:ext cx="9144000" cy="557966"/>
            <a:chOff x="0" y="0"/>
            <a:chExt cx="9144000" cy="557966"/>
          </a:xfrm>
        </p:grpSpPr>
        <p:sp>
          <p:nvSpPr>
            <p:cNvPr id="36" name="Rectangle 35"/>
            <p:cNvSpPr/>
            <p:nvPr/>
          </p:nvSpPr>
          <p:spPr>
            <a:xfrm>
              <a:off x="0" y="182"/>
              <a:ext cx="9144000" cy="55778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597807" y="4913973"/>
            <a:ext cx="2539093" cy="218542"/>
            <a:chOff x="597807" y="4913973"/>
            <a:chExt cx="2539093" cy="218542"/>
          </a:xfrm>
        </p:grpSpPr>
        <p:sp>
          <p:nvSpPr>
            <p:cNvPr id="39" name="Text Box 14"/>
            <p:cNvSpPr txBox="1">
              <a:spLocks noChangeArrowheads="1"/>
            </p:cNvSpPr>
            <p:nvPr/>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bg1"/>
                  </a:solidFill>
                </a:rPr>
                <a:t>Copyright</a:t>
              </a:r>
              <a:r>
                <a:rPr lang="en-US" sz="600" baseline="0" dirty="0" smtClean="0">
                  <a:solidFill>
                    <a:schemeClr val="bg1"/>
                  </a:solidFill>
                </a:rPr>
                <a:t> </a:t>
              </a:r>
              <a:r>
                <a:rPr lang="en-US" sz="600" dirty="0" smtClean="0">
                  <a:solidFill>
                    <a:schemeClr val="bg1"/>
                  </a:solidFill>
                </a:rPr>
                <a:t>©</a:t>
              </a:r>
              <a:r>
                <a:rPr lang="en-US" sz="600" baseline="0" dirty="0" smtClean="0">
                  <a:solidFill>
                    <a:schemeClr val="bg1"/>
                  </a:solidFill>
                </a:rPr>
                <a:t> 2012, Oracle and/or its affiliates. All rights reserved.</a:t>
              </a:r>
              <a:endParaRPr lang="en-US" sz="600" dirty="0" smtClean="0">
                <a:solidFill>
                  <a:schemeClr val="bg1"/>
                </a:solidFill>
              </a:endParaRPr>
            </a:p>
          </p:txBody>
        </p:sp>
        <p:cxnSp>
          <p:nvCxnSpPr>
            <p:cNvPr id="40" name="Straight Connector 39"/>
            <p:cNvCxnSpPr/>
            <p:nvPr/>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43" name="Rectangle 42"/>
          <p:cNvSpPr/>
          <p:nvPr/>
        </p:nvSpPr>
        <p:spPr>
          <a:xfrm>
            <a:off x="407057" y="4883819"/>
            <a:ext cx="227947" cy="184666"/>
          </a:xfrm>
          <a:prstGeom prst="rect">
            <a:avLst/>
          </a:prstGeom>
        </p:spPr>
        <p:txBody>
          <a:bodyPr wrap="none">
            <a:spAutoFit/>
          </a:bodyPr>
          <a:lstStyle/>
          <a:p>
            <a:pPr algn="r"/>
            <a:fld id="{6A5A4AC0-1BEC-FE47-8A68-418BE237F8CE}" type="slidenum">
              <a:rPr lang="en-US" sz="600" smtClean="0">
                <a:solidFill>
                  <a:schemeClr val="bg1"/>
                </a:solidFill>
              </a:rPr>
              <a:pPr algn="r"/>
              <a:t>12</a:t>
            </a:fld>
            <a:endParaRPr lang="en-US" sz="600" dirty="0">
              <a:solidFill>
                <a:schemeClr val="bg1"/>
              </a:solidFill>
            </a:endParaRPr>
          </a:p>
        </p:txBody>
      </p:sp>
    </p:spTree>
    <p:extLst>
      <p:ext uri="{BB962C8B-B14F-4D97-AF65-F5344CB8AC3E}">
        <p14:creationId xmlns="" xmlns:p14="http://schemas.microsoft.com/office/powerpoint/2010/main" val="13507976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2.77778E-6 -3.7037E-6 L -0.12708 0.12408 " pathEditMode="relative" rAng="0" ptsTypes="AA">
                                      <p:cBhvr>
                                        <p:cTn id="6" dur="750" fill="hold"/>
                                        <p:tgtEl>
                                          <p:spTgt spid="2"/>
                                        </p:tgtEl>
                                        <p:attrNameLst>
                                          <p:attrName>ppt_x</p:attrName>
                                          <p:attrName>ppt_y</p:attrName>
                                        </p:attrNameLst>
                                      </p:cBhvr>
                                      <p:rCtr x="-6354" y="6204"/>
                                    </p:animMotion>
                                  </p:childTnLst>
                                </p:cTn>
                              </p:par>
                              <p:par>
                                <p:cTn id="7" presetID="6" presetClass="emph" presetSubtype="0" accel="49333" decel="50667" fill="hold" nodeType="withEffect">
                                  <p:stCondLst>
                                    <p:cond delay="0"/>
                                  </p:stCondLst>
                                  <p:childTnLst>
                                    <p:animScale>
                                      <p:cBhvr>
                                        <p:cTn id="8" dur="750" fill="hold"/>
                                        <p:tgtEl>
                                          <p:spTgt spid="2"/>
                                        </p:tgtEl>
                                      </p:cBhvr>
                                      <p:by x="50000" y="50000"/>
                                    </p:animScale>
                                  </p:childTnLst>
                                </p:cTn>
                              </p:par>
                            </p:childTnLst>
                          </p:cTn>
                        </p:par>
                        <p:par>
                          <p:cTn id="9" fill="hold">
                            <p:stCondLst>
                              <p:cond delay="750"/>
                            </p:stCondLst>
                            <p:childTnLst>
                              <p:par>
                                <p:cTn id="10" presetID="2" presetClass="entr" presetSubtype="4" decel="10000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par>
                                <p:cTn id="14" presetID="2" presetClass="entr" presetSubtype="1" decel="10000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0-#ppt_h/2"/>
                                          </p:val>
                                        </p:tav>
                                        <p:tav tm="100000">
                                          <p:val>
                                            <p:strVal val="#ppt_y"/>
                                          </p:val>
                                        </p:tav>
                                      </p:tavLst>
                                    </p:anim>
                                  </p:childTnLst>
                                </p:cTn>
                              </p:par>
                            </p:childTnLst>
                          </p:cTn>
                        </p:par>
                        <p:par>
                          <p:cTn id="18" fill="hold">
                            <p:stCondLst>
                              <p:cond delay="1250"/>
                            </p:stCondLst>
                            <p:childTnLst>
                              <p:par>
                                <p:cTn id="19" presetID="2" presetClass="entr" presetSubtype="4" decel="10000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par>
                                <p:cTn id="23" presetID="2" presetClass="entr" presetSubtype="1" decel="10000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0-#ppt_h/2"/>
                                          </p:val>
                                        </p:tav>
                                        <p:tav tm="100000">
                                          <p:val>
                                            <p:strVal val="#ppt_y"/>
                                          </p:val>
                                        </p:tav>
                                      </p:tavLst>
                                    </p:anim>
                                  </p:childTnLst>
                                </p:cTn>
                              </p:par>
                            </p:childTnLst>
                          </p:cTn>
                        </p:par>
                        <p:par>
                          <p:cTn id="27" fill="hold">
                            <p:stCondLst>
                              <p:cond delay="1750"/>
                            </p:stCondLst>
                            <p:childTnLst>
                              <p:par>
                                <p:cTn id="28" presetID="2" presetClass="entr" presetSubtype="4" decel="100000"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500" fill="hold"/>
                                        <p:tgtEl>
                                          <p:spTgt spid="35"/>
                                        </p:tgtEl>
                                        <p:attrNameLst>
                                          <p:attrName>ppt_x</p:attrName>
                                        </p:attrNameLst>
                                      </p:cBhvr>
                                      <p:tavLst>
                                        <p:tav tm="0">
                                          <p:val>
                                            <p:strVal val="#ppt_x"/>
                                          </p:val>
                                        </p:tav>
                                        <p:tav tm="100000">
                                          <p:val>
                                            <p:strVal val="#ppt_x"/>
                                          </p:val>
                                        </p:tav>
                                      </p:tavLst>
                                    </p:anim>
                                    <p:anim calcmode="lin" valueType="num">
                                      <p:cBhvr additive="base">
                                        <p:cTn id="31" dur="5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1" decel="10000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ppt_x"/>
                                          </p:val>
                                        </p:tav>
                                        <p:tav tm="100000">
                                          <p:val>
                                            <p:strVal val="#ppt_x"/>
                                          </p:val>
                                        </p:tav>
                                      </p:tavLst>
                                    </p:anim>
                                    <p:anim calcmode="lin" valueType="num">
                                      <p:cBhvr additive="base">
                                        <p:cTn id="35"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537354" y="2382676"/>
            <a:ext cx="7606646" cy="2646878"/>
            <a:chOff x="1537354" y="2382676"/>
            <a:chExt cx="7606646" cy="2646878"/>
          </a:xfrm>
        </p:grpSpPr>
        <p:sp>
          <p:nvSpPr>
            <p:cNvPr id="33" name="Rectangle 32"/>
            <p:cNvSpPr/>
            <p:nvPr/>
          </p:nvSpPr>
          <p:spPr>
            <a:xfrm>
              <a:off x="1537354" y="2382676"/>
              <a:ext cx="3419654" cy="2646878"/>
            </a:xfrm>
            <a:prstGeom prst="rect">
              <a:avLst/>
            </a:prstGeom>
          </p:spPr>
          <p:txBody>
            <a:bodyPr wrap="none" lIns="0" tIns="0" rIns="0" bIns="0">
              <a:noAutofit/>
            </a:bodyPr>
            <a:lstStyle/>
            <a:p>
              <a:pPr algn="ctr"/>
              <a:r>
                <a:rPr lang="en-US" sz="16600" b="1" spc="-1300" dirty="0" smtClean="0">
                  <a:ln w="6350">
                    <a:noFill/>
                  </a:ln>
                  <a:gradFill>
                    <a:gsLst>
                      <a:gs pos="97500">
                        <a:schemeClr val="tx2">
                          <a:lumMod val="40000"/>
                          <a:lumOff val="60000"/>
                        </a:schemeClr>
                      </a:gs>
                      <a:gs pos="0">
                        <a:sysClr val="window" lastClr="FFFFFF"/>
                      </a:gs>
                    </a:gsLst>
                    <a:lin ang="5400000" scaled="0"/>
                  </a:gradFill>
                </a:rPr>
                <a:t>9</a:t>
              </a:r>
              <a:r>
                <a:rPr lang="en-US" sz="16600" b="1" spc="-200" dirty="0" smtClean="0">
                  <a:ln w="6350">
                    <a:noFill/>
                  </a:ln>
                  <a:gradFill>
                    <a:gsLst>
                      <a:gs pos="97500">
                        <a:schemeClr val="tx2">
                          <a:lumMod val="40000"/>
                          <a:lumOff val="60000"/>
                        </a:schemeClr>
                      </a:gs>
                      <a:gs pos="0">
                        <a:sysClr val="window" lastClr="FFFFFF"/>
                      </a:gs>
                    </a:gsLst>
                    <a:lin ang="5400000" scaled="0"/>
                  </a:gradFill>
                </a:rPr>
                <a:t>7</a:t>
              </a:r>
              <a:r>
                <a:rPr lang="en-US" sz="16600" b="1" spc="-1300" baseline="22000" dirty="0" smtClean="0">
                  <a:ln w="6350">
                    <a:noFill/>
                  </a:ln>
                  <a:gradFill>
                    <a:gsLst>
                      <a:gs pos="97500">
                        <a:schemeClr val="tx2">
                          <a:lumMod val="40000"/>
                          <a:lumOff val="60000"/>
                        </a:schemeClr>
                      </a:gs>
                      <a:gs pos="0">
                        <a:sysClr val="window" lastClr="FFFFFF"/>
                      </a:gs>
                    </a:gsLst>
                    <a:lin ang="5400000" scaled="0"/>
                  </a:gradFill>
                </a:rPr>
                <a:t>%</a:t>
              </a:r>
              <a:endParaRPr lang="en-US" sz="16600" b="1" spc="-400" baseline="22000" dirty="0">
                <a:ln w="6350">
                  <a:noFill/>
                </a:ln>
                <a:gradFill>
                  <a:gsLst>
                    <a:gs pos="97500">
                      <a:schemeClr val="tx2">
                        <a:lumMod val="40000"/>
                        <a:lumOff val="60000"/>
                      </a:schemeClr>
                    </a:gs>
                    <a:gs pos="0">
                      <a:sysClr val="window" lastClr="FFFFFF"/>
                    </a:gs>
                  </a:gsLst>
                  <a:lin ang="5400000" scaled="0"/>
                </a:gradFill>
              </a:endParaRPr>
            </a:p>
          </p:txBody>
        </p:sp>
        <p:sp>
          <p:nvSpPr>
            <p:cNvPr id="5" name="Rectangle 4"/>
            <p:cNvSpPr/>
            <p:nvPr/>
          </p:nvSpPr>
          <p:spPr>
            <a:xfrm>
              <a:off x="5126490" y="2818571"/>
              <a:ext cx="4017510" cy="1323439"/>
            </a:xfrm>
            <a:prstGeom prst="rect">
              <a:avLst/>
            </a:prstGeom>
          </p:spPr>
          <p:txBody>
            <a:bodyPr wrap="none">
              <a:spAutoFit/>
            </a:bodyPr>
            <a:lstStyle/>
            <a:p>
              <a:pPr lvl="0"/>
              <a:r>
                <a:rPr lang="ru-RU" sz="4000" b="1" dirty="0" smtClean="0">
                  <a:gradFill>
                    <a:gsLst>
                      <a:gs pos="97500">
                        <a:schemeClr val="tx2">
                          <a:lumMod val="40000"/>
                          <a:lumOff val="60000"/>
                        </a:schemeClr>
                      </a:gs>
                      <a:gs pos="0">
                        <a:sysClr val="window" lastClr="FFFFFF"/>
                      </a:gs>
                    </a:gsLst>
                    <a:lin ang="5400000" scaled="0"/>
                  </a:gradFill>
                </a:rPr>
                <a:t>Можно </a:t>
              </a:r>
            </a:p>
            <a:p>
              <a:pPr lvl="0"/>
              <a:r>
                <a:rPr lang="ru-RU" sz="4000" b="1" dirty="0" smtClean="0">
                  <a:gradFill>
                    <a:gsLst>
                      <a:gs pos="97500">
                        <a:schemeClr val="tx2">
                          <a:lumMod val="40000"/>
                          <a:lumOff val="60000"/>
                        </a:schemeClr>
                      </a:gs>
                      <a:gs pos="0">
                        <a:sysClr val="window" lastClr="FFFFFF"/>
                      </a:gs>
                    </a:gsLst>
                    <a:lin ang="5400000" scaled="0"/>
                  </a:gradFill>
                </a:rPr>
                <a:t>предотвратить</a:t>
              </a:r>
              <a:endParaRPr lang="en-US" sz="4000" dirty="0">
                <a:gradFill>
                  <a:gsLst>
                    <a:gs pos="97500">
                      <a:schemeClr val="tx2">
                        <a:lumMod val="40000"/>
                        <a:lumOff val="60000"/>
                      </a:schemeClr>
                    </a:gs>
                    <a:gs pos="0">
                      <a:sysClr val="window" lastClr="FFFFFF"/>
                    </a:gs>
                  </a:gsLst>
                  <a:lin ang="5400000" scaled="0"/>
                </a:gradFill>
              </a:endParaRPr>
            </a:p>
          </p:txBody>
        </p:sp>
      </p:grpSp>
      <p:pic>
        <p:nvPicPr>
          <p:cNvPr id="26" name="Picture 25" descr="Down:  Picture 66"/>
          <p:cNvPicPr preferRelativeResize="0">
            <a:picLocks/>
          </p:cNvPicPr>
          <p:nvPr/>
        </p:nvPicPr>
        <p:blipFill>
          <a:blip r:embed="rId3" cstate="print">
            <a:extLst>
              <a:ext uri="{28A0092B-C50C-407E-A947-70E740481C1C}">
                <a14:useLocalDpi xmlns="" xmlns:a14="http://schemas.microsoft.com/office/drawing/2010/main" val="0"/>
              </a:ext>
            </a:extLst>
          </a:blip>
          <a:stretch>
            <a:fillRect/>
          </a:stretch>
        </p:blipFill>
        <p:spPr>
          <a:xfrm>
            <a:off x="303689" y="4163102"/>
            <a:ext cx="1405012" cy="585168"/>
          </a:xfrm>
          <a:prstGeom prst="rect">
            <a:avLst/>
          </a:prstGeom>
        </p:spPr>
      </p:pic>
      <p:sp>
        <p:nvSpPr>
          <p:cNvPr id="4" name="Rectangle 3"/>
          <p:cNvSpPr/>
          <p:nvPr/>
        </p:nvSpPr>
        <p:spPr>
          <a:xfrm>
            <a:off x="0" y="4733925"/>
            <a:ext cx="9144000" cy="4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0" y="4629150"/>
            <a:ext cx="9144000" cy="168275"/>
            <a:chOff x="0" y="4629150"/>
            <a:chExt cx="9144000" cy="168275"/>
          </a:xfrm>
        </p:grpSpPr>
        <p:pic>
          <p:nvPicPr>
            <p:cNvPr id="13" name="Picture 25" descr="Red Ba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4" name="Picture 20" descr="Oracle WHITE"/>
            <p:cNvPicPr>
              <a:picLocks noChangeArrowheads="1"/>
            </p:cNvPicPr>
            <p:nvPr/>
          </p:nvPicPr>
          <p:blipFill>
            <a:blip r:embed="rId5" cstate="print"/>
            <a:srcRect/>
            <a:stretch>
              <a:fillRect/>
            </a:stretch>
          </p:blipFill>
          <p:spPr bwMode="auto">
            <a:xfrm>
              <a:off x="8015479" y="4668926"/>
              <a:ext cx="704056" cy="88722"/>
            </a:xfrm>
            <a:prstGeom prst="rect">
              <a:avLst/>
            </a:prstGeom>
            <a:noFill/>
            <a:ln w="9525">
              <a:noFill/>
              <a:miter lim="800000"/>
              <a:headEnd/>
              <a:tailEnd/>
            </a:ln>
          </p:spPr>
        </p:pic>
      </p:grpSp>
      <p:sp>
        <p:nvSpPr>
          <p:cNvPr id="27" name="AutoShape 11"/>
          <p:cNvSpPr>
            <a:spLocks noChangeArrowheads="1"/>
          </p:cNvSpPr>
          <p:nvPr/>
        </p:nvSpPr>
        <p:spPr bwMode="gray">
          <a:xfrm flipH="1">
            <a:off x="2681785" y="2202976"/>
            <a:ext cx="6741994" cy="534988"/>
          </a:xfrm>
          <a:prstGeom prst="chevron">
            <a:avLst>
              <a:gd name="adj" fmla="val 35282"/>
            </a:avLst>
          </a:prstGeom>
          <a:gradFill flip="none" rotWithShape="1">
            <a:gsLst>
              <a:gs pos="0">
                <a:srgbClr val="C80000"/>
              </a:gs>
              <a:gs pos="100000">
                <a:srgbClr val="FF1414"/>
              </a:gs>
            </a:gsLst>
            <a:lin ang="16200000" scaled="1"/>
            <a:tileRect/>
          </a:gradFill>
          <a:ln>
            <a:noFill/>
          </a:ln>
          <a:effectLst/>
        </p:spPr>
        <p:txBody>
          <a:bodyPr wrap="square" rIns="0" anchor="ctr"/>
          <a:lstStyle/>
          <a:p>
            <a:pPr>
              <a:spcAft>
                <a:spcPts val="400"/>
              </a:spcAft>
            </a:pPr>
            <a:r>
              <a:rPr lang="en-US" sz="2400" b="1" dirty="0" smtClean="0">
                <a:solidFill>
                  <a:schemeClr val="bg1"/>
                </a:solidFill>
              </a:rPr>
              <a:t>1.</a:t>
            </a:r>
            <a:r>
              <a:rPr lang="en-US" sz="2400" dirty="0" smtClean="0">
                <a:solidFill>
                  <a:schemeClr val="bg1"/>
                </a:solidFill>
              </a:rPr>
              <a:t> </a:t>
            </a:r>
            <a:r>
              <a:rPr lang="ru-RU" sz="2400" dirty="0" smtClean="0">
                <a:solidFill>
                  <a:schemeClr val="bg1"/>
                </a:solidFill>
              </a:rPr>
              <a:t>Снижение рейтинга</a:t>
            </a:r>
            <a:endParaRPr lang="en-US" sz="2400" dirty="0">
              <a:solidFill>
                <a:schemeClr val="bg1"/>
              </a:solidFill>
            </a:endParaRPr>
          </a:p>
        </p:txBody>
      </p:sp>
      <p:sp>
        <p:nvSpPr>
          <p:cNvPr id="29" name="AutoShape 11"/>
          <p:cNvSpPr>
            <a:spLocks noChangeArrowheads="1"/>
          </p:cNvSpPr>
          <p:nvPr/>
        </p:nvSpPr>
        <p:spPr bwMode="gray">
          <a:xfrm flipH="1">
            <a:off x="4005295" y="1451370"/>
            <a:ext cx="5581934" cy="534988"/>
          </a:xfrm>
          <a:prstGeom prst="chevron">
            <a:avLst>
              <a:gd name="adj" fmla="val 35282"/>
            </a:avLst>
          </a:prstGeom>
          <a:gradFill flip="none" rotWithShape="1">
            <a:gsLst>
              <a:gs pos="0">
                <a:srgbClr val="C80000"/>
              </a:gs>
              <a:gs pos="100000">
                <a:srgbClr val="FF1414"/>
              </a:gs>
            </a:gsLst>
            <a:lin ang="16200000" scaled="1"/>
            <a:tileRect/>
          </a:gradFill>
          <a:ln>
            <a:noFill/>
          </a:ln>
          <a:effectLst/>
        </p:spPr>
        <p:txBody>
          <a:bodyPr wrap="square" rIns="0" anchor="ctr"/>
          <a:lstStyle/>
          <a:p>
            <a:pPr>
              <a:spcAft>
                <a:spcPts val="400"/>
              </a:spcAft>
            </a:pPr>
            <a:r>
              <a:rPr lang="en-US" sz="2400" b="1" dirty="0" smtClean="0">
                <a:solidFill>
                  <a:schemeClr val="bg1"/>
                </a:solidFill>
              </a:rPr>
              <a:t>2.</a:t>
            </a:r>
            <a:r>
              <a:rPr lang="en-US" sz="2400" dirty="0" smtClean="0">
                <a:solidFill>
                  <a:schemeClr val="bg1"/>
                </a:solidFill>
              </a:rPr>
              <a:t> </a:t>
            </a:r>
            <a:r>
              <a:rPr lang="ru-RU" sz="2400" dirty="0" smtClean="0">
                <a:solidFill>
                  <a:schemeClr val="bg1"/>
                </a:solidFill>
              </a:rPr>
              <a:t>Претензии регуляторов</a:t>
            </a:r>
            <a:endParaRPr lang="en-US" sz="2400" dirty="0">
              <a:solidFill>
                <a:schemeClr val="bg1"/>
              </a:solidFill>
            </a:endParaRPr>
          </a:p>
        </p:txBody>
      </p:sp>
      <p:sp>
        <p:nvSpPr>
          <p:cNvPr id="32" name="AutoShape 11"/>
          <p:cNvSpPr>
            <a:spLocks noChangeArrowheads="1"/>
          </p:cNvSpPr>
          <p:nvPr/>
        </p:nvSpPr>
        <p:spPr bwMode="gray">
          <a:xfrm flipH="1">
            <a:off x="5268035" y="728792"/>
            <a:ext cx="4253335" cy="534988"/>
          </a:xfrm>
          <a:prstGeom prst="chevron">
            <a:avLst>
              <a:gd name="adj" fmla="val 35282"/>
            </a:avLst>
          </a:prstGeom>
          <a:gradFill flip="none" rotWithShape="1">
            <a:gsLst>
              <a:gs pos="0">
                <a:srgbClr val="C80000"/>
              </a:gs>
              <a:gs pos="100000">
                <a:srgbClr val="FF1414"/>
              </a:gs>
            </a:gsLst>
            <a:lin ang="16200000" scaled="1"/>
            <a:tileRect/>
          </a:gradFill>
          <a:ln>
            <a:noFill/>
          </a:ln>
          <a:effectLst/>
        </p:spPr>
        <p:txBody>
          <a:bodyPr wrap="square" rIns="0" anchor="ctr"/>
          <a:lstStyle/>
          <a:p>
            <a:pPr>
              <a:spcAft>
                <a:spcPts val="400"/>
              </a:spcAft>
            </a:pPr>
            <a:r>
              <a:rPr lang="en-US" sz="2400" b="1" dirty="0" smtClean="0">
                <a:solidFill>
                  <a:schemeClr val="bg1"/>
                </a:solidFill>
              </a:rPr>
              <a:t>3.</a:t>
            </a:r>
            <a:r>
              <a:rPr lang="en-US" sz="2400" dirty="0" smtClean="0">
                <a:solidFill>
                  <a:schemeClr val="bg1"/>
                </a:solidFill>
              </a:rPr>
              <a:t> </a:t>
            </a:r>
            <a:r>
              <a:rPr lang="ru-RU" sz="2400" dirty="0" smtClean="0">
                <a:solidFill>
                  <a:schemeClr val="bg1"/>
                </a:solidFill>
              </a:rPr>
              <a:t>Финансовые потери</a:t>
            </a:r>
            <a:endParaRPr lang="en-US" sz="2400" dirty="0">
              <a:solidFill>
                <a:schemeClr val="bg1"/>
              </a:solidFill>
            </a:endParaRPr>
          </a:p>
        </p:txBody>
      </p:sp>
      <p:grpSp>
        <p:nvGrpSpPr>
          <p:cNvPr id="15" name="Group 14"/>
          <p:cNvGrpSpPr/>
          <p:nvPr/>
        </p:nvGrpSpPr>
        <p:grpSpPr>
          <a:xfrm>
            <a:off x="0" y="0"/>
            <a:ext cx="9144000" cy="557966"/>
            <a:chOff x="0" y="0"/>
            <a:chExt cx="9144000" cy="557966"/>
          </a:xfrm>
        </p:grpSpPr>
        <p:sp>
          <p:nvSpPr>
            <p:cNvPr id="16" name="Rectangle 15"/>
            <p:cNvSpPr/>
            <p:nvPr/>
          </p:nvSpPr>
          <p:spPr>
            <a:xfrm>
              <a:off x="0" y="182"/>
              <a:ext cx="9144000" cy="55778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597807" y="4913973"/>
            <a:ext cx="2539093" cy="218542"/>
            <a:chOff x="597807" y="4913973"/>
            <a:chExt cx="2539093" cy="218542"/>
          </a:xfrm>
        </p:grpSpPr>
        <p:sp>
          <p:nvSpPr>
            <p:cNvPr id="19" name="Text Box 14"/>
            <p:cNvSpPr txBox="1">
              <a:spLocks noChangeArrowheads="1"/>
            </p:cNvSpPr>
            <p:nvPr/>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bg1"/>
                  </a:solidFill>
                </a:rPr>
                <a:t>Copyright</a:t>
              </a:r>
              <a:r>
                <a:rPr lang="en-US" sz="600" baseline="0" dirty="0" smtClean="0">
                  <a:solidFill>
                    <a:schemeClr val="bg1"/>
                  </a:solidFill>
                </a:rPr>
                <a:t> </a:t>
              </a:r>
              <a:r>
                <a:rPr lang="en-US" sz="600" dirty="0" smtClean="0">
                  <a:solidFill>
                    <a:schemeClr val="bg1"/>
                  </a:solidFill>
                </a:rPr>
                <a:t>©</a:t>
              </a:r>
              <a:r>
                <a:rPr lang="en-US" sz="600" baseline="0" dirty="0" smtClean="0">
                  <a:solidFill>
                    <a:schemeClr val="bg1"/>
                  </a:solidFill>
                </a:rPr>
                <a:t> 2012, Oracle and/or its affiliates. All rights reserved.</a:t>
              </a:r>
              <a:endParaRPr lang="en-US" sz="600" dirty="0" smtClean="0">
                <a:solidFill>
                  <a:schemeClr val="bg1"/>
                </a:solidFill>
              </a:endParaRPr>
            </a:p>
          </p:txBody>
        </p:sp>
        <p:cxnSp>
          <p:nvCxnSpPr>
            <p:cNvPr id="20" name="Straight Connector 19"/>
            <p:cNvCxnSpPr/>
            <p:nvPr/>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3" name="Rectangle 22"/>
          <p:cNvSpPr/>
          <p:nvPr/>
        </p:nvSpPr>
        <p:spPr>
          <a:xfrm>
            <a:off x="407057" y="4883819"/>
            <a:ext cx="227947" cy="184666"/>
          </a:xfrm>
          <a:prstGeom prst="rect">
            <a:avLst/>
          </a:prstGeom>
        </p:spPr>
        <p:txBody>
          <a:bodyPr wrap="none">
            <a:spAutoFit/>
          </a:bodyPr>
          <a:lstStyle/>
          <a:p>
            <a:pPr algn="r"/>
            <a:fld id="{6A5A4AC0-1BEC-FE47-8A68-418BE237F8CE}" type="slidenum">
              <a:rPr lang="en-US" sz="600" smtClean="0">
                <a:solidFill>
                  <a:schemeClr val="bg1"/>
                </a:solidFill>
              </a:rPr>
              <a:pPr algn="r"/>
              <a:t>13</a:t>
            </a:fld>
            <a:endParaRPr lang="en-US" sz="600" dirty="0">
              <a:solidFill>
                <a:schemeClr val="bg1"/>
              </a:solidFill>
            </a:endParaRPr>
          </a:p>
        </p:txBody>
      </p:sp>
    </p:spTree>
    <p:extLst>
      <p:ext uri="{BB962C8B-B14F-4D97-AF65-F5344CB8AC3E}">
        <p14:creationId xmlns="" xmlns:p14="http://schemas.microsoft.com/office/powerpoint/2010/main" val="3999017352"/>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mc:AlternateContent xmlns:mc="http://schemas.openxmlformats.org/markup-compatibility/2006">
    <mc:Choice xmlns=""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100000" fill="hold" nodeType="withEffect" p14:presetBounceEnd="70667">
                                      <p:stCondLst>
                                        <p:cond delay="0"/>
                                      </p:stCondLst>
                                      <p:childTnLst>
                                        <p:animScale p14:bounceEnd="70667">
                                          <p:cBhvr>
                                            <p:cTn id="6" dur="750" fill="hold"/>
                                            <p:tgtEl>
                                              <p:spTgt spid="26"/>
                                            </p:tgtEl>
                                          </p:cBhvr>
                                          <p:by x="100000" y="200000"/>
                                        </p:animScale>
                                      </p:childTnLst>
                                    </p:cTn>
                                  </p:par>
                                  <p:par>
                                    <p:cTn id="7" presetID="64" presetClass="path" presetSubtype="0" accel="100000" decel="50000" fill="hold" nodeType="withEffect" p14:presetBounceEnd="70667">
                                      <p:stCondLst>
                                        <p:cond delay="0"/>
                                      </p:stCondLst>
                                      <p:childTnLst>
                                        <p:animMotion origin="layout" path="M -5.55556E-7 1.60593E-7 L -5.55556E-7 -0.05991 " pathEditMode="relative" rAng="0" ptsTypes="AA" p14:bounceEnd="70667">
                                          <p:cBhvr>
                                            <p:cTn id="8" dur="750" fill="hold"/>
                                            <p:tgtEl>
                                              <p:spTgt spid="26"/>
                                            </p:tgtEl>
                                            <p:attrNameLst>
                                              <p:attrName>ppt_x</p:attrName>
                                              <p:attrName>ppt_y</p:attrName>
                                            </p:attrNameLst>
                                          </p:cBhvr>
                                          <p:rCtr x="0" y="-2996"/>
                                        </p:animMotion>
                                      </p:childTnLst>
                                    </p:cTn>
                                  </p:par>
                                  <p:par>
                                    <p:cTn id="9" presetID="2" presetClass="entr" presetSubtype="2" decel="10000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750" fill="hold"/>
                                            <p:tgtEl>
                                              <p:spTgt spid="27"/>
                                            </p:tgtEl>
                                            <p:attrNameLst>
                                              <p:attrName>ppt_x</p:attrName>
                                            </p:attrNameLst>
                                          </p:cBhvr>
                                          <p:tavLst>
                                            <p:tav tm="0">
                                              <p:val>
                                                <p:strVal val="1+#ppt_w/2"/>
                                              </p:val>
                                            </p:tav>
                                            <p:tav tm="100000">
                                              <p:val>
                                                <p:strVal val="#ppt_x"/>
                                              </p:val>
                                            </p:tav>
                                          </p:tavLst>
                                        </p:anim>
                                        <p:anim calcmode="lin" valueType="num">
                                          <p:cBhvr additive="base">
                                            <p:cTn id="12" dur="75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750" fill="hold"/>
                                            <p:tgtEl>
                                              <p:spTgt spid="29"/>
                                            </p:tgtEl>
                                            <p:attrNameLst>
                                              <p:attrName>ppt_x</p:attrName>
                                            </p:attrNameLst>
                                          </p:cBhvr>
                                          <p:tavLst>
                                            <p:tav tm="0">
                                              <p:val>
                                                <p:strVal val="1+#ppt_w/2"/>
                                              </p:val>
                                            </p:tav>
                                            <p:tav tm="100000">
                                              <p:val>
                                                <p:strVal val="#ppt_x"/>
                                              </p:val>
                                            </p:tav>
                                          </p:tavLst>
                                        </p:anim>
                                        <p:anim calcmode="lin" valueType="num">
                                          <p:cBhvr additive="base">
                                            <p:cTn id="16" dur="750" fill="hold"/>
                                            <p:tgtEl>
                                              <p:spTgt spid="29"/>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10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750" fill="hold"/>
                                            <p:tgtEl>
                                              <p:spTgt spid="32"/>
                                            </p:tgtEl>
                                            <p:attrNameLst>
                                              <p:attrName>ppt_x</p:attrName>
                                            </p:attrNameLst>
                                          </p:cBhvr>
                                          <p:tavLst>
                                            <p:tav tm="0">
                                              <p:val>
                                                <p:strVal val="1+#ppt_w/2"/>
                                              </p:val>
                                            </p:tav>
                                            <p:tav tm="100000">
                                              <p:val>
                                                <p:strVal val="#ppt_x"/>
                                              </p:val>
                                            </p:tav>
                                          </p:tavLst>
                                        </p:anim>
                                        <p:anim calcmode="lin" valueType="num">
                                          <p:cBhvr additive="base">
                                            <p:cTn id="20" dur="750" fill="hold"/>
                                            <p:tgtEl>
                                              <p:spTgt spid="32"/>
                                            </p:tgtEl>
                                            <p:attrNameLst>
                                              <p:attrName>ppt_y</p:attrName>
                                            </p:attrNameLst>
                                          </p:cBhvr>
                                          <p:tavLst>
                                            <p:tav tm="0">
                                              <p:val>
                                                <p:strVal val="#ppt_y"/>
                                              </p:val>
                                            </p:tav>
                                            <p:tav tm="100000">
                                              <p:val>
                                                <p:strVal val="#ppt_y"/>
                                              </p:val>
                                            </p:tav>
                                          </p:tavLst>
                                        </p:anim>
                                      </p:childTnLst>
                                    </p:cTn>
                                  </p:par>
                                </p:childTnLst>
                              </p:cTn>
                            </p:par>
                            <p:par>
                              <p:cTn id="21" fill="hold">
                                <p:stCondLst>
                                  <p:cond delay="1750"/>
                                </p:stCondLst>
                                <p:childTnLst>
                                  <p:par>
                                    <p:cTn id="22" presetID="2" presetClass="entr" presetSubtype="4" decel="10000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750" fill="hold"/>
                                            <p:tgtEl>
                                              <p:spTgt spid="6"/>
                                            </p:tgtEl>
                                            <p:attrNameLst>
                                              <p:attrName>ppt_x</p:attrName>
                                            </p:attrNameLst>
                                          </p:cBhvr>
                                          <p:tavLst>
                                            <p:tav tm="0">
                                              <p:val>
                                                <p:strVal val="#ppt_x"/>
                                              </p:val>
                                            </p:tav>
                                            <p:tav tm="100000">
                                              <p:val>
                                                <p:strVal val="#ppt_x"/>
                                              </p:val>
                                            </p:tav>
                                          </p:tavLst>
                                        </p:anim>
                                        <p:anim calcmode="lin" valueType="num">
                                          <p:cBhvr additive="base">
                                            <p:cTn id="25"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100000" fill="hold" nodeType="withEffect">
                                      <p:stCondLst>
                                        <p:cond delay="0"/>
                                      </p:stCondLst>
                                      <p:childTnLst>
                                        <p:animScale>
                                          <p:cBhvr>
                                            <p:cTn id="6" dur="750" fill="hold"/>
                                            <p:tgtEl>
                                              <p:spTgt spid="26"/>
                                            </p:tgtEl>
                                          </p:cBhvr>
                                          <p:by x="100000" y="200000"/>
                                        </p:animScale>
                                      </p:childTnLst>
                                    </p:cTn>
                                  </p:par>
                                  <p:par>
                                    <p:cTn id="7" presetID="64" presetClass="path" presetSubtype="0" accel="100000" decel="50000" fill="hold" nodeType="withEffect">
                                      <p:stCondLst>
                                        <p:cond delay="0"/>
                                      </p:stCondLst>
                                      <p:childTnLst>
                                        <p:animMotion origin="layout" path="M -5.55556E-7 1.60593E-7 L -5.55556E-7 -0.05991 " pathEditMode="relative" rAng="0" ptsTypes="AA">
                                          <p:cBhvr>
                                            <p:cTn id="8" dur="750" fill="hold"/>
                                            <p:tgtEl>
                                              <p:spTgt spid="26"/>
                                            </p:tgtEl>
                                            <p:attrNameLst>
                                              <p:attrName>ppt_x</p:attrName>
                                              <p:attrName>ppt_y</p:attrName>
                                            </p:attrNameLst>
                                          </p:cBhvr>
                                          <p:rCtr x="0" y="-2996"/>
                                        </p:animMotion>
                                      </p:childTnLst>
                                    </p:cTn>
                                  </p:par>
                                  <p:par>
                                    <p:cTn id="9" presetID="2" presetClass="entr" presetSubtype="2" decel="10000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750" fill="hold"/>
                                            <p:tgtEl>
                                              <p:spTgt spid="27"/>
                                            </p:tgtEl>
                                            <p:attrNameLst>
                                              <p:attrName>ppt_x</p:attrName>
                                            </p:attrNameLst>
                                          </p:cBhvr>
                                          <p:tavLst>
                                            <p:tav tm="0">
                                              <p:val>
                                                <p:strVal val="1+#ppt_w/2"/>
                                              </p:val>
                                            </p:tav>
                                            <p:tav tm="100000">
                                              <p:val>
                                                <p:strVal val="#ppt_x"/>
                                              </p:val>
                                            </p:tav>
                                          </p:tavLst>
                                        </p:anim>
                                        <p:anim calcmode="lin" valueType="num">
                                          <p:cBhvr additive="base">
                                            <p:cTn id="12" dur="75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750" fill="hold"/>
                                            <p:tgtEl>
                                              <p:spTgt spid="29"/>
                                            </p:tgtEl>
                                            <p:attrNameLst>
                                              <p:attrName>ppt_x</p:attrName>
                                            </p:attrNameLst>
                                          </p:cBhvr>
                                          <p:tavLst>
                                            <p:tav tm="0">
                                              <p:val>
                                                <p:strVal val="1+#ppt_w/2"/>
                                              </p:val>
                                            </p:tav>
                                            <p:tav tm="100000">
                                              <p:val>
                                                <p:strVal val="#ppt_x"/>
                                              </p:val>
                                            </p:tav>
                                          </p:tavLst>
                                        </p:anim>
                                        <p:anim calcmode="lin" valueType="num">
                                          <p:cBhvr additive="base">
                                            <p:cTn id="16" dur="750" fill="hold"/>
                                            <p:tgtEl>
                                              <p:spTgt spid="29"/>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10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750" fill="hold"/>
                                            <p:tgtEl>
                                              <p:spTgt spid="32"/>
                                            </p:tgtEl>
                                            <p:attrNameLst>
                                              <p:attrName>ppt_x</p:attrName>
                                            </p:attrNameLst>
                                          </p:cBhvr>
                                          <p:tavLst>
                                            <p:tav tm="0">
                                              <p:val>
                                                <p:strVal val="1+#ppt_w/2"/>
                                              </p:val>
                                            </p:tav>
                                            <p:tav tm="100000">
                                              <p:val>
                                                <p:strVal val="#ppt_x"/>
                                              </p:val>
                                            </p:tav>
                                          </p:tavLst>
                                        </p:anim>
                                        <p:anim calcmode="lin" valueType="num">
                                          <p:cBhvr additive="base">
                                            <p:cTn id="20" dur="750" fill="hold"/>
                                            <p:tgtEl>
                                              <p:spTgt spid="32"/>
                                            </p:tgtEl>
                                            <p:attrNameLst>
                                              <p:attrName>ppt_y</p:attrName>
                                            </p:attrNameLst>
                                          </p:cBhvr>
                                          <p:tavLst>
                                            <p:tav tm="0">
                                              <p:val>
                                                <p:strVal val="#ppt_y"/>
                                              </p:val>
                                            </p:tav>
                                            <p:tav tm="100000">
                                              <p:val>
                                                <p:strVal val="#ppt_y"/>
                                              </p:val>
                                            </p:tav>
                                          </p:tavLst>
                                        </p:anim>
                                      </p:childTnLst>
                                    </p:cTn>
                                  </p:par>
                                </p:childTnLst>
                              </p:cTn>
                            </p:par>
                            <p:par>
                              <p:cTn id="21" fill="hold">
                                <p:stCondLst>
                                  <p:cond delay="1750"/>
                                </p:stCondLst>
                                <p:childTnLst>
                                  <p:par>
                                    <p:cTn id="22" presetID="2" presetClass="entr" presetSubtype="4" decel="10000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750" fill="hold"/>
                                            <p:tgtEl>
                                              <p:spTgt spid="6"/>
                                            </p:tgtEl>
                                            <p:attrNameLst>
                                              <p:attrName>ppt_x</p:attrName>
                                            </p:attrNameLst>
                                          </p:cBhvr>
                                          <p:tavLst>
                                            <p:tav tm="0">
                                              <p:val>
                                                <p:strVal val="#ppt_x"/>
                                              </p:val>
                                            </p:tav>
                                            <p:tav tm="100000">
                                              <p:val>
                                                <p:strVal val="#ppt_x"/>
                                              </p:val>
                                            </p:tav>
                                          </p:tavLst>
                                        </p:anim>
                                        <p:anim calcmode="lin" valueType="num">
                                          <p:cBhvr additive="base">
                                            <p:cTn id="25"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2"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2189945" y="1284284"/>
            <a:ext cx="1076638" cy="1644957"/>
            <a:chOff x="5704468" y="1068920"/>
            <a:chExt cx="1972682" cy="3013989"/>
          </a:xfrm>
          <a:gradFill>
            <a:gsLst>
              <a:gs pos="47000">
                <a:schemeClr val="tx2">
                  <a:lumMod val="88000"/>
                  <a:lumOff val="12000"/>
                </a:schemeClr>
              </a:gs>
              <a:gs pos="0">
                <a:schemeClr val="tx2">
                  <a:lumMod val="75000"/>
                </a:schemeClr>
              </a:gs>
            </a:gsLst>
            <a:lin ang="16200000" scaled="0"/>
          </a:gradFill>
        </p:grpSpPr>
        <p:sp>
          <p:nvSpPr>
            <p:cNvPr id="50" name="Rectangle 31"/>
            <p:cNvSpPr>
              <a:spLocks noChangeArrowheads="1"/>
            </p:cNvSpPr>
            <p:nvPr/>
          </p:nvSpPr>
          <p:spPr bwMode="auto">
            <a:xfrm>
              <a:off x="5704468" y="3185928"/>
              <a:ext cx="1972682" cy="107233"/>
            </a:xfrm>
            <a:prstGeom prst="rect">
              <a:avLst/>
            </a:prstGeom>
            <a:grpFill/>
            <a:ln w="25400" cap="flat" cmpd="sng" algn="ctr">
              <a:noFill/>
              <a:prstDash val="solid"/>
            </a:ln>
            <a:effectLst/>
          </p:spPr>
          <p:txBody>
            <a:bodyPr wrap="square" lIns="91440" tIns="0" rIns="0" bIns="45720" rtlCol="0" anchor="ctr"/>
            <a:lstStyle/>
            <a:p>
              <a:endParaRPr lang="en-US" sz="3200" spc="-200" baseline="26000">
                <a:solidFill>
                  <a:schemeClr val="bg1"/>
                </a:solidFill>
              </a:endParaRPr>
            </a:p>
          </p:txBody>
        </p:sp>
        <p:sp>
          <p:nvSpPr>
            <p:cNvPr id="51" name="Freeform 33"/>
            <p:cNvSpPr>
              <a:spLocks noEditPoints="1"/>
            </p:cNvSpPr>
            <p:nvPr/>
          </p:nvSpPr>
          <p:spPr bwMode="auto">
            <a:xfrm>
              <a:off x="5709864" y="1068920"/>
              <a:ext cx="1962566" cy="1491144"/>
            </a:xfrm>
            <a:custGeom>
              <a:avLst/>
              <a:gdLst>
                <a:gd name="T0" fmla="*/ 1125 w 1232"/>
                <a:gd name="T1" fmla="*/ 840 h 936"/>
                <a:gd name="T2" fmla="*/ 1125 w 1232"/>
                <a:gd name="T3" fmla="*/ 508 h 936"/>
                <a:gd name="T4" fmla="*/ 617 w 1232"/>
                <a:gd name="T5" fmla="*/ 0 h 936"/>
                <a:gd name="T6" fmla="*/ 109 w 1232"/>
                <a:gd name="T7" fmla="*/ 508 h 936"/>
                <a:gd name="T8" fmla="*/ 109 w 1232"/>
                <a:gd name="T9" fmla="*/ 840 h 936"/>
                <a:gd name="T10" fmla="*/ 0 w 1232"/>
                <a:gd name="T11" fmla="*/ 936 h 936"/>
                <a:gd name="T12" fmla="*/ 1232 w 1232"/>
                <a:gd name="T13" fmla="*/ 936 h 936"/>
                <a:gd name="T14" fmla="*/ 1125 w 1232"/>
                <a:gd name="T15" fmla="*/ 840 h 936"/>
                <a:gd name="T16" fmla="*/ 617 w 1232"/>
                <a:gd name="T17" fmla="*/ 215 h 936"/>
                <a:gd name="T18" fmla="*/ 911 w 1232"/>
                <a:gd name="T19" fmla="*/ 508 h 936"/>
                <a:gd name="T20" fmla="*/ 911 w 1232"/>
                <a:gd name="T21" fmla="*/ 838 h 936"/>
                <a:gd name="T22" fmla="*/ 323 w 1232"/>
                <a:gd name="T23" fmla="*/ 838 h 936"/>
                <a:gd name="T24" fmla="*/ 323 w 1232"/>
                <a:gd name="T25" fmla="*/ 508 h 936"/>
                <a:gd name="T26" fmla="*/ 617 w 1232"/>
                <a:gd name="T27" fmla="*/ 215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2" h="936">
                  <a:moveTo>
                    <a:pt x="1125" y="840"/>
                  </a:moveTo>
                  <a:cubicBezTo>
                    <a:pt x="1125" y="508"/>
                    <a:pt x="1125" y="508"/>
                    <a:pt x="1125" y="508"/>
                  </a:cubicBezTo>
                  <a:cubicBezTo>
                    <a:pt x="1125" y="228"/>
                    <a:pt x="897" y="0"/>
                    <a:pt x="617" y="0"/>
                  </a:cubicBezTo>
                  <a:cubicBezTo>
                    <a:pt x="337" y="0"/>
                    <a:pt x="109" y="228"/>
                    <a:pt x="109" y="508"/>
                  </a:cubicBezTo>
                  <a:cubicBezTo>
                    <a:pt x="109" y="840"/>
                    <a:pt x="109" y="840"/>
                    <a:pt x="109" y="840"/>
                  </a:cubicBezTo>
                  <a:cubicBezTo>
                    <a:pt x="36" y="846"/>
                    <a:pt x="8" y="873"/>
                    <a:pt x="0" y="936"/>
                  </a:cubicBezTo>
                  <a:cubicBezTo>
                    <a:pt x="1232" y="936"/>
                    <a:pt x="1232" y="936"/>
                    <a:pt x="1232" y="936"/>
                  </a:cubicBezTo>
                  <a:cubicBezTo>
                    <a:pt x="1224" y="874"/>
                    <a:pt x="1196" y="847"/>
                    <a:pt x="1125" y="840"/>
                  </a:cubicBezTo>
                  <a:close/>
                  <a:moveTo>
                    <a:pt x="617" y="215"/>
                  </a:moveTo>
                  <a:cubicBezTo>
                    <a:pt x="779" y="215"/>
                    <a:pt x="911" y="346"/>
                    <a:pt x="911" y="508"/>
                  </a:cubicBezTo>
                  <a:cubicBezTo>
                    <a:pt x="911" y="838"/>
                    <a:pt x="911" y="838"/>
                    <a:pt x="911" y="838"/>
                  </a:cubicBezTo>
                  <a:cubicBezTo>
                    <a:pt x="323" y="838"/>
                    <a:pt x="323" y="838"/>
                    <a:pt x="323" y="838"/>
                  </a:cubicBezTo>
                  <a:cubicBezTo>
                    <a:pt x="323" y="508"/>
                    <a:pt x="323" y="508"/>
                    <a:pt x="323" y="508"/>
                  </a:cubicBezTo>
                  <a:cubicBezTo>
                    <a:pt x="323" y="346"/>
                    <a:pt x="455" y="215"/>
                    <a:pt x="617" y="215"/>
                  </a:cubicBezTo>
                  <a:close/>
                </a:path>
              </a:pathLst>
            </a:custGeom>
            <a:noFill/>
            <a:ln w="25400" cap="flat" cmpd="sng" algn="ctr">
              <a:noFill/>
              <a:prstDash val="solid"/>
            </a:ln>
            <a:effectLst/>
          </p:spPr>
          <p:txBody>
            <a:bodyPr wrap="square" lIns="91440" tIns="0" rIns="0" bIns="45720" rtlCol="0" anchor="ctr"/>
            <a:lstStyle/>
            <a:p>
              <a:endParaRPr lang="en-US" sz="3200" spc="-200" baseline="26000">
                <a:solidFill>
                  <a:schemeClr val="bg1"/>
                </a:solidFill>
              </a:endParaRPr>
            </a:p>
          </p:txBody>
        </p:sp>
        <p:sp>
          <p:nvSpPr>
            <p:cNvPr id="52" name="Freeform 34"/>
            <p:cNvSpPr>
              <a:spLocks/>
            </p:cNvSpPr>
            <p:nvPr/>
          </p:nvSpPr>
          <p:spPr bwMode="auto">
            <a:xfrm>
              <a:off x="5704468" y="3369372"/>
              <a:ext cx="1972682" cy="106559"/>
            </a:xfrm>
            <a:custGeom>
              <a:avLst/>
              <a:gdLst>
                <a:gd name="T0" fmla="*/ 0 w 2925"/>
                <a:gd name="T1" fmla="*/ 52 h 158"/>
                <a:gd name="T2" fmla="*/ 0 w 2925"/>
                <a:gd name="T3" fmla="*/ 158 h 158"/>
                <a:gd name="T4" fmla="*/ 2925 w 2925"/>
                <a:gd name="T5" fmla="*/ 158 h 158"/>
                <a:gd name="T6" fmla="*/ 2925 w 2925"/>
                <a:gd name="T7" fmla="*/ 52 h 158"/>
                <a:gd name="T8" fmla="*/ 2925 w 2925"/>
                <a:gd name="T9" fmla="*/ 0 h 158"/>
                <a:gd name="T10" fmla="*/ 0 w 2925"/>
                <a:gd name="T11" fmla="*/ 0 h 158"/>
                <a:gd name="T12" fmla="*/ 0 w 2925"/>
                <a:gd name="T13" fmla="*/ 52 h 158"/>
              </a:gdLst>
              <a:ahLst/>
              <a:cxnLst>
                <a:cxn ang="0">
                  <a:pos x="T0" y="T1"/>
                </a:cxn>
                <a:cxn ang="0">
                  <a:pos x="T2" y="T3"/>
                </a:cxn>
                <a:cxn ang="0">
                  <a:pos x="T4" y="T5"/>
                </a:cxn>
                <a:cxn ang="0">
                  <a:pos x="T6" y="T7"/>
                </a:cxn>
                <a:cxn ang="0">
                  <a:pos x="T8" y="T9"/>
                </a:cxn>
                <a:cxn ang="0">
                  <a:pos x="T10" y="T11"/>
                </a:cxn>
                <a:cxn ang="0">
                  <a:pos x="T12" y="T13"/>
                </a:cxn>
              </a:cxnLst>
              <a:rect l="0" t="0" r="r" b="b"/>
              <a:pathLst>
                <a:path w="2925" h="158">
                  <a:moveTo>
                    <a:pt x="0" y="52"/>
                  </a:moveTo>
                  <a:lnTo>
                    <a:pt x="0" y="158"/>
                  </a:lnTo>
                  <a:lnTo>
                    <a:pt x="2925" y="158"/>
                  </a:lnTo>
                  <a:lnTo>
                    <a:pt x="2925" y="52"/>
                  </a:lnTo>
                  <a:lnTo>
                    <a:pt x="2925" y="0"/>
                  </a:lnTo>
                  <a:lnTo>
                    <a:pt x="0" y="0"/>
                  </a:lnTo>
                  <a:lnTo>
                    <a:pt x="0" y="52"/>
                  </a:lnTo>
                  <a:close/>
                </a:path>
              </a:pathLst>
            </a:custGeom>
            <a:grpFill/>
            <a:ln w="25400" cap="flat" cmpd="sng" algn="ctr">
              <a:noFill/>
              <a:prstDash val="solid"/>
            </a:ln>
            <a:effectLst/>
          </p:spPr>
          <p:txBody>
            <a:bodyPr wrap="square" lIns="91440" tIns="0" rIns="0" bIns="45720" rtlCol="0" anchor="ctr"/>
            <a:lstStyle/>
            <a:p>
              <a:endParaRPr lang="en-US" sz="3200" spc="-200" baseline="26000">
                <a:solidFill>
                  <a:schemeClr val="bg1"/>
                </a:solidFill>
              </a:endParaRPr>
            </a:p>
          </p:txBody>
        </p:sp>
        <p:sp>
          <p:nvSpPr>
            <p:cNvPr id="53" name="Rectangle 35"/>
            <p:cNvSpPr>
              <a:spLocks noChangeArrowheads="1"/>
            </p:cNvSpPr>
            <p:nvPr/>
          </p:nvSpPr>
          <p:spPr bwMode="auto">
            <a:xfrm>
              <a:off x="5704468" y="3552816"/>
              <a:ext cx="1972682" cy="106559"/>
            </a:xfrm>
            <a:prstGeom prst="rect">
              <a:avLst/>
            </a:prstGeom>
            <a:grpFill/>
            <a:ln w="25400" cap="flat" cmpd="sng" algn="ctr">
              <a:noFill/>
              <a:prstDash val="solid"/>
            </a:ln>
            <a:effectLst/>
          </p:spPr>
          <p:txBody>
            <a:bodyPr wrap="square" lIns="91440" tIns="0" rIns="0" bIns="45720" rtlCol="0" anchor="ctr"/>
            <a:lstStyle/>
            <a:p>
              <a:endParaRPr lang="en-US" sz="3200" spc="-200" baseline="26000">
                <a:solidFill>
                  <a:schemeClr val="bg1"/>
                </a:solidFill>
              </a:endParaRPr>
            </a:p>
          </p:txBody>
        </p:sp>
        <p:sp>
          <p:nvSpPr>
            <p:cNvPr id="54" name="Freeform 36"/>
            <p:cNvSpPr>
              <a:spLocks/>
            </p:cNvSpPr>
            <p:nvPr/>
          </p:nvSpPr>
          <p:spPr bwMode="auto">
            <a:xfrm>
              <a:off x="5704468" y="3735582"/>
              <a:ext cx="1972682" cy="347327"/>
            </a:xfrm>
            <a:custGeom>
              <a:avLst/>
              <a:gdLst>
                <a:gd name="T0" fmla="*/ 0 w 1238"/>
                <a:gd name="T1" fmla="*/ 27 h 218"/>
                <a:gd name="T2" fmla="*/ 0 w 1238"/>
                <a:gd name="T3" fmla="*/ 70 h 218"/>
                <a:gd name="T4" fmla="*/ 157 w 1238"/>
                <a:gd name="T5" fmla="*/ 218 h 218"/>
                <a:gd name="T6" fmla="*/ 1080 w 1238"/>
                <a:gd name="T7" fmla="*/ 218 h 218"/>
                <a:gd name="T8" fmla="*/ 1238 w 1238"/>
                <a:gd name="T9" fmla="*/ 70 h 218"/>
                <a:gd name="T10" fmla="*/ 1238 w 1238"/>
                <a:gd name="T11" fmla="*/ 27 h 218"/>
                <a:gd name="T12" fmla="*/ 1238 w 1238"/>
                <a:gd name="T13" fmla="*/ 0 h 218"/>
                <a:gd name="T14" fmla="*/ 0 w 1238"/>
                <a:gd name="T15" fmla="*/ 0 h 218"/>
                <a:gd name="T16" fmla="*/ 0 w 1238"/>
                <a:gd name="T17" fmla="*/ 2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8" h="218">
                  <a:moveTo>
                    <a:pt x="0" y="27"/>
                  </a:moveTo>
                  <a:cubicBezTo>
                    <a:pt x="0" y="70"/>
                    <a:pt x="0" y="70"/>
                    <a:pt x="0" y="70"/>
                  </a:cubicBezTo>
                  <a:cubicBezTo>
                    <a:pt x="0" y="184"/>
                    <a:pt x="30" y="218"/>
                    <a:pt x="157" y="218"/>
                  </a:cubicBezTo>
                  <a:cubicBezTo>
                    <a:pt x="1080" y="218"/>
                    <a:pt x="1080" y="218"/>
                    <a:pt x="1080" y="218"/>
                  </a:cubicBezTo>
                  <a:cubicBezTo>
                    <a:pt x="1208" y="218"/>
                    <a:pt x="1238" y="184"/>
                    <a:pt x="1238" y="70"/>
                  </a:cubicBezTo>
                  <a:cubicBezTo>
                    <a:pt x="1238" y="27"/>
                    <a:pt x="1238" y="27"/>
                    <a:pt x="1238" y="27"/>
                  </a:cubicBezTo>
                  <a:cubicBezTo>
                    <a:pt x="1238" y="0"/>
                    <a:pt x="1238" y="0"/>
                    <a:pt x="1238" y="0"/>
                  </a:cubicBezTo>
                  <a:cubicBezTo>
                    <a:pt x="0" y="0"/>
                    <a:pt x="0" y="0"/>
                    <a:pt x="0" y="0"/>
                  </a:cubicBezTo>
                  <a:lnTo>
                    <a:pt x="0" y="27"/>
                  </a:lnTo>
                  <a:close/>
                </a:path>
              </a:pathLst>
            </a:custGeom>
            <a:grpFill/>
            <a:ln w="25400" cap="flat" cmpd="sng" algn="ctr">
              <a:noFill/>
              <a:prstDash val="solid"/>
            </a:ln>
            <a:effectLst/>
          </p:spPr>
          <p:txBody>
            <a:bodyPr wrap="square" lIns="91440" tIns="0" rIns="0" bIns="45720" rtlCol="0" anchor="ctr"/>
            <a:lstStyle/>
            <a:p>
              <a:endParaRPr lang="en-US" sz="3200" spc="-200" baseline="26000">
                <a:solidFill>
                  <a:schemeClr val="bg1"/>
                </a:solidFill>
              </a:endParaRPr>
            </a:p>
          </p:txBody>
        </p:sp>
      </p:grpSp>
      <p:grpSp>
        <p:nvGrpSpPr>
          <p:cNvPr id="55" name="Group 54"/>
          <p:cNvGrpSpPr/>
          <p:nvPr/>
        </p:nvGrpSpPr>
        <p:grpSpPr>
          <a:xfrm>
            <a:off x="2192890" y="1284284"/>
            <a:ext cx="1076638" cy="1644957"/>
            <a:chOff x="1697328" y="2216565"/>
            <a:chExt cx="1076638" cy="1644957"/>
          </a:xfrm>
        </p:grpSpPr>
        <p:grpSp>
          <p:nvGrpSpPr>
            <p:cNvPr id="56" name="Group 55"/>
            <p:cNvGrpSpPr/>
            <p:nvPr/>
          </p:nvGrpSpPr>
          <p:grpSpPr>
            <a:xfrm>
              <a:off x="1697328" y="2216565"/>
              <a:ext cx="1076638" cy="1644957"/>
              <a:chOff x="5704468" y="1068920"/>
              <a:chExt cx="1972682" cy="3013989"/>
            </a:xfrm>
            <a:gradFill>
              <a:gsLst>
                <a:gs pos="47000">
                  <a:schemeClr val="tx2">
                    <a:lumMod val="88000"/>
                    <a:lumOff val="12000"/>
                  </a:schemeClr>
                </a:gs>
                <a:gs pos="0">
                  <a:schemeClr val="tx2">
                    <a:lumMod val="75000"/>
                  </a:schemeClr>
                </a:gs>
              </a:gsLst>
              <a:lin ang="16200000" scaled="0"/>
            </a:gradFill>
          </p:grpSpPr>
          <p:sp>
            <p:nvSpPr>
              <p:cNvPr id="58" name="Rectangle 30"/>
              <p:cNvSpPr>
                <a:spLocks noChangeArrowheads="1"/>
              </p:cNvSpPr>
              <p:nvPr/>
            </p:nvSpPr>
            <p:spPr bwMode="auto">
              <a:xfrm>
                <a:off x="5704468" y="2819716"/>
                <a:ext cx="1972682" cy="106559"/>
              </a:xfrm>
              <a:prstGeom prst="rect">
                <a:avLst/>
              </a:prstGeom>
              <a:grpFill/>
              <a:ln w="25400" cap="flat" cmpd="sng" algn="ctr">
                <a:noFill/>
                <a:prstDash val="solid"/>
              </a:ln>
              <a:effectLst/>
            </p:spPr>
            <p:txBody>
              <a:bodyPr wrap="square" lIns="91440" tIns="0" rIns="0" bIns="45720" rtlCol="0" anchor="ctr"/>
              <a:lstStyle/>
              <a:p>
                <a:endParaRPr lang="en-US" sz="3200" spc="-200" baseline="26000">
                  <a:solidFill>
                    <a:schemeClr val="bg1"/>
                  </a:solidFill>
                </a:endParaRPr>
              </a:p>
            </p:txBody>
          </p:sp>
          <p:sp>
            <p:nvSpPr>
              <p:cNvPr id="59" name="Freeform 32"/>
              <p:cNvSpPr>
                <a:spLocks/>
              </p:cNvSpPr>
              <p:nvPr/>
            </p:nvSpPr>
            <p:spPr bwMode="auto">
              <a:xfrm>
                <a:off x="5704468" y="2636274"/>
                <a:ext cx="1972682" cy="107233"/>
              </a:xfrm>
              <a:custGeom>
                <a:avLst/>
                <a:gdLst>
                  <a:gd name="T0" fmla="*/ 1238 w 1238"/>
                  <a:gd name="T1" fmla="*/ 0 h 67"/>
                  <a:gd name="T2" fmla="*/ 0 w 1238"/>
                  <a:gd name="T3" fmla="*/ 0 h 67"/>
                  <a:gd name="T4" fmla="*/ 0 w 1238"/>
                  <a:gd name="T5" fmla="*/ 2 h 67"/>
                  <a:gd name="T6" fmla="*/ 0 w 1238"/>
                  <a:gd name="T7" fmla="*/ 67 h 67"/>
                  <a:gd name="T8" fmla="*/ 1238 w 1238"/>
                  <a:gd name="T9" fmla="*/ 67 h 67"/>
                  <a:gd name="T10" fmla="*/ 1238 w 1238"/>
                  <a:gd name="T11" fmla="*/ 2 h 67"/>
                  <a:gd name="T12" fmla="*/ 1238 w 123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1238" h="67">
                    <a:moveTo>
                      <a:pt x="1238" y="0"/>
                    </a:moveTo>
                    <a:cubicBezTo>
                      <a:pt x="0" y="0"/>
                      <a:pt x="0" y="0"/>
                      <a:pt x="0" y="0"/>
                    </a:cubicBezTo>
                    <a:cubicBezTo>
                      <a:pt x="0" y="1"/>
                      <a:pt x="0" y="1"/>
                      <a:pt x="0" y="2"/>
                    </a:cubicBezTo>
                    <a:cubicBezTo>
                      <a:pt x="0" y="67"/>
                      <a:pt x="0" y="67"/>
                      <a:pt x="0" y="67"/>
                    </a:cubicBezTo>
                    <a:cubicBezTo>
                      <a:pt x="1238" y="67"/>
                      <a:pt x="1238" y="67"/>
                      <a:pt x="1238" y="67"/>
                    </a:cubicBezTo>
                    <a:cubicBezTo>
                      <a:pt x="1238" y="2"/>
                      <a:pt x="1238" y="2"/>
                      <a:pt x="1238" y="2"/>
                    </a:cubicBezTo>
                    <a:cubicBezTo>
                      <a:pt x="1238" y="1"/>
                      <a:pt x="1238" y="1"/>
                      <a:pt x="1238" y="0"/>
                    </a:cubicBezTo>
                    <a:close/>
                  </a:path>
                </a:pathLst>
              </a:custGeom>
              <a:grpFill/>
              <a:ln w="25400" cap="flat" cmpd="sng" algn="ctr">
                <a:noFill/>
                <a:prstDash val="solid"/>
              </a:ln>
              <a:effectLst/>
            </p:spPr>
            <p:txBody>
              <a:bodyPr wrap="square" lIns="91440" tIns="0" rIns="0" bIns="45720" rtlCol="0" anchor="ctr"/>
              <a:lstStyle/>
              <a:p>
                <a:endParaRPr lang="en-US" sz="3200" spc="-200" baseline="26000">
                  <a:solidFill>
                    <a:schemeClr val="bg1"/>
                  </a:solidFill>
                </a:endParaRPr>
              </a:p>
            </p:txBody>
          </p:sp>
          <p:sp>
            <p:nvSpPr>
              <p:cNvPr id="60" name="Freeform 33"/>
              <p:cNvSpPr>
                <a:spLocks noEditPoints="1"/>
              </p:cNvSpPr>
              <p:nvPr/>
            </p:nvSpPr>
            <p:spPr bwMode="auto">
              <a:xfrm>
                <a:off x="5709864" y="1068920"/>
                <a:ext cx="1962566" cy="1491144"/>
              </a:xfrm>
              <a:custGeom>
                <a:avLst/>
                <a:gdLst>
                  <a:gd name="T0" fmla="*/ 1125 w 1232"/>
                  <a:gd name="T1" fmla="*/ 840 h 936"/>
                  <a:gd name="T2" fmla="*/ 1125 w 1232"/>
                  <a:gd name="T3" fmla="*/ 508 h 936"/>
                  <a:gd name="T4" fmla="*/ 617 w 1232"/>
                  <a:gd name="T5" fmla="*/ 0 h 936"/>
                  <a:gd name="T6" fmla="*/ 109 w 1232"/>
                  <a:gd name="T7" fmla="*/ 508 h 936"/>
                  <a:gd name="T8" fmla="*/ 109 w 1232"/>
                  <a:gd name="T9" fmla="*/ 840 h 936"/>
                  <a:gd name="T10" fmla="*/ 0 w 1232"/>
                  <a:gd name="T11" fmla="*/ 936 h 936"/>
                  <a:gd name="T12" fmla="*/ 1232 w 1232"/>
                  <a:gd name="T13" fmla="*/ 936 h 936"/>
                  <a:gd name="T14" fmla="*/ 1125 w 1232"/>
                  <a:gd name="T15" fmla="*/ 840 h 936"/>
                  <a:gd name="T16" fmla="*/ 617 w 1232"/>
                  <a:gd name="T17" fmla="*/ 215 h 936"/>
                  <a:gd name="T18" fmla="*/ 911 w 1232"/>
                  <a:gd name="T19" fmla="*/ 508 h 936"/>
                  <a:gd name="T20" fmla="*/ 911 w 1232"/>
                  <a:gd name="T21" fmla="*/ 838 h 936"/>
                  <a:gd name="T22" fmla="*/ 323 w 1232"/>
                  <a:gd name="T23" fmla="*/ 838 h 936"/>
                  <a:gd name="T24" fmla="*/ 323 w 1232"/>
                  <a:gd name="T25" fmla="*/ 508 h 936"/>
                  <a:gd name="T26" fmla="*/ 617 w 1232"/>
                  <a:gd name="T27" fmla="*/ 215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2" h="936">
                    <a:moveTo>
                      <a:pt x="1125" y="840"/>
                    </a:moveTo>
                    <a:cubicBezTo>
                      <a:pt x="1125" y="508"/>
                      <a:pt x="1125" y="508"/>
                      <a:pt x="1125" y="508"/>
                    </a:cubicBezTo>
                    <a:cubicBezTo>
                      <a:pt x="1125" y="228"/>
                      <a:pt x="897" y="0"/>
                      <a:pt x="617" y="0"/>
                    </a:cubicBezTo>
                    <a:cubicBezTo>
                      <a:pt x="337" y="0"/>
                      <a:pt x="109" y="228"/>
                      <a:pt x="109" y="508"/>
                    </a:cubicBezTo>
                    <a:cubicBezTo>
                      <a:pt x="109" y="840"/>
                      <a:pt x="109" y="840"/>
                      <a:pt x="109" y="840"/>
                    </a:cubicBezTo>
                    <a:cubicBezTo>
                      <a:pt x="36" y="846"/>
                      <a:pt x="8" y="873"/>
                      <a:pt x="0" y="936"/>
                    </a:cubicBezTo>
                    <a:cubicBezTo>
                      <a:pt x="1232" y="936"/>
                      <a:pt x="1232" y="936"/>
                      <a:pt x="1232" y="936"/>
                    </a:cubicBezTo>
                    <a:cubicBezTo>
                      <a:pt x="1224" y="874"/>
                      <a:pt x="1196" y="847"/>
                      <a:pt x="1125" y="840"/>
                    </a:cubicBezTo>
                    <a:close/>
                    <a:moveTo>
                      <a:pt x="617" y="215"/>
                    </a:moveTo>
                    <a:cubicBezTo>
                      <a:pt x="779" y="215"/>
                      <a:pt x="911" y="346"/>
                      <a:pt x="911" y="508"/>
                    </a:cubicBezTo>
                    <a:cubicBezTo>
                      <a:pt x="911" y="838"/>
                      <a:pt x="911" y="838"/>
                      <a:pt x="911" y="838"/>
                    </a:cubicBezTo>
                    <a:cubicBezTo>
                      <a:pt x="323" y="838"/>
                      <a:pt x="323" y="838"/>
                      <a:pt x="323" y="838"/>
                    </a:cubicBezTo>
                    <a:cubicBezTo>
                      <a:pt x="323" y="508"/>
                      <a:pt x="323" y="508"/>
                      <a:pt x="323" y="508"/>
                    </a:cubicBezTo>
                    <a:cubicBezTo>
                      <a:pt x="323" y="346"/>
                      <a:pt x="455" y="215"/>
                      <a:pt x="617" y="215"/>
                    </a:cubicBezTo>
                    <a:close/>
                  </a:path>
                </a:pathLst>
              </a:custGeom>
              <a:grpFill/>
              <a:ln w="25400" cap="flat" cmpd="sng" algn="ctr">
                <a:noFill/>
                <a:prstDash val="solid"/>
              </a:ln>
              <a:effectLst/>
            </p:spPr>
            <p:txBody>
              <a:bodyPr wrap="square" lIns="91440" tIns="0" rIns="0" bIns="45720" rtlCol="0" anchor="ctr"/>
              <a:lstStyle/>
              <a:p>
                <a:endParaRPr lang="en-US" sz="3200" spc="-200" baseline="26000">
                  <a:solidFill>
                    <a:schemeClr val="bg1"/>
                  </a:solidFill>
                </a:endParaRPr>
              </a:p>
            </p:txBody>
          </p:sp>
          <p:sp>
            <p:nvSpPr>
              <p:cNvPr id="61" name="Freeform 36"/>
              <p:cNvSpPr>
                <a:spLocks/>
              </p:cNvSpPr>
              <p:nvPr/>
            </p:nvSpPr>
            <p:spPr bwMode="auto">
              <a:xfrm>
                <a:off x="5704468" y="3735582"/>
                <a:ext cx="1972682" cy="347327"/>
              </a:xfrm>
              <a:custGeom>
                <a:avLst/>
                <a:gdLst>
                  <a:gd name="T0" fmla="*/ 0 w 1238"/>
                  <a:gd name="T1" fmla="*/ 27 h 218"/>
                  <a:gd name="T2" fmla="*/ 0 w 1238"/>
                  <a:gd name="T3" fmla="*/ 70 h 218"/>
                  <a:gd name="T4" fmla="*/ 157 w 1238"/>
                  <a:gd name="T5" fmla="*/ 218 h 218"/>
                  <a:gd name="T6" fmla="*/ 1080 w 1238"/>
                  <a:gd name="T7" fmla="*/ 218 h 218"/>
                  <a:gd name="T8" fmla="*/ 1238 w 1238"/>
                  <a:gd name="T9" fmla="*/ 70 h 218"/>
                  <a:gd name="T10" fmla="*/ 1238 w 1238"/>
                  <a:gd name="T11" fmla="*/ 27 h 218"/>
                  <a:gd name="T12" fmla="*/ 1238 w 1238"/>
                  <a:gd name="T13" fmla="*/ 0 h 218"/>
                  <a:gd name="T14" fmla="*/ 0 w 1238"/>
                  <a:gd name="T15" fmla="*/ 0 h 218"/>
                  <a:gd name="T16" fmla="*/ 0 w 1238"/>
                  <a:gd name="T17" fmla="*/ 2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8" h="218">
                    <a:moveTo>
                      <a:pt x="0" y="27"/>
                    </a:moveTo>
                    <a:cubicBezTo>
                      <a:pt x="0" y="70"/>
                      <a:pt x="0" y="70"/>
                      <a:pt x="0" y="70"/>
                    </a:cubicBezTo>
                    <a:cubicBezTo>
                      <a:pt x="0" y="184"/>
                      <a:pt x="30" y="218"/>
                      <a:pt x="157" y="218"/>
                    </a:cubicBezTo>
                    <a:cubicBezTo>
                      <a:pt x="1080" y="218"/>
                      <a:pt x="1080" y="218"/>
                      <a:pt x="1080" y="218"/>
                    </a:cubicBezTo>
                    <a:cubicBezTo>
                      <a:pt x="1208" y="218"/>
                      <a:pt x="1238" y="184"/>
                      <a:pt x="1238" y="70"/>
                    </a:cubicBezTo>
                    <a:cubicBezTo>
                      <a:pt x="1238" y="27"/>
                      <a:pt x="1238" y="27"/>
                      <a:pt x="1238" y="27"/>
                    </a:cubicBezTo>
                    <a:cubicBezTo>
                      <a:pt x="1238" y="0"/>
                      <a:pt x="1238" y="0"/>
                      <a:pt x="1238" y="0"/>
                    </a:cubicBezTo>
                    <a:cubicBezTo>
                      <a:pt x="0" y="0"/>
                      <a:pt x="0" y="0"/>
                      <a:pt x="0" y="0"/>
                    </a:cubicBezTo>
                    <a:lnTo>
                      <a:pt x="0" y="27"/>
                    </a:lnTo>
                    <a:close/>
                  </a:path>
                </a:pathLst>
              </a:custGeom>
              <a:noFill/>
              <a:ln w="25400" cap="flat" cmpd="sng" algn="ctr">
                <a:noFill/>
                <a:prstDash val="solid"/>
              </a:ln>
              <a:effectLst/>
            </p:spPr>
            <p:txBody>
              <a:bodyPr wrap="square" lIns="91440" tIns="0" rIns="0" bIns="45720" rtlCol="0" anchor="ctr"/>
              <a:lstStyle/>
              <a:p>
                <a:endParaRPr lang="en-US" sz="3200" spc="-200" baseline="26000">
                  <a:solidFill>
                    <a:schemeClr val="bg1"/>
                  </a:solidFill>
                </a:endParaRPr>
              </a:p>
            </p:txBody>
          </p:sp>
          <p:sp>
            <p:nvSpPr>
              <p:cNvPr id="62" name="Rectangle 30"/>
              <p:cNvSpPr>
                <a:spLocks noChangeArrowheads="1"/>
              </p:cNvSpPr>
              <p:nvPr/>
            </p:nvSpPr>
            <p:spPr bwMode="auto">
              <a:xfrm>
                <a:off x="5704468" y="3006726"/>
                <a:ext cx="1972682" cy="106559"/>
              </a:xfrm>
              <a:prstGeom prst="rect">
                <a:avLst/>
              </a:prstGeom>
              <a:grpFill/>
              <a:ln w="25400" cap="flat" cmpd="sng" algn="ctr">
                <a:noFill/>
                <a:prstDash val="solid"/>
              </a:ln>
              <a:effectLst/>
            </p:spPr>
            <p:txBody>
              <a:bodyPr wrap="square" lIns="91440" tIns="0" rIns="0" bIns="45720" rtlCol="0" anchor="ctr"/>
              <a:lstStyle/>
              <a:p>
                <a:endParaRPr lang="en-US" sz="3200" spc="-200" baseline="26000">
                  <a:solidFill>
                    <a:schemeClr val="bg1"/>
                  </a:solidFill>
                </a:endParaRPr>
              </a:p>
            </p:txBody>
          </p:sp>
        </p:grpSp>
        <p:sp>
          <p:nvSpPr>
            <p:cNvPr id="57" name="Freeform 11"/>
            <p:cNvSpPr>
              <a:spLocks noChangeAspect="1"/>
            </p:cNvSpPr>
            <p:nvPr/>
          </p:nvSpPr>
          <p:spPr bwMode="auto">
            <a:xfrm>
              <a:off x="1806889" y="2228408"/>
              <a:ext cx="858134" cy="579750"/>
            </a:xfrm>
            <a:custGeom>
              <a:avLst/>
              <a:gdLst/>
              <a:ahLst/>
              <a:cxnLst/>
              <a:rect l="l" t="t" r="r" b="b"/>
              <a:pathLst>
                <a:path w="858134" h="579750">
                  <a:moveTo>
                    <a:pt x="427436" y="0"/>
                  </a:moveTo>
                  <a:cubicBezTo>
                    <a:pt x="675414" y="0"/>
                    <a:pt x="858134" y="198595"/>
                    <a:pt x="858134" y="442769"/>
                  </a:cubicBezTo>
                  <a:cubicBezTo>
                    <a:pt x="858134" y="592529"/>
                    <a:pt x="815717" y="605551"/>
                    <a:pt x="815717" y="543694"/>
                  </a:cubicBezTo>
                  <a:cubicBezTo>
                    <a:pt x="815717" y="499982"/>
                    <a:pt x="810175" y="457730"/>
                    <a:pt x="798025" y="418288"/>
                  </a:cubicBezTo>
                  <a:cubicBezTo>
                    <a:pt x="765901" y="218736"/>
                    <a:pt x="613297" y="68208"/>
                    <a:pt x="427338" y="68208"/>
                  </a:cubicBezTo>
                  <a:cubicBezTo>
                    <a:pt x="243401" y="68208"/>
                    <a:pt x="90762" y="219543"/>
                    <a:pt x="59345" y="419908"/>
                  </a:cubicBezTo>
                  <a:cubicBezTo>
                    <a:pt x="47704" y="458769"/>
                    <a:pt x="42418" y="500435"/>
                    <a:pt x="42418" y="543694"/>
                  </a:cubicBezTo>
                  <a:cubicBezTo>
                    <a:pt x="42418" y="615318"/>
                    <a:pt x="0" y="579506"/>
                    <a:pt x="0" y="442769"/>
                  </a:cubicBezTo>
                  <a:cubicBezTo>
                    <a:pt x="0" y="198595"/>
                    <a:pt x="182721" y="0"/>
                    <a:pt x="427436" y="0"/>
                  </a:cubicBezTo>
                  <a:close/>
                </a:path>
              </a:pathLst>
            </a:custGeom>
            <a:gradFill flip="none" rotWithShape="1">
              <a:gsLst>
                <a:gs pos="88000">
                  <a:schemeClr val="bg1">
                    <a:alpha val="0"/>
                  </a:schemeClr>
                </a:gs>
                <a:gs pos="35000">
                  <a:schemeClr val="bg1"/>
                </a:gs>
                <a:gs pos="56000">
                  <a:schemeClr val="bg1">
                    <a:alpha val="47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sz="2000"/>
            </a:p>
          </p:txBody>
        </p:sp>
      </p:grpSp>
      <p:sp>
        <p:nvSpPr>
          <p:cNvPr id="63" name="blocker t"/>
          <p:cNvSpPr/>
          <p:nvPr/>
        </p:nvSpPr>
        <p:spPr>
          <a:xfrm>
            <a:off x="2093841" y="793218"/>
            <a:ext cx="1300349" cy="1601618"/>
          </a:xfrm>
          <a:prstGeom prst="rect">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64" name="58%"/>
          <p:cNvGrpSpPr/>
          <p:nvPr/>
        </p:nvGrpSpPr>
        <p:grpSpPr>
          <a:xfrm>
            <a:off x="4449975" y="1659193"/>
            <a:ext cx="4360196" cy="2305303"/>
            <a:chOff x="3570429" y="1633839"/>
            <a:chExt cx="4360196" cy="2305303"/>
          </a:xfrm>
        </p:grpSpPr>
        <p:sp>
          <p:nvSpPr>
            <p:cNvPr id="65" name="Rectangle 64"/>
            <p:cNvSpPr/>
            <p:nvPr/>
          </p:nvSpPr>
          <p:spPr>
            <a:xfrm>
              <a:off x="3570429" y="2369482"/>
              <a:ext cx="4360196" cy="1569660"/>
            </a:xfrm>
            <a:prstGeom prst="rect">
              <a:avLst/>
            </a:prstGeom>
          </p:spPr>
          <p:txBody>
            <a:bodyPr wrap="square" rIns="0">
              <a:spAutoFit/>
            </a:bodyPr>
            <a:lstStyle/>
            <a:p>
              <a:pPr lvl="0">
                <a:spcAft>
                  <a:spcPts val="400"/>
                </a:spcAft>
              </a:pPr>
              <a:r>
                <a:rPr lang="ru-RU" sz="2400" dirty="0" smtClean="0"/>
                <a:t>Бюджета на безопасность тратится на</a:t>
              </a:r>
              <a:r>
                <a:rPr lang="en-US" sz="2400" dirty="0"/>
                <a:t/>
              </a:r>
              <a:br>
                <a:rPr lang="en-US" sz="2400" dirty="0"/>
              </a:br>
              <a:r>
                <a:rPr lang="ru-RU" sz="2400" b="1" dirty="0" smtClean="0">
                  <a:ln w="6350">
                    <a:noFill/>
                  </a:ln>
                  <a:gradFill>
                    <a:gsLst>
                      <a:gs pos="0">
                        <a:schemeClr val="accent1">
                          <a:lumMod val="75000"/>
                        </a:schemeClr>
                      </a:gs>
                      <a:gs pos="100000">
                        <a:schemeClr val="accent1">
                          <a:lumMod val="95000"/>
                        </a:schemeClr>
                      </a:gs>
                    </a:gsLst>
                    <a:lin ang="16200000" scaled="0"/>
                  </a:gradFill>
                </a:rPr>
                <a:t>Соответствие законодательству</a:t>
              </a:r>
              <a:endParaRPr lang="en-US" sz="2400" b="1" dirty="0">
                <a:ln w="6350">
                  <a:noFill/>
                </a:ln>
                <a:gradFill>
                  <a:gsLst>
                    <a:gs pos="0">
                      <a:schemeClr val="accent1">
                        <a:lumMod val="75000"/>
                      </a:schemeClr>
                    </a:gs>
                    <a:gs pos="100000">
                      <a:schemeClr val="accent1">
                        <a:lumMod val="95000"/>
                      </a:schemeClr>
                    </a:gs>
                  </a:gsLst>
                  <a:lin ang="16200000" scaled="0"/>
                </a:gradFill>
              </a:endParaRPr>
            </a:p>
          </p:txBody>
        </p:sp>
        <p:sp>
          <p:nvSpPr>
            <p:cNvPr id="66" name="Rectangle 65"/>
            <p:cNvSpPr/>
            <p:nvPr/>
          </p:nvSpPr>
          <p:spPr>
            <a:xfrm>
              <a:off x="3626331" y="1633839"/>
              <a:ext cx="1663594" cy="923330"/>
            </a:xfrm>
            <a:prstGeom prst="rect">
              <a:avLst/>
            </a:prstGeom>
          </p:spPr>
          <p:txBody>
            <a:bodyPr lIns="0" tIns="0" rIns="0" bIns="0" anchor="b">
              <a:spAutoFit/>
            </a:bodyPr>
            <a:lstStyle/>
            <a:p>
              <a:pPr lvl="0"/>
              <a:r>
                <a:rPr lang="en-US" sz="6000" b="1" spc="-200" dirty="0" smtClean="0"/>
                <a:t>40</a:t>
              </a:r>
              <a:r>
                <a:rPr lang="en-US" sz="6000" b="1" spc="-200" baseline="26000" dirty="0" smtClean="0"/>
                <a:t>%</a:t>
              </a:r>
              <a:endParaRPr lang="en-US" sz="3200" spc="-200" baseline="26000" dirty="0"/>
            </a:p>
          </p:txBody>
        </p:sp>
      </p:grpSp>
      <p:pic>
        <p:nvPicPr>
          <p:cNvPr id="1037" name="Picture 13"/>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artisticBlur radius="5"/>
                    </a14:imgEffect>
                  </a14:imgLayer>
                </a14:imgProps>
              </a:ext>
              <a:ext uri="{28A0092B-C50C-407E-A947-70E740481C1C}">
                <a14:useLocalDpi xmlns="" xmlns:a14="http://schemas.microsoft.com/office/drawing/2010/main" val="0"/>
              </a:ext>
            </a:extLst>
          </a:blip>
          <a:srcRect/>
          <a:stretch>
            <a:fillRect/>
          </a:stretch>
        </p:blipFill>
        <p:spPr bwMode="auto">
          <a:xfrm>
            <a:off x="5438898" y="2945081"/>
            <a:ext cx="4463979" cy="18204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1912464" y="3198949"/>
            <a:ext cx="1005743" cy="561702"/>
          </a:xfrm>
          <a:prstGeom prst="rect">
            <a:avLst/>
          </a:prstGeom>
          <a:noFill/>
        </p:spPr>
        <p:txBody>
          <a:bodyPr wrap="none" lIns="68589" tIns="34295" rIns="68589" bIns="34295" rtlCol="0">
            <a:spAutoFit/>
          </a:bodyPr>
          <a:lstStyle/>
          <a:p>
            <a:r>
              <a:rPr lang="en-US" sz="3200" b="0" dirty="0" smtClean="0"/>
              <a:t>SOX</a:t>
            </a:r>
            <a:endParaRPr lang="en-US" sz="3200" b="0" dirty="0"/>
          </a:p>
        </p:txBody>
      </p:sp>
      <p:sp>
        <p:nvSpPr>
          <p:cNvPr id="32" name="TextBox 31"/>
          <p:cNvSpPr txBox="1"/>
          <p:nvPr/>
        </p:nvSpPr>
        <p:spPr>
          <a:xfrm>
            <a:off x="6717452" y="3752843"/>
            <a:ext cx="1983575" cy="561702"/>
          </a:xfrm>
          <a:prstGeom prst="rect">
            <a:avLst/>
          </a:prstGeom>
          <a:noFill/>
        </p:spPr>
        <p:txBody>
          <a:bodyPr wrap="none" lIns="68589" tIns="34295" rIns="68589" bIns="34295" rtlCol="0">
            <a:spAutoFit/>
          </a:bodyPr>
          <a:lstStyle/>
          <a:p>
            <a:r>
              <a:rPr lang="en-US" sz="3200" b="0" dirty="0" smtClean="0"/>
              <a:t>ISO27001</a:t>
            </a:r>
            <a:endParaRPr lang="en-US" sz="3200" b="0" dirty="0"/>
          </a:p>
        </p:txBody>
      </p:sp>
      <p:sp>
        <p:nvSpPr>
          <p:cNvPr id="33" name="TextBox 32"/>
          <p:cNvSpPr txBox="1"/>
          <p:nvPr/>
        </p:nvSpPr>
        <p:spPr>
          <a:xfrm>
            <a:off x="8028421" y="419674"/>
            <a:ext cx="1152834" cy="438592"/>
          </a:xfrm>
          <a:prstGeom prst="rect">
            <a:avLst/>
          </a:prstGeom>
          <a:noFill/>
        </p:spPr>
        <p:txBody>
          <a:bodyPr wrap="none" lIns="68589" tIns="34295" rIns="68589" bIns="34295" rtlCol="0">
            <a:spAutoFit/>
          </a:bodyPr>
          <a:lstStyle/>
          <a:p>
            <a:r>
              <a:rPr lang="ru-RU" sz="2400" b="0" dirty="0" smtClean="0">
                <a:solidFill>
                  <a:schemeClr val="tx2"/>
                </a:solidFill>
              </a:rPr>
              <a:t>115-ФЗ</a:t>
            </a:r>
            <a:endParaRPr lang="en-US" sz="2400" b="0" dirty="0">
              <a:solidFill>
                <a:schemeClr val="tx2"/>
              </a:solidFill>
            </a:endParaRPr>
          </a:p>
        </p:txBody>
      </p:sp>
      <p:sp>
        <p:nvSpPr>
          <p:cNvPr id="34" name="TextBox 33"/>
          <p:cNvSpPr txBox="1"/>
          <p:nvPr/>
        </p:nvSpPr>
        <p:spPr>
          <a:xfrm>
            <a:off x="7145116" y="675777"/>
            <a:ext cx="1238883" cy="438592"/>
          </a:xfrm>
          <a:prstGeom prst="rect">
            <a:avLst/>
          </a:prstGeom>
          <a:noFill/>
        </p:spPr>
        <p:txBody>
          <a:bodyPr wrap="none" lIns="68589" tIns="34295" rIns="68589" bIns="34295" rtlCol="0">
            <a:spAutoFit/>
          </a:bodyPr>
          <a:lstStyle/>
          <a:p>
            <a:r>
              <a:rPr lang="ru-RU" sz="2400" b="0" dirty="0" smtClean="0">
                <a:solidFill>
                  <a:schemeClr val="tx2"/>
                </a:solidFill>
              </a:rPr>
              <a:t>АСУ ТП</a:t>
            </a:r>
            <a:endParaRPr lang="en-US" sz="2400" b="0" dirty="0">
              <a:solidFill>
                <a:schemeClr val="tx2"/>
              </a:solidFill>
            </a:endParaRPr>
          </a:p>
        </p:txBody>
      </p:sp>
      <p:sp>
        <p:nvSpPr>
          <p:cNvPr id="37" name="TextBox 36"/>
          <p:cNvSpPr txBox="1"/>
          <p:nvPr/>
        </p:nvSpPr>
        <p:spPr>
          <a:xfrm>
            <a:off x="2732678" y="3992874"/>
            <a:ext cx="1259209" cy="561702"/>
          </a:xfrm>
          <a:prstGeom prst="rect">
            <a:avLst/>
          </a:prstGeom>
          <a:noFill/>
        </p:spPr>
        <p:txBody>
          <a:bodyPr wrap="none" lIns="68589" tIns="34295" rIns="68589" bIns="34295" rtlCol="0">
            <a:spAutoFit/>
          </a:bodyPr>
          <a:lstStyle/>
          <a:p>
            <a:r>
              <a:rPr lang="ru-RU" sz="3200" b="0" dirty="0" smtClean="0"/>
              <a:t>КСИИ</a:t>
            </a:r>
            <a:endParaRPr lang="en-US" sz="3200" b="0" dirty="0"/>
          </a:p>
        </p:txBody>
      </p:sp>
      <p:sp>
        <p:nvSpPr>
          <p:cNvPr id="41" name="TextBox 40"/>
          <p:cNvSpPr txBox="1"/>
          <p:nvPr/>
        </p:nvSpPr>
        <p:spPr>
          <a:xfrm>
            <a:off x="8025942" y="2928686"/>
            <a:ext cx="797352" cy="438592"/>
          </a:xfrm>
          <a:prstGeom prst="rect">
            <a:avLst/>
          </a:prstGeom>
          <a:noFill/>
        </p:spPr>
        <p:txBody>
          <a:bodyPr wrap="none" lIns="68589" tIns="34295" rIns="68589" bIns="34295" rtlCol="0">
            <a:spAutoFit/>
          </a:bodyPr>
          <a:lstStyle/>
          <a:p>
            <a:r>
              <a:rPr lang="ru-RU" sz="2400" dirty="0" smtClean="0">
                <a:solidFill>
                  <a:schemeClr val="tx2"/>
                </a:solidFill>
              </a:rPr>
              <a:t>ФСБ</a:t>
            </a:r>
            <a:endParaRPr lang="en-US" sz="2400" b="0" dirty="0">
              <a:solidFill>
                <a:schemeClr val="tx2"/>
              </a:solidFill>
            </a:endParaRPr>
          </a:p>
        </p:txBody>
      </p:sp>
      <p:sp>
        <p:nvSpPr>
          <p:cNvPr id="42" name="TextBox 41"/>
          <p:cNvSpPr txBox="1"/>
          <p:nvPr/>
        </p:nvSpPr>
        <p:spPr>
          <a:xfrm>
            <a:off x="5400577" y="1050793"/>
            <a:ext cx="1173481" cy="438592"/>
          </a:xfrm>
          <a:prstGeom prst="rect">
            <a:avLst/>
          </a:prstGeom>
          <a:noFill/>
        </p:spPr>
        <p:txBody>
          <a:bodyPr wrap="none" lIns="68589" tIns="34295" rIns="68589" bIns="34295" rtlCol="0">
            <a:spAutoFit/>
          </a:bodyPr>
          <a:lstStyle/>
          <a:p>
            <a:r>
              <a:rPr lang="ru-RU" sz="2400" dirty="0" smtClean="0">
                <a:solidFill>
                  <a:schemeClr val="tx2"/>
                </a:solidFill>
              </a:rPr>
              <a:t>ФСТЭК</a:t>
            </a:r>
            <a:endParaRPr lang="en-US" sz="2400" b="0" dirty="0">
              <a:solidFill>
                <a:schemeClr val="tx2"/>
              </a:solidFill>
            </a:endParaRPr>
          </a:p>
        </p:txBody>
      </p:sp>
      <p:sp>
        <p:nvSpPr>
          <p:cNvPr id="44" name="TextBox 43"/>
          <p:cNvSpPr txBox="1"/>
          <p:nvPr/>
        </p:nvSpPr>
        <p:spPr>
          <a:xfrm>
            <a:off x="581224" y="1670595"/>
            <a:ext cx="1629247" cy="561702"/>
          </a:xfrm>
          <a:prstGeom prst="rect">
            <a:avLst/>
          </a:prstGeom>
          <a:noFill/>
        </p:spPr>
        <p:txBody>
          <a:bodyPr wrap="none" lIns="68589" tIns="34295" rIns="68589" bIns="34295" rtlCol="0">
            <a:spAutoFit/>
          </a:bodyPr>
          <a:lstStyle/>
          <a:p>
            <a:r>
              <a:rPr lang="ru-RU" sz="3200" dirty="0" smtClean="0"/>
              <a:t>СТО БР</a:t>
            </a:r>
            <a:endParaRPr lang="en-US" sz="3200" b="0" dirty="0"/>
          </a:p>
        </p:txBody>
      </p:sp>
      <p:sp>
        <p:nvSpPr>
          <p:cNvPr id="45" name="TextBox 44"/>
          <p:cNvSpPr txBox="1"/>
          <p:nvPr/>
        </p:nvSpPr>
        <p:spPr>
          <a:xfrm>
            <a:off x="3137071" y="2854353"/>
            <a:ext cx="1496262" cy="561702"/>
          </a:xfrm>
          <a:prstGeom prst="rect">
            <a:avLst/>
          </a:prstGeom>
          <a:noFill/>
        </p:spPr>
        <p:txBody>
          <a:bodyPr wrap="none" lIns="68589" tIns="34295" rIns="68589" bIns="34295" rtlCol="0">
            <a:spAutoFit/>
          </a:bodyPr>
          <a:lstStyle/>
          <a:p>
            <a:r>
              <a:rPr lang="ru-RU" sz="3200" dirty="0" smtClean="0">
                <a:solidFill>
                  <a:schemeClr val="tx2"/>
                </a:solidFill>
              </a:rPr>
              <a:t>ФЗ 152</a:t>
            </a:r>
            <a:endParaRPr lang="en-US" sz="3200" b="0" dirty="0">
              <a:solidFill>
                <a:schemeClr val="tx2"/>
              </a:solidFill>
            </a:endParaRPr>
          </a:p>
        </p:txBody>
      </p:sp>
      <p:pic>
        <p:nvPicPr>
          <p:cNvPr id="1027" name="Picture 3"/>
          <p:cNvPicPr>
            <a:picLocks noChangeAspect="1" noChangeArrowheads="1"/>
          </p:cNvPicPr>
          <p:nvPr/>
        </p:nvPicPr>
        <p:blipFill>
          <a:blip r:embed="rId5" cstate="print">
            <a:extLst>
              <a:ext uri="{BEBA8EAE-BF5A-486C-A8C5-ECC9F3942E4B}">
                <a14:imgProps xmlns="" xmlns:a14="http://schemas.microsoft.com/office/drawing/2010/main">
                  <a14:imgLayer r:embed="rId6">
                    <a14:imgEffect>
                      <a14:artisticBlur radius="21"/>
                    </a14:imgEffect>
                  </a14:imgLayer>
                </a14:imgProps>
              </a:ext>
              <a:ext uri="{28A0092B-C50C-407E-A947-70E740481C1C}">
                <a14:useLocalDpi xmlns="" xmlns:a14="http://schemas.microsoft.com/office/drawing/2010/main" val="0"/>
              </a:ext>
            </a:extLst>
          </a:blip>
          <a:srcRect/>
          <a:stretch>
            <a:fillRect/>
          </a:stretch>
        </p:blipFill>
        <p:spPr bwMode="auto">
          <a:xfrm>
            <a:off x="918096" y="3896255"/>
            <a:ext cx="1488902" cy="5794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print">
            <a:extLst>
              <a:ext uri="{BEBA8EAE-BF5A-486C-A8C5-ECC9F3942E4B}">
                <a14:imgProps xmlns="" xmlns:a14="http://schemas.microsoft.com/office/drawing/2010/main">
                  <a14:imgLayer r:embed="rId8">
                    <a14:imgEffect>
                      <a14:artisticBlur/>
                    </a14:imgEffect>
                  </a14:imgLayer>
                </a14:imgProps>
              </a:ext>
              <a:ext uri="{28A0092B-C50C-407E-A947-70E740481C1C}">
                <a14:useLocalDpi xmlns="" xmlns:a14="http://schemas.microsoft.com/office/drawing/2010/main" val="0"/>
              </a:ext>
            </a:extLst>
          </a:blip>
          <a:srcRect/>
          <a:stretch>
            <a:fillRect/>
          </a:stretch>
        </p:blipFill>
        <p:spPr bwMode="auto">
          <a:xfrm>
            <a:off x="275730" y="3041232"/>
            <a:ext cx="1143990" cy="5794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BEBA8EAE-BF5A-486C-A8C5-ECC9F3942E4B}">
                <a14:imgProps xmlns="" xmlns:a14="http://schemas.microsoft.com/office/drawing/2010/main">
                  <a14:imgLayer r:embed="rId10">
                    <a14:imgEffect>
                      <a14:artisticBlur/>
                    </a14:imgEffect>
                  </a14:imgLayer>
                </a14:imgProps>
              </a:ext>
              <a:ext uri="{28A0092B-C50C-407E-A947-70E740481C1C}">
                <a14:useLocalDpi xmlns="" xmlns:a14="http://schemas.microsoft.com/office/drawing/2010/main" val="0"/>
              </a:ext>
            </a:extLst>
          </a:blip>
          <a:srcRect/>
          <a:stretch>
            <a:fillRect/>
          </a:stretch>
        </p:blipFill>
        <p:spPr bwMode="auto">
          <a:xfrm>
            <a:off x="4533899" y="3765626"/>
            <a:ext cx="1357150" cy="5794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1" cstate="print">
            <a:extLst>
              <a:ext uri="{BEBA8EAE-BF5A-486C-A8C5-ECC9F3942E4B}">
                <a14:imgProps xmlns="" xmlns:a14="http://schemas.microsoft.com/office/drawing/2010/main">
                  <a14:imgLayer r:embed="rId12">
                    <a14:imgEffect>
                      <a14:artisticBlur radius="17"/>
                    </a14:imgEffect>
                  </a14:imgLayer>
                </a14:imgProps>
              </a:ext>
              <a:ext uri="{28A0092B-C50C-407E-A947-70E740481C1C}">
                <a14:useLocalDpi xmlns="" xmlns:a14="http://schemas.microsoft.com/office/drawing/2010/main" val="0"/>
              </a:ext>
            </a:extLst>
          </a:blip>
          <a:srcRect/>
          <a:stretch>
            <a:fillRect/>
          </a:stretch>
        </p:blipFill>
        <p:spPr bwMode="auto">
          <a:xfrm>
            <a:off x="6978732" y="3288635"/>
            <a:ext cx="1143990" cy="5794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3" cstate="print">
            <a:extLst>
              <a:ext uri="{BEBA8EAE-BF5A-486C-A8C5-ECC9F3942E4B}">
                <a14:imgProps xmlns="" xmlns:a14="http://schemas.microsoft.com/office/drawing/2010/main">
                  <a14:imgLayer r:embed="rId14">
                    <a14:imgEffect>
                      <a14:artisticBlur radius="17"/>
                    </a14:imgEffect>
                  </a14:imgLayer>
                </a14:imgProps>
              </a:ext>
              <a:ext uri="{28A0092B-C50C-407E-A947-70E740481C1C}">
                <a14:useLocalDpi xmlns="" xmlns:a14="http://schemas.microsoft.com/office/drawing/2010/main" val="0"/>
              </a:ext>
            </a:extLst>
          </a:blip>
          <a:srcRect/>
          <a:stretch>
            <a:fillRect/>
          </a:stretch>
        </p:blipFill>
        <p:spPr bwMode="auto">
          <a:xfrm>
            <a:off x="798600" y="1079304"/>
            <a:ext cx="1300380" cy="5794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5" cstate="print">
            <a:extLst>
              <a:ext uri="{BEBA8EAE-BF5A-486C-A8C5-ECC9F3942E4B}">
                <a14:imgProps xmlns="" xmlns:a14="http://schemas.microsoft.com/office/drawing/2010/main">
                  <a14:imgLayer r:embed="rId16">
                    <a14:imgEffect>
                      <a14:artisticBlur/>
                    </a14:imgEffect>
                  </a14:imgLayer>
                </a14:imgProps>
              </a:ext>
              <a:ext uri="{28A0092B-C50C-407E-A947-70E740481C1C}">
                <a14:useLocalDpi xmlns="" xmlns:a14="http://schemas.microsoft.com/office/drawing/2010/main" val="0"/>
              </a:ext>
            </a:extLst>
          </a:blip>
          <a:srcRect/>
          <a:stretch>
            <a:fillRect/>
          </a:stretch>
        </p:blipFill>
        <p:spPr bwMode="auto">
          <a:xfrm>
            <a:off x="3230177" y="1198577"/>
            <a:ext cx="1349652" cy="5794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7" cstate="print">
            <a:extLst>
              <a:ext uri="{BEBA8EAE-BF5A-486C-A8C5-ECC9F3942E4B}">
                <a14:imgProps xmlns="" xmlns:a14="http://schemas.microsoft.com/office/drawing/2010/main">
                  <a14:imgLayer r:embed="rId18">
                    <a14:imgEffect>
                      <a14:artisticBlur radius="16"/>
                    </a14:imgEffect>
                  </a14:imgLayer>
                </a14:imgProps>
              </a:ext>
              <a:ext uri="{28A0092B-C50C-407E-A947-70E740481C1C}">
                <a14:useLocalDpi xmlns="" xmlns:a14="http://schemas.microsoft.com/office/drawing/2010/main" val="0"/>
              </a:ext>
            </a:extLst>
          </a:blip>
          <a:srcRect/>
          <a:stretch>
            <a:fillRect/>
          </a:stretch>
        </p:blipFill>
        <p:spPr bwMode="auto">
          <a:xfrm>
            <a:off x="6903858" y="296715"/>
            <a:ext cx="1370004" cy="5794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9" cstate="print">
            <a:extLst>
              <a:ext uri="{BEBA8EAE-BF5A-486C-A8C5-ECC9F3942E4B}">
                <a14:imgProps xmlns="" xmlns:a14="http://schemas.microsoft.com/office/drawing/2010/main">
                  <a14:imgLayer r:embed="rId20">
                    <a14:imgEffect>
                      <a14:artisticBlur radius="18"/>
                    </a14:imgEffect>
                  </a14:imgLayer>
                </a14:imgProps>
              </a:ext>
              <a:ext uri="{28A0092B-C50C-407E-A947-70E740481C1C}">
                <a14:useLocalDpi xmlns="" xmlns:a14="http://schemas.microsoft.com/office/drawing/2010/main" val="0"/>
              </a:ext>
            </a:extLst>
          </a:blip>
          <a:srcRect/>
          <a:stretch>
            <a:fillRect/>
          </a:stretch>
        </p:blipFill>
        <p:spPr bwMode="auto">
          <a:xfrm>
            <a:off x="6124174" y="4216891"/>
            <a:ext cx="1097932" cy="5794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21" cstate="print">
            <a:extLst>
              <a:ext uri="{BEBA8EAE-BF5A-486C-A8C5-ECC9F3942E4B}">
                <a14:imgProps xmlns="" xmlns:a14="http://schemas.microsoft.com/office/drawing/2010/main">
                  <a14:imgLayer r:embed="rId22">
                    <a14:imgEffect>
                      <a14:artisticBlur/>
                    </a14:imgEffect>
                  </a14:imgLayer>
                </a14:imgProps>
              </a:ext>
              <a:ext uri="{28A0092B-C50C-407E-A947-70E740481C1C}">
                <a14:useLocalDpi xmlns="" xmlns:a14="http://schemas.microsoft.com/office/drawing/2010/main" val="0"/>
              </a:ext>
            </a:extLst>
          </a:blip>
          <a:srcRect/>
          <a:stretch>
            <a:fillRect/>
          </a:stretch>
        </p:blipFill>
        <p:spPr bwMode="auto">
          <a:xfrm>
            <a:off x="6306224" y="506509"/>
            <a:ext cx="1176126" cy="5794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23" cstate="print">
            <a:extLst>
              <a:ext uri="{BEBA8EAE-BF5A-486C-A8C5-ECC9F3942E4B}">
                <a14:imgProps xmlns="" xmlns:a14="http://schemas.microsoft.com/office/drawing/2010/main">
                  <a14:imgLayer r:embed="rId24">
                    <a14:imgEffect>
                      <a14:artisticBlur radius="19"/>
                    </a14:imgEffect>
                  </a14:imgLayer>
                </a14:imgProps>
              </a:ext>
              <a:ext uri="{28A0092B-C50C-407E-A947-70E740481C1C}">
                <a14:useLocalDpi xmlns="" xmlns:a14="http://schemas.microsoft.com/office/drawing/2010/main" val="0"/>
              </a:ext>
            </a:extLst>
          </a:blip>
          <a:srcRect/>
          <a:stretch>
            <a:fillRect/>
          </a:stretch>
        </p:blipFill>
        <p:spPr bwMode="auto">
          <a:xfrm>
            <a:off x="7076148" y="1464129"/>
            <a:ext cx="1189037" cy="646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25" cstate="print">
            <a:extLst>
              <a:ext uri="{BEBA8EAE-BF5A-486C-A8C5-ECC9F3942E4B}">
                <a14:imgProps xmlns="" xmlns:a14="http://schemas.microsoft.com/office/drawing/2010/main">
                  <a14:imgLayer r:embed="rId26">
                    <a14:imgEffect>
                      <a14:artisticBlur radius="8"/>
                    </a14:imgEffect>
                  </a14:imgLayer>
                </a14:imgProps>
              </a:ext>
              <a:ext uri="{28A0092B-C50C-407E-A947-70E740481C1C}">
                <a14:useLocalDpi xmlns="" xmlns:a14="http://schemas.microsoft.com/office/drawing/2010/main" val="0"/>
              </a:ext>
            </a:extLst>
          </a:blip>
          <a:srcRect/>
          <a:stretch>
            <a:fillRect/>
          </a:stretch>
        </p:blipFill>
        <p:spPr bwMode="auto">
          <a:xfrm>
            <a:off x="-290704" y="320633"/>
            <a:ext cx="2662334" cy="13536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27" cstate="print">
            <a:extLst>
              <a:ext uri="{BEBA8EAE-BF5A-486C-A8C5-ECC9F3942E4B}">
                <a14:imgProps xmlns="" xmlns:a14="http://schemas.microsoft.com/office/drawing/2010/main">
                  <a14:imgLayer r:embed="rId28">
                    <a14:imgEffect>
                      <a14:artisticBlur/>
                    </a14:imgEffect>
                  </a14:imgLayer>
                </a14:imgProps>
              </a:ext>
              <a:ext uri="{28A0092B-C50C-407E-A947-70E740481C1C}">
                <a14:useLocalDpi xmlns="" xmlns:a14="http://schemas.microsoft.com/office/drawing/2010/main" val="0"/>
              </a:ext>
            </a:extLst>
          </a:blip>
          <a:srcRect/>
          <a:stretch>
            <a:fillRect/>
          </a:stretch>
        </p:blipFill>
        <p:spPr bwMode="auto">
          <a:xfrm>
            <a:off x="632878" y="2316899"/>
            <a:ext cx="1326552" cy="7191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29" cstate="print">
            <a:extLst>
              <a:ext uri="{BEBA8EAE-BF5A-486C-A8C5-ECC9F3942E4B}">
                <a14:imgProps xmlns="" xmlns:a14="http://schemas.microsoft.com/office/drawing/2010/main">
                  <a14:imgLayer r:embed="rId30">
                    <a14:imgEffect>
                      <a14:artisticBlur radius="6"/>
                    </a14:imgEffect>
                  </a14:imgLayer>
                </a14:imgProps>
              </a:ext>
              <a:ext uri="{28A0092B-C50C-407E-A947-70E740481C1C}">
                <a14:useLocalDpi xmlns="" xmlns:a14="http://schemas.microsoft.com/office/drawing/2010/main" val="0"/>
              </a:ext>
            </a:extLst>
          </a:blip>
          <a:srcRect/>
          <a:stretch>
            <a:fillRect/>
          </a:stretch>
        </p:blipFill>
        <p:spPr bwMode="auto">
          <a:xfrm>
            <a:off x="6380759" y="1571337"/>
            <a:ext cx="2627313" cy="1000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2782253" y="434692"/>
            <a:ext cx="1175661" cy="438592"/>
          </a:xfrm>
          <a:prstGeom prst="rect">
            <a:avLst/>
          </a:prstGeom>
          <a:noFill/>
        </p:spPr>
        <p:txBody>
          <a:bodyPr wrap="none" lIns="68589" tIns="34295" rIns="68589" bIns="34295" rtlCol="0">
            <a:spAutoFit/>
          </a:bodyPr>
          <a:lstStyle/>
          <a:p>
            <a:r>
              <a:rPr lang="ru-RU" sz="2400" b="0" dirty="0" smtClean="0">
                <a:solidFill>
                  <a:schemeClr val="tx2"/>
                </a:solidFill>
              </a:rPr>
              <a:t>224-ФЗ</a:t>
            </a:r>
            <a:endParaRPr lang="en-US" sz="2400" b="0" dirty="0">
              <a:solidFill>
                <a:schemeClr val="tx2"/>
              </a:solidFill>
            </a:endParaRPr>
          </a:p>
        </p:txBody>
      </p:sp>
    </p:spTree>
    <p:extLst>
      <p:ext uri="{BB962C8B-B14F-4D97-AF65-F5344CB8AC3E}">
        <p14:creationId xmlns="" xmlns:p14="http://schemas.microsoft.com/office/powerpoint/2010/main" val="5343201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2.5E-6 2.81086E-6 L -2.5E-6 -0.03302 " pathEditMode="relative" rAng="0" ptsTypes="AA">
                                      <p:cBhvr>
                                        <p:cTn id="6" dur="750" fill="hold"/>
                                        <p:tgtEl>
                                          <p:spTgt spid="55"/>
                                        </p:tgtEl>
                                        <p:attrNameLst>
                                          <p:attrName>ppt_x</p:attrName>
                                          <p:attrName>ppt_y</p:attrName>
                                        </p:attrNameLst>
                                      </p:cBhvr>
                                      <p:rCtr x="0" y="-1666"/>
                                    </p:animMotion>
                                  </p:childTnLst>
                                </p:cTn>
                              </p:par>
                              <p:par>
                                <p:cTn id="7" presetID="64" presetClass="path" presetSubtype="0" accel="50000" decel="50000" fill="hold" nodeType="withEffect">
                                  <p:stCondLst>
                                    <p:cond delay="0"/>
                                  </p:stCondLst>
                                  <p:childTnLst>
                                    <p:animMotion origin="layout" path="M -8.33333E-7 0.03302 L -8.33333E-7 -3.86609E-6 " pathEditMode="relative" rAng="0" ptsTypes="AA">
                                      <p:cBhvr>
                                        <p:cTn id="8" dur="750" spd="-100000" fill="hold"/>
                                        <p:tgtEl>
                                          <p:spTgt spid="49"/>
                                        </p:tgtEl>
                                        <p:attrNameLst>
                                          <p:attrName>ppt_x</p:attrName>
                                          <p:attrName>ppt_y</p:attrName>
                                        </p:attrNameLst>
                                      </p:cBhvr>
                                      <p:rCtr x="0" y="-1666"/>
                                    </p:animMotion>
                                  </p:childTnLst>
                                </p:cTn>
                              </p:par>
                              <p:par>
                                <p:cTn id="9" presetID="10" presetClass="entr" presetSubtype="0"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400"/>
                                        <p:tgtEl>
                                          <p:spTgt spid="63"/>
                                        </p:tgtEl>
                                      </p:cBhvr>
                                    </p:animEffect>
                                  </p:childTnLst>
                                </p:cTn>
                              </p:par>
                              <p:par>
                                <p:cTn id="12" presetID="10" presetClass="entr" presetSubtype="0" fill="hold" nodeType="with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fade">
                                      <p:cBhvr>
                                        <p:cTn id="14" dur="500"/>
                                        <p:tgtEl>
                                          <p:spTgt spid="64"/>
                                        </p:tgtEl>
                                      </p:cBhvr>
                                    </p:animEffect>
                                  </p:childTnLst>
                                </p:cTn>
                              </p:par>
                              <p:par>
                                <p:cTn id="15" presetID="2" presetClass="entr" presetSubtype="2" decel="100000" fill="hold" grpId="1"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0" fill="hold"/>
                                        <p:tgtEl>
                                          <p:spTgt spid="33"/>
                                        </p:tgtEl>
                                        <p:attrNameLst>
                                          <p:attrName>ppt_x</p:attrName>
                                        </p:attrNameLst>
                                      </p:cBhvr>
                                      <p:tavLst>
                                        <p:tav tm="0">
                                          <p:val>
                                            <p:strVal val="1+#ppt_w/2"/>
                                          </p:val>
                                        </p:tav>
                                        <p:tav tm="100000">
                                          <p:val>
                                            <p:strVal val="#ppt_x"/>
                                          </p:val>
                                        </p:tav>
                                      </p:tavLst>
                                    </p:anim>
                                    <p:anim calcmode="lin" valueType="num">
                                      <p:cBhvr additive="base">
                                        <p:cTn id="18" dur="5000" fill="hold"/>
                                        <p:tgtEl>
                                          <p:spTgt spid="33"/>
                                        </p:tgtEl>
                                        <p:attrNameLst>
                                          <p:attrName>ppt_y</p:attrName>
                                        </p:attrNameLst>
                                      </p:cBhvr>
                                      <p:tavLst>
                                        <p:tav tm="0">
                                          <p:val>
                                            <p:strVal val="#ppt_y"/>
                                          </p:val>
                                        </p:tav>
                                        <p:tav tm="100000">
                                          <p:val>
                                            <p:strVal val="#ppt_y"/>
                                          </p:val>
                                        </p:tav>
                                      </p:tavLst>
                                    </p:anim>
                                  </p:childTnLst>
                                </p:cTn>
                              </p:par>
                              <p:par>
                                <p:cTn id="19" presetID="2" presetClass="entr" presetSubtype="2" decel="100000" fill="hold" grpId="1" nodeType="withEffect">
                                  <p:stCondLst>
                                    <p:cond delay="90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0" fill="hold"/>
                                        <p:tgtEl>
                                          <p:spTgt spid="32"/>
                                        </p:tgtEl>
                                        <p:attrNameLst>
                                          <p:attrName>ppt_x</p:attrName>
                                        </p:attrNameLst>
                                      </p:cBhvr>
                                      <p:tavLst>
                                        <p:tav tm="0">
                                          <p:val>
                                            <p:strVal val="1+#ppt_w/2"/>
                                          </p:val>
                                        </p:tav>
                                        <p:tav tm="100000">
                                          <p:val>
                                            <p:strVal val="#ppt_x"/>
                                          </p:val>
                                        </p:tav>
                                      </p:tavLst>
                                    </p:anim>
                                    <p:anim calcmode="lin" valueType="num">
                                      <p:cBhvr additive="base">
                                        <p:cTn id="22" dur="5000" fill="hold"/>
                                        <p:tgtEl>
                                          <p:spTgt spid="32"/>
                                        </p:tgtEl>
                                        <p:attrNameLst>
                                          <p:attrName>ppt_y</p:attrName>
                                        </p:attrNameLst>
                                      </p:cBhvr>
                                      <p:tavLst>
                                        <p:tav tm="0">
                                          <p:val>
                                            <p:strVal val="#ppt_y"/>
                                          </p:val>
                                        </p:tav>
                                        <p:tav tm="100000">
                                          <p:val>
                                            <p:strVal val="#ppt_y"/>
                                          </p:val>
                                        </p:tav>
                                      </p:tavLst>
                                    </p:anim>
                                  </p:childTnLst>
                                </p:cTn>
                              </p:par>
                              <p:par>
                                <p:cTn id="23" presetID="2" presetClass="entr" presetSubtype="2" decel="100000" fill="hold" grpId="1" nodeType="withEffect">
                                  <p:stCondLst>
                                    <p:cond delay="50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0" fill="hold"/>
                                        <p:tgtEl>
                                          <p:spTgt spid="34"/>
                                        </p:tgtEl>
                                        <p:attrNameLst>
                                          <p:attrName>ppt_x</p:attrName>
                                        </p:attrNameLst>
                                      </p:cBhvr>
                                      <p:tavLst>
                                        <p:tav tm="0">
                                          <p:val>
                                            <p:strVal val="1+#ppt_w/2"/>
                                          </p:val>
                                        </p:tav>
                                        <p:tav tm="100000">
                                          <p:val>
                                            <p:strVal val="#ppt_x"/>
                                          </p:val>
                                        </p:tav>
                                      </p:tavLst>
                                    </p:anim>
                                    <p:anim calcmode="lin" valueType="num">
                                      <p:cBhvr additive="base">
                                        <p:cTn id="26" dur="5000" fill="hold"/>
                                        <p:tgtEl>
                                          <p:spTgt spid="34"/>
                                        </p:tgtEl>
                                        <p:attrNameLst>
                                          <p:attrName>ppt_y</p:attrName>
                                        </p:attrNameLst>
                                      </p:cBhvr>
                                      <p:tavLst>
                                        <p:tav tm="0">
                                          <p:val>
                                            <p:strVal val="#ppt_y"/>
                                          </p:val>
                                        </p:tav>
                                        <p:tav tm="100000">
                                          <p:val>
                                            <p:strVal val="#ppt_y"/>
                                          </p:val>
                                        </p:tav>
                                      </p:tavLst>
                                    </p:anim>
                                  </p:childTnLst>
                                </p:cTn>
                              </p:par>
                              <p:par>
                                <p:cTn id="27" presetID="2" presetClass="entr" presetSubtype="2" decel="100000" fill="hold" grpId="1" nodeType="withEffect">
                                  <p:stCondLst>
                                    <p:cond delay="60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5000" fill="hold"/>
                                        <p:tgtEl>
                                          <p:spTgt spid="41"/>
                                        </p:tgtEl>
                                        <p:attrNameLst>
                                          <p:attrName>ppt_x</p:attrName>
                                        </p:attrNameLst>
                                      </p:cBhvr>
                                      <p:tavLst>
                                        <p:tav tm="0">
                                          <p:val>
                                            <p:strVal val="1+#ppt_w/2"/>
                                          </p:val>
                                        </p:tav>
                                        <p:tav tm="100000">
                                          <p:val>
                                            <p:strVal val="#ppt_x"/>
                                          </p:val>
                                        </p:tav>
                                      </p:tavLst>
                                    </p:anim>
                                    <p:anim calcmode="lin" valueType="num">
                                      <p:cBhvr additive="base">
                                        <p:cTn id="30" dur="5000" fill="hold"/>
                                        <p:tgtEl>
                                          <p:spTgt spid="41"/>
                                        </p:tgtEl>
                                        <p:attrNameLst>
                                          <p:attrName>ppt_y</p:attrName>
                                        </p:attrNameLst>
                                      </p:cBhvr>
                                      <p:tavLst>
                                        <p:tav tm="0">
                                          <p:val>
                                            <p:strVal val="#ppt_y"/>
                                          </p:val>
                                        </p:tav>
                                        <p:tav tm="100000">
                                          <p:val>
                                            <p:strVal val="#ppt_y"/>
                                          </p:val>
                                        </p:tav>
                                      </p:tavLst>
                                    </p:anim>
                                  </p:childTnLst>
                                </p:cTn>
                              </p:par>
                              <p:par>
                                <p:cTn id="31" presetID="2" presetClass="entr" presetSubtype="2" decel="100000" fill="hold" grpId="1" nodeType="withEffect">
                                  <p:stCondLst>
                                    <p:cond delay="60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0" fill="hold"/>
                                        <p:tgtEl>
                                          <p:spTgt spid="42"/>
                                        </p:tgtEl>
                                        <p:attrNameLst>
                                          <p:attrName>ppt_x</p:attrName>
                                        </p:attrNameLst>
                                      </p:cBhvr>
                                      <p:tavLst>
                                        <p:tav tm="0">
                                          <p:val>
                                            <p:strVal val="1+#ppt_w/2"/>
                                          </p:val>
                                        </p:tav>
                                        <p:tav tm="100000">
                                          <p:val>
                                            <p:strVal val="#ppt_x"/>
                                          </p:val>
                                        </p:tav>
                                      </p:tavLst>
                                    </p:anim>
                                    <p:anim calcmode="lin" valueType="num">
                                      <p:cBhvr additive="base">
                                        <p:cTn id="34" dur="5000" fill="hold"/>
                                        <p:tgtEl>
                                          <p:spTgt spid="42"/>
                                        </p:tgtEl>
                                        <p:attrNameLst>
                                          <p:attrName>ppt_y</p:attrName>
                                        </p:attrNameLst>
                                      </p:cBhvr>
                                      <p:tavLst>
                                        <p:tav tm="0">
                                          <p:val>
                                            <p:strVal val="#ppt_y"/>
                                          </p:val>
                                        </p:tav>
                                        <p:tav tm="100000">
                                          <p:val>
                                            <p:strVal val="#ppt_y"/>
                                          </p:val>
                                        </p:tav>
                                      </p:tavLst>
                                    </p:anim>
                                  </p:childTnLst>
                                </p:cTn>
                              </p:par>
                              <p:par>
                                <p:cTn id="35" presetID="2" presetClass="entr" presetSubtype="2" decel="100000" fill="hold" grpId="1" nodeType="withEffect">
                                  <p:stCondLst>
                                    <p:cond delay="70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0" fill="hold"/>
                                        <p:tgtEl>
                                          <p:spTgt spid="45"/>
                                        </p:tgtEl>
                                        <p:attrNameLst>
                                          <p:attrName>ppt_x</p:attrName>
                                        </p:attrNameLst>
                                      </p:cBhvr>
                                      <p:tavLst>
                                        <p:tav tm="0">
                                          <p:val>
                                            <p:strVal val="1+#ppt_w/2"/>
                                          </p:val>
                                        </p:tav>
                                        <p:tav tm="100000">
                                          <p:val>
                                            <p:strVal val="#ppt_x"/>
                                          </p:val>
                                        </p:tav>
                                      </p:tavLst>
                                    </p:anim>
                                    <p:anim calcmode="lin" valueType="num">
                                      <p:cBhvr additive="base">
                                        <p:cTn id="38" dur="5000" fill="hold"/>
                                        <p:tgtEl>
                                          <p:spTgt spid="45"/>
                                        </p:tgtEl>
                                        <p:attrNameLst>
                                          <p:attrName>ppt_y</p:attrName>
                                        </p:attrNameLst>
                                      </p:cBhvr>
                                      <p:tavLst>
                                        <p:tav tm="0">
                                          <p:val>
                                            <p:strVal val="#ppt_y"/>
                                          </p:val>
                                        </p:tav>
                                        <p:tav tm="100000">
                                          <p:val>
                                            <p:strVal val="#ppt_y"/>
                                          </p:val>
                                        </p:tav>
                                      </p:tavLst>
                                    </p:anim>
                                  </p:childTnLst>
                                </p:cTn>
                              </p:par>
                              <p:par>
                                <p:cTn id="39" presetID="2" presetClass="entr" presetSubtype="2" decel="100000" fill="hold" nodeType="withEffect">
                                  <p:stCondLst>
                                    <p:cond delay="1100"/>
                                  </p:stCondLst>
                                  <p:childTnLst>
                                    <p:set>
                                      <p:cBhvr>
                                        <p:cTn id="40" dur="1" fill="hold">
                                          <p:stCondLst>
                                            <p:cond delay="0"/>
                                          </p:stCondLst>
                                        </p:cTn>
                                        <p:tgtEl>
                                          <p:spTgt spid="1037"/>
                                        </p:tgtEl>
                                        <p:attrNameLst>
                                          <p:attrName>style.visibility</p:attrName>
                                        </p:attrNameLst>
                                      </p:cBhvr>
                                      <p:to>
                                        <p:strVal val="visible"/>
                                      </p:to>
                                    </p:set>
                                    <p:anim calcmode="lin" valueType="num">
                                      <p:cBhvr additive="base">
                                        <p:cTn id="41" dur="5000" fill="hold"/>
                                        <p:tgtEl>
                                          <p:spTgt spid="1037"/>
                                        </p:tgtEl>
                                        <p:attrNameLst>
                                          <p:attrName>ppt_x</p:attrName>
                                        </p:attrNameLst>
                                      </p:cBhvr>
                                      <p:tavLst>
                                        <p:tav tm="0">
                                          <p:val>
                                            <p:strVal val="1+#ppt_w/2"/>
                                          </p:val>
                                        </p:tav>
                                        <p:tav tm="100000">
                                          <p:val>
                                            <p:strVal val="#ppt_x"/>
                                          </p:val>
                                        </p:tav>
                                      </p:tavLst>
                                    </p:anim>
                                    <p:anim calcmode="lin" valueType="num">
                                      <p:cBhvr additive="base">
                                        <p:cTn id="42" dur="5000" fill="hold"/>
                                        <p:tgtEl>
                                          <p:spTgt spid="1037"/>
                                        </p:tgtEl>
                                        <p:attrNameLst>
                                          <p:attrName>ppt_y</p:attrName>
                                        </p:attrNameLst>
                                      </p:cBhvr>
                                      <p:tavLst>
                                        <p:tav tm="0">
                                          <p:val>
                                            <p:strVal val="#ppt_y"/>
                                          </p:val>
                                        </p:tav>
                                        <p:tav tm="100000">
                                          <p:val>
                                            <p:strVal val="#ppt_y"/>
                                          </p:val>
                                        </p:tav>
                                      </p:tavLst>
                                    </p:anim>
                                  </p:childTnLst>
                                </p:cTn>
                              </p:par>
                              <p:par>
                                <p:cTn id="43" presetID="2" presetClass="entr" presetSubtype="8" decel="100000" fill="hold" nodeType="withEffect">
                                  <p:stCondLst>
                                    <p:cond delay="0"/>
                                  </p:stCondLst>
                                  <p:childTnLst>
                                    <p:set>
                                      <p:cBhvr>
                                        <p:cTn id="44" dur="1" fill="hold">
                                          <p:stCondLst>
                                            <p:cond delay="0"/>
                                          </p:stCondLst>
                                        </p:cTn>
                                        <p:tgtEl>
                                          <p:spTgt spid="1029"/>
                                        </p:tgtEl>
                                        <p:attrNameLst>
                                          <p:attrName>style.visibility</p:attrName>
                                        </p:attrNameLst>
                                      </p:cBhvr>
                                      <p:to>
                                        <p:strVal val="visible"/>
                                      </p:to>
                                    </p:set>
                                    <p:anim calcmode="lin" valueType="num">
                                      <p:cBhvr additive="base">
                                        <p:cTn id="45" dur="5000" fill="hold"/>
                                        <p:tgtEl>
                                          <p:spTgt spid="1029"/>
                                        </p:tgtEl>
                                        <p:attrNameLst>
                                          <p:attrName>ppt_x</p:attrName>
                                        </p:attrNameLst>
                                      </p:cBhvr>
                                      <p:tavLst>
                                        <p:tav tm="0">
                                          <p:val>
                                            <p:strVal val="0-#ppt_w/2"/>
                                          </p:val>
                                        </p:tav>
                                        <p:tav tm="100000">
                                          <p:val>
                                            <p:strVal val="#ppt_x"/>
                                          </p:val>
                                        </p:tav>
                                      </p:tavLst>
                                    </p:anim>
                                    <p:anim calcmode="lin" valueType="num">
                                      <p:cBhvr additive="base">
                                        <p:cTn id="46" dur="5000" fill="hold"/>
                                        <p:tgtEl>
                                          <p:spTgt spid="1029"/>
                                        </p:tgtEl>
                                        <p:attrNameLst>
                                          <p:attrName>ppt_y</p:attrName>
                                        </p:attrNameLst>
                                      </p:cBhvr>
                                      <p:tavLst>
                                        <p:tav tm="0">
                                          <p:val>
                                            <p:strVal val="#ppt_y"/>
                                          </p:val>
                                        </p:tav>
                                        <p:tav tm="100000">
                                          <p:val>
                                            <p:strVal val="#ppt_y"/>
                                          </p:val>
                                        </p:tav>
                                      </p:tavLst>
                                    </p:anim>
                                  </p:childTnLst>
                                </p:cTn>
                              </p:par>
                              <p:par>
                                <p:cTn id="47" presetID="2" presetClass="entr" presetSubtype="8" decel="100000" fill="hold" nodeType="withEffect">
                                  <p:stCondLst>
                                    <p:cond delay="200"/>
                                  </p:stCondLst>
                                  <p:childTnLst>
                                    <p:set>
                                      <p:cBhvr>
                                        <p:cTn id="48" dur="1" fill="hold">
                                          <p:stCondLst>
                                            <p:cond delay="0"/>
                                          </p:stCondLst>
                                        </p:cTn>
                                        <p:tgtEl>
                                          <p:spTgt spid="1030"/>
                                        </p:tgtEl>
                                        <p:attrNameLst>
                                          <p:attrName>style.visibility</p:attrName>
                                        </p:attrNameLst>
                                      </p:cBhvr>
                                      <p:to>
                                        <p:strVal val="visible"/>
                                      </p:to>
                                    </p:set>
                                    <p:anim calcmode="lin" valueType="num">
                                      <p:cBhvr additive="base">
                                        <p:cTn id="49" dur="5000" fill="hold"/>
                                        <p:tgtEl>
                                          <p:spTgt spid="1030"/>
                                        </p:tgtEl>
                                        <p:attrNameLst>
                                          <p:attrName>ppt_x</p:attrName>
                                        </p:attrNameLst>
                                      </p:cBhvr>
                                      <p:tavLst>
                                        <p:tav tm="0">
                                          <p:val>
                                            <p:strVal val="0-#ppt_w/2"/>
                                          </p:val>
                                        </p:tav>
                                        <p:tav tm="100000">
                                          <p:val>
                                            <p:strVal val="#ppt_x"/>
                                          </p:val>
                                        </p:tav>
                                      </p:tavLst>
                                    </p:anim>
                                    <p:anim calcmode="lin" valueType="num">
                                      <p:cBhvr additive="base">
                                        <p:cTn id="50" dur="5000" fill="hold"/>
                                        <p:tgtEl>
                                          <p:spTgt spid="1030"/>
                                        </p:tgtEl>
                                        <p:attrNameLst>
                                          <p:attrName>ppt_y</p:attrName>
                                        </p:attrNameLst>
                                      </p:cBhvr>
                                      <p:tavLst>
                                        <p:tav tm="0">
                                          <p:val>
                                            <p:strVal val="#ppt_y"/>
                                          </p:val>
                                        </p:tav>
                                        <p:tav tm="100000">
                                          <p:val>
                                            <p:strVal val="#ppt_y"/>
                                          </p:val>
                                        </p:tav>
                                      </p:tavLst>
                                    </p:anim>
                                  </p:childTnLst>
                                </p:cTn>
                              </p:par>
                              <p:par>
                                <p:cTn id="51" presetID="2" presetClass="entr" presetSubtype="8" decel="100000" fill="hold" nodeType="withEffect">
                                  <p:stCondLst>
                                    <p:cond delay="600"/>
                                  </p:stCondLst>
                                  <p:childTnLst>
                                    <p:set>
                                      <p:cBhvr>
                                        <p:cTn id="52" dur="1" fill="hold">
                                          <p:stCondLst>
                                            <p:cond delay="0"/>
                                          </p:stCondLst>
                                        </p:cTn>
                                        <p:tgtEl>
                                          <p:spTgt spid="1033"/>
                                        </p:tgtEl>
                                        <p:attrNameLst>
                                          <p:attrName>style.visibility</p:attrName>
                                        </p:attrNameLst>
                                      </p:cBhvr>
                                      <p:to>
                                        <p:strVal val="visible"/>
                                      </p:to>
                                    </p:set>
                                    <p:anim calcmode="lin" valueType="num">
                                      <p:cBhvr additive="base">
                                        <p:cTn id="53" dur="5000" fill="hold"/>
                                        <p:tgtEl>
                                          <p:spTgt spid="1033"/>
                                        </p:tgtEl>
                                        <p:attrNameLst>
                                          <p:attrName>ppt_x</p:attrName>
                                        </p:attrNameLst>
                                      </p:cBhvr>
                                      <p:tavLst>
                                        <p:tav tm="0">
                                          <p:val>
                                            <p:strVal val="0-#ppt_w/2"/>
                                          </p:val>
                                        </p:tav>
                                        <p:tav tm="100000">
                                          <p:val>
                                            <p:strVal val="#ppt_x"/>
                                          </p:val>
                                        </p:tav>
                                      </p:tavLst>
                                    </p:anim>
                                    <p:anim calcmode="lin" valueType="num">
                                      <p:cBhvr additive="base">
                                        <p:cTn id="54" dur="5000" fill="hold"/>
                                        <p:tgtEl>
                                          <p:spTgt spid="1033"/>
                                        </p:tgtEl>
                                        <p:attrNameLst>
                                          <p:attrName>ppt_y</p:attrName>
                                        </p:attrNameLst>
                                      </p:cBhvr>
                                      <p:tavLst>
                                        <p:tav tm="0">
                                          <p:val>
                                            <p:strVal val="#ppt_y"/>
                                          </p:val>
                                        </p:tav>
                                        <p:tav tm="100000">
                                          <p:val>
                                            <p:strVal val="#ppt_y"/>
                                          </p:val>
                                        </p:tav>
                                      </p:tavLst>
                                    </p:anim>
                                  </p:childTnLst>
                                </p:cTn>
                              </p:par>
                              <p:par>
                                <p:cTn id="55" presetID="2" presetClass="entr" presetSubtype="8" decel="100000" fill="hold" nodeType="withEffect">
                                  <p:stCondLst>
                                    <p:cond delay="0"/>
                                  </p:stCondLst>
                                  <p:childTnLst>
                                    <p:set>
                                      <p:cBhvr>
                                        <p:cTn id="56" dur="1" fill="hold">
                                          <p:stCondLst>
                                            <p:cond delay="0"/>
                                          </p:stCondLst>
                                        </p:cTn>
                                        <p:tgtEl>
                                          <p:spTgt spid="1034"/>
                                        </p:tgtEl>
                                        <p:attrNameLst>
                                          <p:attrName>style.visibility</p:attrName>
                                        </p:attrNameLst>
                                      </p:cBhvr>
                                      <p:to>
                                        <p:strVal val="visible"/>
                                      </p:to>
                                    </p:set>
                                    <p:anim calcmode="lin" valueType="num">
                                      <p:cBhvr additive="base">
                                        <p:cTn id="57" dur="5000" fill="hold"/>
                                        <p:tgtEl>
                                          <p:spTgt spid="1034"/>
                                        </p:tgtEl>
                                        <p:attrNameLst>
                                          <p:attrName>ppt_x</p:attrName>
                                        </p:attrNameLst>
                                      </p:cBhvr>
                                      <p:tavLst>
                                        <p:tav tm="0">
                                          <p:val>
                                            <p:strVal val="0-#ppt_w/2"/>
                                          </p:val>
                                        </p:tav>
                                        <p:tav tm="100000">
                                          <p:val>
                                            <p:strVal val="#ppt_x"/>
                                          </p:val>
                                        </p:tav>
                                      </p:tavLst>
                                    </p:anim>
                                    <p:anim calcmode="lin" valueType="num">
                                      <p:cBhvr additive="base">
                                        <p:cTn id="58" dur="5000" fill="hold"/>
                                        <p:tgtEl>
                                          <p:spTgt spid="1034"/>
                                        </p:tgtEl>
                                        <p:attrNameLst>
                                          <p:attrName>ppt_y</p:attrName>
                                        </p:attrNameLst>
                                      </p:cBhvr>
                                      <p:tavLst>
                                        <p:tav tm="0">
                                          <p:val>
                                            <p:strVal val="#ppt_y"/>
                                          </p:val>
                                        </p:tav>
                                        <p:tav tm="100000">
                                          <p:val>
                                            <p:strVal val="#ppt_y"/>
                                          </p:val>
                                        </p:tav>
                                      </p:tavLst>
                                    </p:anim>
                                  </p:childTnLst>
                                </p:cTn>
                              </p:par>
                              <p:par>
                                <p:cTn id="59" presetID="2" presetClass="entr" presetSubtype="8" decel="100000" fill="hold" nodeType="withEffect">
                                  <p:stCondLst>
                                    <p:cond delay="900"/>
                                  </p:stCondLst>
                                  <p:childTnLst>
                                    <p:set>
                                      <p:cBhvr>
                                        <p:cTn id="60" dur="1" fill="hold">
                                          <p:stCondLst>
                                            <p:cond delay="0"/>
                                          </p:stCondLst>
                                        </p:cTn>
                                        <p:tgtEl>
                                          <p:spTgt spid="1035"/>
                                        </p:tgtEl>
                                        <p:attrNameLst>
                                          <p:attrName>style.visibility</p:attrName>
                                        </p:attrNameLst>
                                      </p:cBhvr>
                                      <p:to>
                                        <p:strVal val="visible"/>
                                      </p:to>
                                    </p:set>
                                    <p:anim calcmode="lin" valueType="num">
                                      <p:cBhvr additive="base">
                                        <p:cTn id="61" dur="5000" fill="hold"/>
                                        <p:tgtEl>
                                          <p:spTgt spid="1035"/>
                                        </p:tgtEl>
                                        <p:attrNameLst>
                                          <p:attrName>ppt_x</p:attrName>
                                        </p:attrNameLst>
                                      </p:cBhvr>
                                      <p:tavLst>
                                        <p:tav tm="0">
                                          <p:val>
                                            <p:strVal val="0-#ppt_w/2"/>
                                          </p:val>
                                        </p:tav>
                                        <p:tav tm="100000">
                                          <p:val>
                                            <p:strVal val="#ppt_x"/>
                                          </p:val>
                                        </p:tav>
                                      </p:tavLst>
                                    </p:anim>
                                    <p:anim calcmode="lin" valueType="num">
                                      <p:cBhvr additive="base">
                                        <p:cTn id="62" dur="5000" fill="hold"/>
                                        <p:tgtEl>
                                          <p:spTgt spid="1035"/>
                                        </p:tgtEl>
                                        <p:attrNameLst>
                                          <p:attrName>ppt_y</p:attrName>
                                        </p:attrNameLst>
                                      </p:cBhvr>
                                      <p:tavLst>
                                        <p:tav tm="0">
                                          <p:val>
                                            <p:strVal val="#ppt_y"/>
                                          </p:val>
                                        </p:tav>
                                        <p:tav tm="100000">
                                          <p:val>
                                            <p:strVal val="#ppt_y"/>
                                          </p:val>
                                        </p:tav>
                                      </p:tavLst>
                                    </p:anim>
                                  </p:childTnLst>
                                </p:cTn>
                              </p:par>
                              <p:par>
                                <p:cTn id="63" presetID="2" presetClass="entr" presetSubtype="8" decel="100000" fill="hold" nodeType="withEffect">
                                  <p:stCondLst>
                                    <p:cond delay="0"/>
                                  </p:stCondLst>
                                  <p:childTnLst>
                                    <p:set>
                                      <p:cBhvr>
                                        <p:cTn id="64" dur="1" fill="hold">
                                          <p:stCondLst>
                                            <p:cond delay="0"/>
                                          </p:stCondLst>
                                        </p:cTn>
                                        <p:tgtEl>
                                          <p:spTgt spid="1036"/>
                                        </p:tgtEl>
                                        <p:attrNameLst>
                                          <p:attrName>style.visibility</p:attrName>
                                        </p:attrNameLst>
                                      </p:cBhvr>
                                      <p:to>
                                        <p:strVal val="visible"/>
                                      </p:to>
                                    </p:set>
                                    <p:anim calcmode="lin" valueType="num">
                                      <p:cBhvr additive="base">
                                        <p:cTn id="65" dur="5000" fill="hold"/>
                                        <p:tgtEl>
                                          <p:spTgt spid="1036"/>
                                        </p:tgtEl>
                                        <p:attrNameLst>
                                          <p:attrName>ppt_x</p:attrName>
                                        </p:attrNameLst>
                                      </p:cBhvr>
                                      <p:tavLst>
                                        <p:tav tm="0">
                                          <p:val>
                                            <p:strVal val="0-#ppt_w/2"/>
                                          </p:val>
                                        </p:tav>
                                        <p:tav tm="100000">
                                          <p:val>
                                            <p:strVal val="#ppt_x"/>
                                          </p:val>
                                        </p:tav>
                                      </p:tavLst>
                                    </p:anim>
                                    <p:anim calcmode="lin" valueType="num">
                                      <p:cBhvr additive="base">
                                        <p:cTn id="66" dur="5000" fill="hold"/>
                                        <p:tgtEl>
                                          <p:spTgt spid="1036"/>
                                        </p:tgtEl>
                                        <p:attrNameLst>
                                          <p:attrName>ppt_y</p:attrName>
                                        </p:attrNameLst>
                                      </p:cBhvr>
                                      <p:tavLst>
                                        <p:tav tm="0">
                                          <p:val>
                                            <p:strVal val="#ppt_y"/>
                                          </p:val>
                                        </p:tav>
                                        <p:tav tm="100000">
                                          <p:val>
                                            <p:strVal val="#ppt_y"/>
                                          </p:val>
                                        </p:tav>
                                      </p:tavLst>
                                    </p:anim>
                                  </p:childTnLst>
                                </p:cTn>
                              </p:par>
                              <p:par>
                                <p:cTn id="67" presetID="2" presetClass="entr" presetSubtype="2" decel="100000" fill="hold" grpId="1" nodeType="withEffect">
                                  <p:stCondLst>
                                    <p:cond delay="110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5000" fill="hold"/>
                                        <p:tgtEl>
                                          <p:spTgt spid="24"/>
                                        </p:tgtEl>
                                        <p:attrNameLst>
                                          <p:attrName>ppt_x</p:attrName>
                                        </p:attrNameLst>
                                      </p:cBhvr>
                                      <p:tavLst>
                                        <p:tav tm="0">
                                          <p:val>
                                            <p:strVal val="1+#ppt_w/2"/>
                                          </p:val>
                                        </p:tav>
                                        <p:tav tm="100000">
                                          <p:val>
                                            <p:strVal val="#ppt_x"/>
                                          </p:val>
                                        </p:tav>
                                      </p:tavLst>
                                    </p:anim>
                                    <p:anim calcmode="lin" valueType="num">
                                      <p:cBhvr additive="base">
                                        <p:cTn id="70" dur="5000" fill="hold"/>
                                        <p:tgtEl>
                                          <p:spTgt spid="24"/>
                                        </p:tgtEl>
                                        <p:attrNameLst>
                                          <p:attrName>ppt_y</p:attrName>
                                        </p:attrNameLst>
                                      </p:cBhvr>
                                      <p:tavLst>
                                        <p:tav tm="0">
                                          <p:val>
                                            <p:strVal val="#ppt_y"/>
                                          </p:val>
                                        </p:tav>
                                        <p:tav tm="100000">
                                          <p:val>
                                            <p:strVal val="#ppt_y"/>
                                          </p:val>
                                        </p:tav>
                                      </p:tavLst>
                                    </p:anim>
                                  </p:childTnLst>
                                </p:cTn>
                              </p:par>
                              <p:par>
                                <p:cTn id="71" presetID="2" presetClass="entr" presetSubtype="2" decel="100000" fill="hold" grpId="1" nodeType="withEffect">
                                  <p:stCondLst>
                                    <p:cond delay="20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5000" fill="hold"/>
                                        <p:tgtEl>
                                          <p:spTgt spid="25"/>
                                        </p:tgtEl>
                                        <p:attrNameLst>
                                          <p:attrName>ppt_x</p:attrName>
                                        </p:attrNameLst>
                                      </p:cBhvr>
                                      <p:tavLst>
                                        <p:tav tm="0">
                                          <p:val>
                                            <p:strVal val="1+#ppt_w/2"/>
                                          </p:val>
                                        </p:tav>
                                        <p:tav tm="100000">
                                          <p:val>
                                            <p:strVal val="#ppt_x"/>
                                          </p:val>
                                        </p:tav>
                                      </p:tavLst>
                                    </p:anim>
                                    <p:anim calcmode="lin" valueType="num">
                                      <p:cBhvr additive="base">
                                        <p:cTn id="74" dur="5000" fill="hold"/>
                                        <p:tgtEl>
                                          <p:spTgt spid="25"/>
                                        </p:tgtEl>
                                        <p:attrNameLst>
                                          <p:attrName>ppt_y</p:attrName>
                                        </p:attrNameLst>
                                      </p:cBhvr>
                                      <p:tavLst>
                                        <p:tav tm="0">
                                          <p:val>
                                            <p:strVal val="#ppt_y"/>
                                          </p:val>
                                        </p:tav>
                                        <p:tav tm="100000">
                                          <p:val>
                                            <p:strVal val="#ppt_y"/>
                                          </p:val>
                                        </p:tav>
                                      </p:tavLst>
                                    </p:anim>
                                  </p:childTnLst>
                                </p:cTn>
                              </p:par>
                              <p:par>
                                <p:cTn id="75" presetID="2" presetClass="entr" presetSubtype="2" decel="100000" fill="hold" grpId="1" nodeType="withEffect">
                                  <p:stCondLst>
                                    <p:cond delay="30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0" fill="hold"/>
                                        <p:tgtEl>
                                          <p:spTgt spid="37"/>
                                        </p:tgtEl>
                                        <p:attrNameLst>
                                          <p:attrName>ppt_x</p:attrName>
                                        </p:attrNameLst>
                                      </p:cBhvr>
                                      <p:tavLst>
                                        <p:tav tm="0">
                                          <p:val>
                                            <p:strVal val="1+#ppt_w/2"/>
                                          </p:val>
                                        </p:tav>
                                        <p:tav tm="100000">
                                          <p:val>
                                            <p:strVal val="#ppt_x"/>
                                          </p:val>
                                        </p:tav>
                                      </p:tavLst>
                                    </p:anim>
                                    <p:anim calcmode="lin" valueType="num">
                                      <p:cBhvr additive="base">
                                        <p:cTn id="78" dur="5000" fill="hold"/>
                                        <p:tgtEl>
                                          <p:spTgt spid="37"/>
                                        </p:tgtEl>
                                        <p:attrNameLst>
                                          <p:attrName>ppt_y</p:attrName>
                                        </p:attrNameLst>
                                      </p:cBhvr>
                                      <p:tavLst>
                                        <p:tav tm="0">
                                          <p:val>
                                            <p:strVal val="#ppt_y"/>
                                          </p:val>
                                        </p:tav>
                                        <p:tav tm="100000">
                                          <p:val>
                                            <p:strVal val="#ppt_y"/>
                                          </p:val>
                                        </p:tav>
                                      </p:tavLst>
                                    </p:anim>
                                  </p:childTnLst>
                                </p:cTn>
                              </p:par>
                              <p:par>
                                <p:cTn id="79" presetID="2" presetClass="entr" presetSubtype="2" decel="100000" fill="hold" grpId="1" nodeType="withEffect">
                                  <p:stCondLst>
                                    <p:cond delay="900"/>
                                  </p:stCondLst>
                                  <p:childTnLst>
                                    <p:set>
                                      <p:cBhvr>
                                        <p:cTn id="80" dur="1" fill="hold">
                                          <p:stCondLst>
                                            <p:cond delay="0"/>
                                          </p:stCondLst>
                                        </p:cTn>
                                        <p:tgtEl>
                                          <p:spTgt spid="44"/>
                                        </p:tgtEl>
                                        <p:attrNameLst>
                                          <p:attrName>style.visibility</p:attrName>
                                        </p:attrNameLst>
                                      </p:cBhvr>
                                      <p:to>
                                        <p:strVal val="visible"/>
                                      </p:to>
                                    </p:set>
                                    <p:anim calcmode="lin" valueType="num">
                                      <p:cBhvr additive="base">
                                        <p:cTn id="81" dur="5000" fill="hold"/>
                                        <p:tgtEl>
                                          <p:spTgt spid="44"/>
                                        </p:tgtEl>
                                        <p:attrNameLst>
                                          <p:attrName>ppt_x</p:attrName>
                                        </p:attrNameLst>
                                      </p:cBhvr>
                                      <p:tavLst>
                                        <p:tav tm="0">
                                          <p:val>
                                            <p:strVal val="1+#ppt_w/2"/>
                                          </p:val>
                                        </p:tav>
                                        <p:tav tm="100000">
                                          <p:val>
                                            <p:strVal val="#ppt_x"/>
                                          </p:val>
                                        </p:tav>
                                      </p:tavLst>
                                    </p:anim>
                                    <p:anim calcmode="lin" valueType="num">
                                      <p:cBhvr additive="base">
                                        <p:cTn id="82" dur="5000" fill="hold"/>
                                        <p:tgtEl>
                                          <p:spTgt spid="44"/>
                                        </p:tgtEl>
                                        <p:attrNameLst>
                                          <p:attrName>ppt_y</p:attrName>
                                        </p:attrNameLst>
                                      </p:cBhvr>
                                      <p:tavLst>
                                        <p:tav tm="0">
                                          <p:val>
                                            <p:strVal val="#ppt_y"/>
                                          </p:val>
                                        </p:tav>
                                        <p:tav tm="100000">
                                          <p:val>
                                            <p:strVal val="#ppt_y"/>
                                          </p:val>
                                        </p:tav>
                                      </p:tavLst>
                                    </p:anim>
                                  </p:childTnLst>
                                </p:cTn>
                              </p:par>
                              <p:par>
                                <p:cTn id="83" presetID="2" presetClass="entr" presetSubtype="8" decel="100000" fill="hold" nodeType="withEffect">
                                  <p:stCondLst>
                                    <p:cond delay="200"/>
                                  </p:stCondLst>
                                  <p:childTnLst>
                                    <p:set>
                                      <p:cBhvr>
                                        <p:cTn id="84" dur="1" fill="hold">
                                          <p:stCondLst>
                                            <p:cond delay="0"/>
                                          </p:stCondLst>
                                        </p:cTn>
                                        <p:tgtEl>
                                          <p:spTgt spid="1027"/>
                                        </p:tgtEl>
                                        <p:attrNameLst>
                                          <p:attrName>style.visibility</p:attrName>
                                        </p:attrNameLst>
                                      </p:cBhvr>
                                      <p:to>
                                        <p:strVal val="visible"/>
                                      </p:to>
                                    </p:set>
                                    <p:anim calcmode="lin" valueType="num">
                                      <p:cBhvr additive="base">
                                        <p:cTn id="85" dur="5000" fill="hold"/>
                                        <p:tgtEl>
                                          <p:spTgt spid="1027"/>
                                        </p:tgtEl>
                                        <p:attrNameLst>
                                          <p:attrName>ppt_x</p:attrName>
                                        </p:attrNameLst>
                                      </p:cBhvr>
                                      <p:tavLst>
                                        <p:tav tm="0">
                                          <p:val>
                                            <p:strVal val="0-#ppt_w/2"/>
                                          </p:val>
                                        </p:tav>
                                        <p:tav tm="100000">
                                          <p:val>
                                            <p:strVal val="#ppt_x"/>
                                          </p:val>
                                        </p:tav>
                                      </p:tavLst>
                                    </p:anim>
                                    <p:anim calcmode="lin" valueType="num">
                                      <p:cBhvr additive="base">
                                        <p:cTn id="86" dur="5000" fill="hold"/>
                                        <p:tgtEl>
                                          <p:spTgt spid="1027"/>
                                        </p:tgtEl>
                                        <p:attrNameLst>
                                          <p:attrName>ppt_y</p:attrName>
                                        </p:attrNameLst>
                                      </p:cBhvr>
                                      <p:tavLst>
                                        <p:tav tm="0">
                                          <p:val>
                                            <p:strVal val="#ppt_y"/>
                                          </p:val>
                                        </p:tav>
                                        <p:tav tm="100000">
                                          <p:val>
                                            <p:strVal val="#ppt_y"/>
                                          </p:val>
                                        </p:tav>
                                      </p:tavLst>
                                    </p:anim>
                                  </p:childTnLst>
                                </p:cTn>
                              </p:par>
                              <p:par>
                                <p:cTn id="87" presetID="2" presetClass="entr" presetSubtype="8" decel="100000" fill="hold" nodeType="withEffect">
                                  <p:stCondLst>
                                    <p:cond delay="800"/>
                                  </p:stCondLst>
                                  <p:childTnLst>
                                    <p:set>
                                      <p:cBhvr>
                                        <p:cTn id="88" dur="1" fill="hold">
                                          <p:stCondLst>
                                            <p:cond delay="0"/>
                                          </p:stCondLst>
                                        </p:cTn>
                                        <p:tgtEl>
                                          <p:spTgt spid="1028"/>
                                        </p:tgtEl>
                                        <p:attrNameLst>
                                          <p:attrName>style.visibility</p:attrName>
                                        </p:attrNameLst>
                                      </p:cBhvr>
                                      <p:to>
                                        <p:strVal val="visible"/>
                                      </p:to>
                                    </p:set>
                                    <p:anim calcmode="lin" valueType="num">
                                      <p:cBhvr additive="base">
                                        <p:cTn id="89" dur="5000" fill="hold"/>
                                        <p:tgtEl>
                                          <p:spTgt spid="1028"/>
                                        </p:tgtEl>
                                        <p:attrNameLst>
                                          <p:attrName>ppt_x</p:attrName>
                                        </p:attrNameLst>
                                      </p:cBhvr>
                                      <p:tavLst>
                                        <p:tav tm="0">
                                          <p:val>
                                            <p:strVal val="0-#ppt_w/2"/>
                                          </p:val>
                                        </p:tav>
                                        <p:tav tm="100000">
                                          <p:val>
                                            <p:strVal val="#ppt_x"/>
                                          </p:val>
                                        </p:tav>
                                      </p:tavLst>
                                    </p:anim>
                                    <p:anim calcmode="lin" valueType="num">
                                      <p:cBhvr additive="base">
                                        <p:cTn id="90" dur="5000" fill="hold"/>
                                        <p:tgtEl>
                                          <p:spTgt spid="1028"/>
                                        </p:tgtEl>
                                        <p:attrNameLst>
                                          <p:attrName>ppt_y</p:attrName>
                                        </p:attrNameLst>
                                      </p:cBhvr>
                                      <p:tavLst>
                                        <p:tav tm="0">
                                          <p:val>
                                            <p:strVal val="#ppt_y"/>
                                          </p:val>
                                        </p:tav>
                                        <p:tav tm="100000">
                                          <p:val>
                                            <p:strVal val="#ppt_y"/>
                                          </p:val>
                                        </p:tav>
                                      </p:tavLst>
                                    </p:anim>
                                  </p:childTnLst>
                                </p:cTn>
                              </p:par>
                              <p:par>
                                <p:cTn id="91" presetID="2" presetClass="entr" presetSubtype="8" decel="100000" fill="hold" nodeType="withEffect">
                                  <p:stCondLst>
                                    <p:cond delay="500"/>
                                  </p:stCondLst>
                                  <p:childTnLst>
                                    <p:set>
                                      <p:cBhvr>
                                        <p:cTn id="92" dur="1" fill="hold">
                                          <p:stCondLst>
                                            <p:cond delay="0"/>
                                          </p:stCondLst>
                                        </p:cTn>
                                        <p:tgtEl>
                                          <p:spTgt spid="1031"/>
                                        </p:tgtEl>
                                        <p:attrNameLst>
                                          <p:attrName>style.visibility</p:attrName>
                                        </p:attrNameLst>
                                      </p:cBhvr>
                                      <p:to>
                                        <p:strVal val="visible"/>
                                      </p:to>
                                    </p:set>
                                    <p:anim calcmode="lin" valueType="num">
                                      <p:cBhvr additive="base">
                                        <p:cTn id="93" dur="5000" fill="hold"/>
                                        <p:tgtEl>
                                          <p:spTgt spid="1031"/>
                                        </p:tgtEl>
                                        <p:attrNameLst>
                                          <p:attrName>ppt_x</p:attrName>
                                        </p:attrNameLst>
                                      </p:cBhvr>
                                      <p:tavLst>
                                        <p:tav tm="0">
                                          <p:val>
                                            <p:strVal val="0-#ppt_w/2"/>
                                          </p:val>
                                        </p:tav>
                                        <p:tav tm="100000">
                                          <p:val>
                                            <p:strVal val="#ppt_x"/>
                                          </p:val>
                                        </p:tav>
                                      </p:tavLst>
                                    </p:anim>
                                    <p:anim calcmode="lin" valueType="num">
                                      <p:cBhvr additive="base">
                                        <p:cTn id="94" dur="5000" fill="hold"/>
                                        <p:tgtEl>
                                          <p:spTgt spid="1031"/>
                                        </p:tgtEl>
                                        <p:attrNameLst>
                                          <p:attrName>ppt_y</p:attrName>
                                        </p:attrNameLst>
                                      </p:cBhvr>
                                      <p:tavLst>
                                        <p:tav tm="0">
                                          <p:val>
                                            <p:strVal val="#ppt_y"/>
                                          </p:val>
                                        </p:tav>
                                        <p:tav tm="100000">
                                          <p:val>
                                            <p:strVal val="#ppt_y"/>
                                          </p:val>
                                        </p:tav>
                                      </p:tavLst>
                                    </p:anim>
                                  </p:childTnLst>
                                </p:cTn>
                              </p:par>
                              <p:par>
                                <p:cTn id="95" presetID="2" presetClass="entr" presetSubtype="8" decel="100000" fill="hold" nodeType="withEffect">
                                  <p:stCondLst>
                                    <p:cond delay="300"/>
                                  </p:stCondLst>
                                  <p:childTnLst>
                                    <p:set>
                                      <p:cBhvr>
                                        <p:cTn id="96" dur="1" fill="hold">
                                          <p:stCondLst>
                                            <p:cond delay="0"/>
                                          </p:stCondLst>
                                        </p:cTn>
                                        <p:tgtEl>
                                          <p:spTgt spid="1032"/>
                                        </p:tgtEl>
                                        <p:attrNameLst>
                                          <p:attrName>style.visibility</p:attrName>
                                        </p:attrNameLst>
                                      </p:cBhvr>
                                      <p:to>
                                        <p:strVal val="visible"/>
                                      </p:to>
                                    </p:set>
                                    <p:anim calcmode="lin" valueType="num">
                                      <p:cBhvr additive="base">
                                        <p:cTn id="97" dur="5000" fill="hold"/>
                                        <p:tgtEl>
                                          <p:spTgt spid="1032"/>
                                        </p:tgtEl>
                                        <p:attrNameLst>
                                          <p:attrName>ppt_x</p:attrName>
                                        </p:attrNameLst>
                                      </p:cBhvr>
                                      <p:tavLst>
                                        <p:tav tm="0">
                                          <p:val>
                                            <p:strVal val="0-#ppt_w/2"/>
                                          </p:val>
                                        </p:tav>
                                        <p:tav tm="100000">
                                          <p:val>
                                            <p:strVal val="#ppt_x"/>
                                          </p:val>
                                        </p:tav>
                                      </p:tavLst>
                                    </p:anim>
                                    <p:anim calcmode="lin" valueType="num">
                                      <p:cBhvr additive="base">
                                        <p:cTn id="98" dur="5000" fill="hold"/>
                                        <p:tgtEl>
                                          <p:spTgt spid="1032"/>
                                        </p:tgtEl>
                                        <p:attrNameLst>
                                          <p:attrName>ppt_y</p:attrName>
                                        </p:attrNameLst>
                                      </p:cBhvr>
                                      <p:tavLst>
                                        <p:tav tm="0">
                                          <p:val>
                                            <p:strVal val="#ppt_y"/>
                                          </p:val>
                                        </p:tav>
                                        <p:tav tm="100000">
                                          <p:val>
                                            <p:strVal val="#ppt_y"/>
                                          </p:val>
                                        </p:tav>
                                      </p:tavLst>
                                    </p:anim>
                                  </p:childTnLst>
                                </p:cTn>
                              </p:par>
                              <p:par>
                                <p:cTn id="99" presetID="2" presetClass="entr" presetSubtype="2" decel="100000" fill="hold" nodeType="withEffect">
                                  <p:stCondLst>
                                    <p:cond delay="1000"/>
                                  </p:stCondLst>
                                  <p:childTnLst>
                                    <p:set>
                                      <p:cBhvr>
                                        <p:cTn id="100" dur="1" fill="hold">
                                          <p:stCondLst>
                                            <p:cond delay="0"/>
                                          </p:stCondLst>
                                        </p:cTn>
                                        <p:tgtEl>
                                          <p:spTgt spid="1038"/>
                                        </p:tgtEl>
                                        <p:attrNameLst>
                                          <p:attrName>style.visibility</p:attrName>
                                        </p:attrNameLst>
                                      </p:cBhvr>
                                      <p:to>
                                        <p:strVal val="visible"/>
                                      </p:to>
                                    </p:set>
                                    <p:anim calcmode="lin" valueType="num">
                                      <p:cBhvr additive="base">
                                        <p:cTn id="101" dur="5000" fill="hold"/>
                                        <p:tgtEl>
                                          <p:spTgt spid="1038"/>
                                        </p:tgtEl>
                                        <p:attrNameLst>
                                          <p:attrName>ppt_x</p:attrName>
                                        </p:attrNameLst>
                                      </p:cBhvr>
                                      <p:tavLst>
                                        <p:tav tm="0">
                                          <p:val>
                                            <p:strVal val="1+#ppt_w/2"/>
                                          </p:val>
                                        </p:tav>
                                        <p:tav tm="100000">
                                          <p:val>
                                            <p:strVal val="#ppt_x"/>
                                          </p:val>
                                        </p:tav>
                                      </p:tavLst>
                                    </p:anim>
                                    <p:anim calcmode="lin" valueType="num">
                                      <p:cBhvr additive="base">
                                        <p:cTn id="102" dur="5000" fill="hold"/>
                                        <p:tgtEl>
                                          <p:spTgt spid="1038"/>
                                        </p:tgtEl>
                                        <p:attrNameLst>
                                          <p:attrName>ppt_y</p:attrName>
                                        </p:attrNameLst>
                                      </p:cBhvr>
                                      <p:tavLst>
                                        <p:tav tm="0">
                                          <p:val>
                                            <p:strVal val="#ppt_y"/>
                                          </p:val>
                                        </p:tav>
                                        <p:tav tm="100000">
                                          <p:val>
                                            <p:strVal val="#ppt_y"/>
                                          </p:val>
                                        </p:tav>
                                      </p:tavLst>
                                    </p:anim>
                                  </p:childTnLst>
                                </p:cTn>
                              </p:par>
                              <p:par>
                                <p:cTn id="103" presetID="2" presetClass="entr" presetSubtype="8" decel="100000" fill="hold" nodeType="withEffect">
                                  <p:stCondLst>
                                    <p:cond delay="600"/>
                                  </p:stCondLst>
                                  <p:childTnLst>
                                    <p:set>
                                      <p:cBhvr>
                                        <p:cTn id="104" dur="1" fill="hold">
                                          <p:stCondLst>
                                            <p:cond delay="0"/>
                                          </p:stCondLst>
                                        </p:cTn>
                                        <p:tgtEl>
                                          <p:spTgt spid="1039"/>
                                        </p:tgtEl>
                                        <p:attrNameLst>
                                          <p:attrName>style.visibility</p:attrName>
                                        </p:attrNameLst>
                                      </p:cBhvr>
                                      <p:to>
                                        <p:strVal val="visible"/>
                                      </p:to>
                                    </p:set>
                                    <p:anim calcmode="lin" valueType="num">
                                      <p:cBhvr additive="base">
                                        <p:cTn id="105" dur="5000" fill="hold"/>
                                        <p:tgtEl>
                                          <p:spTgt spid="1039"/>
                                        </p:tgtEl>
                                        <p:attrNameLst>
                                          <p:attrName>ppt_x</p:attrName>
                                        </p:attrNameLst>
                                      </p:cBhvr>
                                      <p:tavLst>
                                        <p:tav tm="0">
                                          <p:val>
                                            <p:strVal val="0-#ppt_w/2"/>
                                          </p:val>
                                        </p:tav>
                                        <p:tav tm="100000">
                                          <p:val>
                                            <p:strVal val="#ppt_x"/>
                                          </p:val>
                                        </p:tav>
                                      </p:tavLst>
                                    </p:anim>
                                    <p:anim calcmode="lin" valueType="num">
                                      <p:cBhvr additive="base">
                                        <p:cTn id="106" dur="5000" fill="hold"/>
                                        <p:tgtEl>
                                          <p:spTgt spid="1039"/>
                                        </p:tgtEl>
                                        <p:attrNameLst>
                                          <p:attrName>ppt_y</p:attrName>
                                        </p:attrNameLst>
                                      </p:cBhvr>
                                      <p:tavLst>
                                        <p:tav tm="0">
                                          <p:val>
                                            <p:strVal val="#ppt_y"/>
                                          </p:val>
                                        </p:tav>
                                        <p:tav tm="100000">
                                          <p:val>
                                            <p:strVal val="#ppt_y"/>
                                          </p:val>
                                        </p:tav>
                                      </p:tavLst>
                                    </p:anim>
                                  </p:childTnLst>
                                </p:cTn>
                              </p:par>
                              <p:par>
                                <p:cTn id="107" presetID="2" presetClass="entr" presetSubtype="8" decel="100000" fill="hold" nodeType="withEffect">
                                  <p:stCondLst>
                                    <p:cond delay="900"/>
                                  </p:stCondLst>
                                  <p:childTnLst>
                                    <p:set>
                                      <p:cBhvr>
                                        <p:cTn id="108" dur="1" fill="hold">
                                          <p:stCondLst>
                                            <p:cond delay="0"/>
                                          </p:stCondLst>
                                        </p:cTn>
                                        <p:tgtEl>
                                          <p:spTgt spid="1040"/>
                                        </p:tgtEl>
                                        <p:attrNameLst>
                                          <p:attrName>style.visibility</p:attrName>
                                        </p:attrNameLst>
                                      </p:cBhvr>
                                      <p:to>
                                        <p:strVal val="visible"/>
                                      </p:to>
                                    </p:set>
                                    <p:anim calcmode="lin" valueType="num">
                                      <p:cBhvr additive="base">
                                        <p:cTn id="109" dur="5000" fill="hold"/>
                                        <p:tgtEl>
                                          <p:spTgt spid="1040"/>
                                        </p:tgtEl>
                                        <p:attrNameLst>
                                          <p:attrName>ppt_x</p:attrName>
                                        </p:attrNameLst>
                                      </p:cBhvr>
                                      <p:tavLst>
                                        <p:tav tm="0">
                                          <p:val>
                                            <p:strVal val="0-#ppt_w/2"/>
                                          </p:val>
                                        </p:tav>
                                        <p:tav tm="100000">
                                          <p:val>
                                            <p:strVal val="#ppt_x"/>
                                          </p:val>
                                        </p:tav>
                                      </p:tavLst>
                                    </p:anim>
                                    <p:anim calcmode="lin" valueType="num">
                                      <p:cBhvr additive="base">
                                        <p:cTn id="110" dur="5000" fill="hold"/>
                                        <p:tgtEl>
                                          <p:spTgt spid="10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25" grpId="1"/>
      <p:bldP spid="32" grpId="1"/>
      <p:bldP spid="33" grpId="1"/>
      <p:bldP spid="34" grpId="1"/>
      <p:bldP spid="37" grpId="1"/>
      <p:bldP spid="41" grpId="1"/>
      <p:bldP spid="42" grpId="1"/>
      <p:bldP spid="44" grpId="1"/>
      <p:bldP spid="45" grpId="1"/>
      <p:bldP spid="2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948053" y="3130867"/>
            <a:ext cx="1014441" cy="492443"/>
          </a:xfrm>
          <a:prstGeom prst="rect">
            <a:avLst/>
          </a:prstGeom>
        </p:spPr>
        <p:txBody>
          <a:bodyPr wrap="square" lIns="0" tIns="0" rIns="0" bIns="0" anchor="b">
            <a:spAutoFit/>
          </a:bodyPr>
          <a:lstStyle/>
          <a:p>
            <a:pPr lvl="0" algn="ctr"/>
            <a:r>
              <a:rPr lang="en-US" sz="3200" b="1" dirty="0" smtClean="0">
                <a:ln w="6350">
                  <a:noFill/>
                </a:ln>
                <a:gradFill>
                  <a:gsLst>
                    <a:gs pos="0">
                      <a:schemeClr val="accent1">
                        <a:lumMod val="75000"/>
                      </a:schemeClr>
                    </a:gs>
                    <a:gs pos="100000">
                      <a:schemeClr val="accent1">
                        <a:lumMod val="95000"/>
                      </a:schemeClr>
                    </a:gs>
                  </a:gsLst>
                  <a:lin ang="16200000" scaled="0"/>
                </a:gradFill>
              </a:rPr>
              <a:t>0%</a:t>
            </a:r>
            <a:endParaRPr lang="en-US" sz="3200" b="1" dirty="0">
              <a:ln w="6350">
                <a:noFill/>
              </a:ln>
              <a:gradFill>
                <a:gsLst>
                  <a:gs pos="0">
                    <a:schemeClr val="accent1">
                      <a:lumMod val="75000"/>
                    </a:schemeClr>
                  </a:gs>
                  <a:gs pos="100000">
                    <a:schemeClr val="accent1">
                      <a:lumMod val="95000"/>
                    </a:schemeClr>
                  </a:gs>
                </a:gsLst>
                <a:lin ang="16200000" scaled="0"/>
              </a:gradFill>
            </a:endParaRPr>
          </a:p>
        </p:txBody>
      </p:sp>
      <p:sp>
        <p:nvSpPr>
          <p:cNvPr id="19" name="Rectangle 18"/>
          <p:cNvSpPr/>
          <p:nvPr/>
        </p:nvSpPr>
        <p:spPr>
          <a:xfrm>
            <a:off x="5572754" y="3130867"/>
            <a:ext cx="1014441" cy="492443"/>
          </a:xfrm>
          <a:prstGeom prst="rect">
            <a:avLst/>
          </a:prstGeom>
        </p:spPr>
        <p:txBody>
          <a:bodyPr wrap="square" lIns="0" tIns="0" rIns="0" bIns="0" anchor="b">
            <a:spAutoFit/>
          </a:bodyPr>
          <a:lstStyle/>
          <a:p>
            <a:pPr algn="ctr"/>
            <a:r>
              <a:rPr lang="en-US" sz="3200" b="1" dirty="0">
                <a:ln w="6350">
                  <a:noFill/>
                </a:ln>
                <a:gradFill>
                  <a:gsLst>
                    <a:gs pos="0">
                      <a:schemeClr val="accent1">
                        <a:lumMod val="75000"/>
                      </a:schemeClr>
                    </a:gs>
                    <a:gs pos="100000">
                      <a:schemeClr val="accent1">
                        <a:lumMod val="95000"/>
                      </a:schemeClr>
                    </a:gs>
                  </a:gsLst>
                  <a:lin ang="16200000" scaled="0"/>
                </a:gradFill>
              </a:rPr>
              <a:t>1%</a:t>
            </a:r>
          </a:p>
        </p:txBody>
      </p:sp>
      <p:sp>
        <p:nvSpPr>
          <p:cNvPr id="20" name="Rectangle 19"/>
          <p:cNvSpPr/>
          <p:nvPr/>
        </p:nvSpPr>
        <p:spPr>
          <a:xfrm>
            <a:off x="5572754" y="3130867"/>
            <a:ext cx="1014441" cy="492443"/>
          </a:xfrm>
          <a:prstGeom prst="rect">
            <a:avLst/>
          </a:prstGeom>
        </p:spPr>
        <p:txBody>
          <a:bodyPr wrap="square" lIns="0" tIns="0" rIns="0" bIns="0" anchor="b">
            <a:spAutoFit/>
          </a:bodyPr>
          <a:lstStyle/>
          <a:p>
            <a:pPr lvl="0" algn="ctr"/>
            <a:r>
              <a:rPr lang="en-US" sz="3200" b="1" dirty="0">
                <a:ln w="6350">
                  <a:noFill/>
                </a:ln>
                <a:gradFill>
                  <a:gsLst>
                    <a:gs pos="0">
                      <a:schemeClr val="accent1">
                        <a:lumMod val="75000"/>
                      </a:schemeClr>
                    </a:gs>
                    <a:gs pos="100000">
                      <a:schemeClr val="accent1">
                        <a:lumMod val="95000"/>
                      </a:schemeClr>
                    </a:gs>
                  </a:gsLst>
                  <a:lin ang="16200000" scaled="0"/>
                </a:gradFill>
              </a:rPr>
              <a:t>2</a:t>
            </a:r>
            <a:r>
              <a:rPr lang="en-US" sz="3200" b="1" dirty="0" smtClean="0">
                <a:ln w="6350">
                  <a:noFill/>
                </a:ln>
                <a:gradFill>
                  <a:gsLst>
                    <a:gs pos="0">
                      <a:schemeClr val="accent1">
                        <a:lumMod val="75000"/>
                      </a:schemeClr>
                    </a:gs>
                    <a:gs pos="100000">
                      <a:schemeClr val="accent1">
                        <a:lumMod val="95000"/>
                      </a:schemeClr>
                    </a:gs>
                  </a:gsLst>
                  <a:lin ang="16200000" scaled="0"/>
                </a:gradFill>
              </a:rPr>
              <a:t>%</a:t>
            </a:r>
            <a:endParaRPr lang="en-US" sz="3200" b="1" dirty="0">
              <a:ln w="6350">
                <a:noFill/>
              </a:ln>
              <a:gradFill>
                <a:gsLst>
                  <a:gs pos="0">
                    <a:schemeClr val="accent1">
                      <a:lumMod val="75000"/>
                    </a:schemeClr>
                  </a:gs>
                  <a:gs pos="100000">
                    <a:schemeClr val="accent1">
                      <a:lumMod val="95000"/>
                    </a:schemeClr>
                  </a:gs>
                </a:gsLst>
                <a:lin ang="16200000" scaled="0"/>
              </a:gradFill>
            </a:endParaRPr>
          </a:p>
        </p:txBody>
      </p:sp>
      <p:sp>
        <p:nvSpPr>
          <p:cNvPr id="21" name="Rectangle 20"/>
          <p:cNvSpPr/>
          <p:nvPr/>
        </p:nvSpPr>
        <p:spPr>
          <a:xfrm>
            <a:off x="5572754" y="3130867"/>
            <a:ext cx="1014441" cy="492443"/>
          </a:xfrm>
          <a:prstGeom prst="rect">
            <a:avLst/>
          </a:prstGeom>
        </p:spPr>
        <p:txBody>
          <a:bodyPr wrap="square" lIns="0" tIns="0" rIns="0" bIns="0" anchor="b">
            <a:spAutoFit/>
          </a:bodyPr>
          <a:lstStyle/>
          <a:p>
            <a:pPr lvl="0" algn="ctr"/>
            <a:r>
              <a:rPr lang="en-US" sz="3200" b="1" dirty="0" smtClean="0">
                <a:ln w="6350">
                  <a:noFill/>
                </a:ln>
                <a:gradFill>
                  <a:gsLst>
                    <a:gs pos="0">
                      <a:schemeClr val="accent1">
                        <a:lumMod val="75000"/>
                      </a:schemeClr>
                    </a:gs>
                    <a:gs pos="100000">
                      <a:schemeClr val="accent1">
                        <a:lumMod val="95000"/>
                      </a:schemeClr>
                    </a:gs>
                  </a:gsLst>
                  <a:lin ang="16200000" scaled="0"/>
                </a:gradFill>
              </a:rPr>
              <a:t>3%</a:t>
            </a:r>
            <a:endParaRPr lang="en-US" sz="3200" b="1" dirty="0">
              <a:ln w="6350">
                <a:noFill/>
              </a:ln>
              <a:gradFill>
                <a:gsLst>
                  <a:gs pos="0">
                    <a:schemeClr val="accent1">
                      <a:lumMod val="75000"/>
                    </a:schemeClr>
                  </a:gs>
                  <a:gs pos="100000">
                    <a:schemeClr val="accent1">
                      <a:lumMod val="95000"/>
                    </a:schemeClr>
                  </a:gs>
                </a:gsLst>
                <a:lin ang="16200000" scaled="0"/>
              </a:gradFill>
            </a:endParaRPr>
          </a:p>
        </p:txBody>
      </p:sp>
      <p:sp>
        <p:nvSpPr>
          <p:cNvPr id="22" name="Rectangle 21"/>
          <p:cNvSpPr/>
          <p:nvPr/>
        </p:nvSpPr>
        <p:spPr>
          <a:xfrm>
            <a:off x="5572754" y="3130867"/>
            <a:ext cx="1014441" cy="492443"/>
          </a:xfrm>
          <a:prstGeom prst="rect">
            <a:avLst/>
          </a:prstGeom>
        </p:spPr>
        <p:txBody>
          <a:bodyPr wrap="square" lIns="0" tIns="0" rIns="0" bIns="0" anchor="b">
            <a:spAutoFit/>
          </a:bodyPr>
          <a:lstStyle/>
          <a:p>
            <a:pPr lvl="0" algn="ctr"/>
            <a:r>
              <a:rPr lang="en-US" sz="3200" b="1" dirty="0" smtClean="0">
                <a:ln w="6350">
                  <a:noFill/>
                </a:ln>
                <a:gradFill>
                  <a:gsLst>
                    <a:gs pos="0">
                      <a:schemeClr val="accent1">
                        <a:lumMod val="75000"/>
                      </a:schemeClr>
                    </a:gs>
                    <a:gs pos="100000">
                      <a:schemeClr val="accent1">
                        <a:lumMod val="95000"/>
                      </a:schemeClr>
                    </a:gs>
                  </a:gsLst>
                  <a:lin ang="16200000" scaled="0"/>
                </a:gradFill>
              </a:rPr>
              <a:t>4%</a:t>
            </a:r>
            <a:endParaRPr lang="en-US" sz="3200" b="1" dirty="0">
              <a:ln w="6350">
                <a:noFill/>
              </a:ln>
              <a:gradFill>
                <a:gsLst>
                  <a:gs pos="0">
                    <a:schemeClr val="accent1">
                      <a:lumMod val="75000"/>
                    </a:schemeClr>
                  </a:gs>
                  <a:gs pos="100000">
                    <a:schemeClr val="accent1">
                      <a:lumMod val="95000"/>
                    </a:schemeClr>
                  </a:gs>
                </a:gsLst>
                <a:lin ang="16200000" scaled="0"/>
              </a:gradFill>
            </a:endParaRPr>
          </a:p>
        </p:txBody>
      </p:sp>
      <p:sp>
        <p:nvSpPr>
          <p:cNvPr id="23" name="Rectangle 22"/>
          <p:cNvSpPr/>
          <p:nvPr/>
        </p:nvSpPr>
        <p:spPr>
          <a:xfrm>
            <a:off x="5572754" y="3130867"/>
            <a:ext cx="1014441" cy="492443"/>
          </a:xfrm>
          <a:prstGeom prst="rect">
            <a:avLst/>
          </a:prstGeom>
        </p:spPr>
        <p:txBody>
          <a:bodyPr wrap="square" lIns="0" tIns="0" rIns="0" bIns="0" anchor="b">
            <a:spAutoFit/>
          </a:bodyPr>
          <a:lstStyle/>
          <a:p>
            <a:pPr lvl="0" algn="ctr"/>
            <a:r>
              <a:rPr lang="en-US" sz="3200" b="1" dirty="0">
                <a:ln w="6350">
                  <a:noFill/>
                </a:ln>
                <a:gradFill>
                  <a:gsLst>
                    <a:gs pos="0">
                      <a:schemeClr val="accent1">
                        <a:lumMod val="75000"/>
                      </a:schemeClr>
                    </a:gs>
                    <a:gs pos="100000">
                      <a:schemeClr val="accent1">
                        <a:lumMod val="95000"/>
                      </a:schemeClr>
                    </a:gs>
                  </a:gsLst>
                  <a:lin ang="16200000" scaled="0"/>
                </a:gradFill>
              </a:rPr>
              <a:t>5</a:t>
            </a:r>
            <a:r>
              <a:rPr lang="en-US" sz="3200" b="1" dirty="0" smtClean="0">
                <a:ln w="6350">
                  <a:noFill/>
                </a:ln>
                <a:gradFill>
                  <a:gsLst>
                    <a:gs pos="0">
                      <a:schemeClr val="accent1">
                        <a:lumMod val="75000"/>
                      </a:schemeClr>
                    </a:gs>
                    <a:gs pos="100000">
                      <a:schemeClr val="accent1">
                        <a:lumMod val="95000"/>
                      </a:schemeClr>
                    </a:gs>
                  </a:gsLst>
                  <a:lin ang="16200000" scaled="0"/>
                </a:gradFill>
              </a:rPr>
              <a:t>%</a:t>
            </a:r>
            <a:endParaRPr lang="en-US" sz="3200" b="1" dirty="0">
              <a:ln w="6350">
                <a:noFill/>
              </a:ln>
              <a:gradFill>
                <a:gsLst>
                  <a:gs pos="0">
                    <a:schemeClr val="accent1">
                      <a:lumMod val="75000"/>
                    </a:schemeClr>
                  </a:gs>
                  <a:gs pos="100000">
                    <a:schemeClr val="accent1">
                      <a:lumMod val="95000"/>
                    </a:schemeClr>
                  </a:gs>
                </a:gsLst>
                <a:lin ang="16200000" scaled="0"/>
              </a:gradFill>
            </a:endParaRPr>
          </a:p>
        </p:txBody>
      </p:sp>
      <p:sp>
        <p:nvSpPr>
          <p:cNvPr id="24" name="Rectangle 23"/>
          <p:cNvSpPr/>
          <p:nvPr/>
        </p:nvSpPr>
        <p:spPr>
          <a:xfrm>
            <a:off x="5572754" y="3130867"/>
            <a:ext cx="1014441" cy="492443"/>
          </a:xfrm>
          <a:prstGeom prst="rect">
            <a:avLst/>
          </a:prstGeom>
        </p:spPr>
        <p:txBody>
          <a:bodyPr wrap="square" lIns="0" tIns="0" rIns="0" bIns="0" anchor="b">
            <a:spAutoFit/>
          </a:bodyPr>
          <a:lstStyle/>
          <a:p>
            <a:pPr lvl="0" algn="ctr"/>
            <a:r>
              <a:rPr lang="en-US" sz="3200" b="1" dirty="0" smtClean="0">
                <a:ln w="6350">
                  <a:noFill/>
                </a:ln>
                <a:gradFill>
                  <a:gsLst>
                    <a:gs pos="0">
                      <a:schemeClr val="accent1">
                        <a:lumMod val="75000"/>
                      </a:schemeClr>
                    </a:gs>
                    <a:gs pos="100000">
                      <a:schemeClr val="accent1">
                        <a:lumMod val="95000"/>
                      </a:schemeClr>
                    </a:gs>
                  </a:gsLst>
                  <a:lin ang="16200000" scaled="0"/>
                </a:gradFill>
              </a:rPr>
              <a:t>6%</a:t>
            </a:r>
            <a:endParaRPr lang="en-US" sz="3200" b="1" dirty="0">
              <a:ln w="6350">
                <a:noFill/>
              </a:ln>
              <a:gradFill>
                <a:gsLst>
                  <a:gs pos="0">
                    <a:schemeClr val="accent1">
                      <a:lumMod val="75000"/>
                    </a:schemeClr>
                  </a:gs>
                  <a:gs pos="100000">
                    <a:schemeClr val="accent1">
                      <a:lumMod val="95000"/>
                    </a:schemeClr>
                  </a:gs>
                </a:gsLst>
                <a:lin ang="16200000" scaled="0"/>
              </a:gradFill>
            </a:endParaRPr>
          </a:p>
        </p:txBody>
      </p:sp>
      <p:sp>
        <p:nvSpPr>
          <p:cNvPr id="25" name="Rectangle 24"/>
          <p:cNvSpPr/>
          <p:nvPr/>
        </p:nvSpPr>
        <p:spPr>
          <a:xfrm>
            <a:off x="5572754" y="3130867"/>
            <a:ext cx="1014441" cy="492443"/>
          </a:xfrm>
          <a:prstGeom prst="rect">
            <a:avLst/>
          </a:prstGeom>
        </p:spPr>
        <p:txBody>
          <a:bodyPr wrap="square" lIns="0" tIns="0" rIns="0" bIns="0" anchor="b">
            <a:spAutoFit/>
          </a:bodyPr>
          <a:lstStyle/>
          <a:p>
            <a:pPr lvl="0" algn="ctr"/>
            <a:r>
              <a:rPr lang="en-US" sz="3200" b="1" dirty="0">
                <a:ln w="6350">
                  <a:noFill/>
                </a:ln>
                <a:gradFill>
                  <a:gsLst>
                    <a:gs pos="0">
                      <a:schemeClr val="accent1">
                        <a:lumMod val="75000"/>
                      </a:schemeClr>
                    </a:gs>
                    <a:gs pos="100000">
                      <a:schemeClr val="accent1">
                        <a:lumMod val="95000"/>
                      </a:schemeClr>
                    </a:gs>
                  </a:gsLst>
                  <a:lin ang="16200000" scaled="0"/>
                </a:gradFill>
              </a:rPr>
              <a:t>7</a:t>
            </a:r>
            <a:r>
              <a:rPr lang="en-US" sz="3200" b="1" dirty="0" smtClean="0">
                <a:ln w="6350">
                  <a:noFill/>
                </a:ln>
                <a:gradFill>
                  <a:gsLst>
                    <a:gs pos="0">
                      <a:schemeClr val="accent1">
                        <a:lumMod val="75000"/>
                      </a:schemeClr>
                    </a:gs>
                    <a:gs pos="100000">
                      <a:schemeClr val="accent1">
                        <a:lumMod val="95000"/>
                      </a:schemeClr>
                    </a:gs>
                  </a:gsLst>
                  <a:lin ang="16200000" scaled="0"/>
                </a:gradFill>
              </a:rPr>
              <a:t>%</a:t>
            </a:r>
            <a:endParaRPr lang="en-US" sz="3200" b="1" dirty="0">
              <a:ln w="6350">
                <a:noFill/>
              </a:ln>
              <a:gradFill>
                <a:gsLst>
                  <a:gs pos="0">
                    <a:schemeClr val="accent1">
                      <a:lumMod val="75000"/>
                    </a:schemeClr>
                  </a:gs>
                  <a:gs pos="100000">
                    <a:schemeClr val="accent1">
                      <a:lumMod val="95000"/>
                    </a:schemeClr>
                  </a:gs>
                </a:gsLst>
                <a:lin ang="16200000" scaled="0"/>
              </a:gradFill>
            </a:endParaRPr>
          </a:p>
        </p:txBody>
      </p:sp>
      <p:sp>
        <p:nvSpPr>
          <p:cNvPr id="29" name="Rectangle 28"/>
          <p:cNvSpPr/>
          <p:nvPr/>
        </p:nvSpPr>
        <p:spPr>
          <a:xfrm>
            <a:off x="5572754" y="3130867"/>
            <a:ext cx="1014441" cy="492443"/>
          </a:xfrm>
          <a:prstGeom prst="rect">
            <a:avLst/>
          </a:prstGeom>
        </p:spPr>
        <p:txBody>
          <a:bodyPr wrap="square" lIns="0" tIns="0" rIns="0" bIns="0" anchor="b">
            <a:spAutoFit/>
          </a:bodyPr>
          <a:lstStyle/>
          <a:p>
            <a:pPr algn="ctr"/>
            <a:r>
              <a:rPr lang="en-US" sz="3200" b="1" dirty="0" smtClean="0">
                <a:ln w="6350">
                  <a:noFill/>
                </a:ln>
                <a:gradFill>
                  <a:gsLst>
                    <a:gs pos="0">
                      <a:schemeClr val="accent1">
                        <a:lumMod val="75000"/>
                      </a:schemeClr>
                    </a:gs>
                    <a:gs pos="100000">
                      <a:schemeClr val="accent1">
                        <a:lumMod val="95000"/>
                      </a:schemeClr>
                    </a:gs>
                  </a:gsLst>
                  <a:lin ang="16200000" scaled="0"/>
                </a:gradFill>
              </a:rPr>
              <a:t>0%</a:t>
            </a:r>
            <a:endParaRPr lang="en-US" sz="3200" b="1" dirty="0">
              <a:ln w="6350">
                <a:noFill/>
              </a:ln>
              <a:gradFill>
                <a:gsLst>
                  <a:gs pos="0">
                    <a:schemeClr val="accent1">
                      <a:lumMod val="75000"/>
                    </a:schemeClr>
                  </a:gs>
                  <a:gs pos="100000">
                    <a:schemeClr val="accent1">
                      <a:lumMod val="95000"/>
                    </a:schemeClr>
                  </a:gs>
                </a:gsLst>
                <a:lin ang="16200000" scaled="0"/>
              </a:gradFill>
            </a:endParaRPr>
          </a:p>
        </p:txBody>
      </p:sp>
      <p:sp>
        <p:nvSpPr>
          <p:cNvPr id="30" name="Rectangle 29"/>
          <p:cNvSpPr/>
          <p:nvPr/>
        </p:nvSpPr>
        <p:spPr>
          <a:xfrm>
            <a:off x="6948053" y="3130867"/>
            <a:ext cx="1014441" cy="492443"/>
          </a:xfrm>
          <a:prstGeom prst="rect">
            <a:avLst/>
          </a:prstGeom>
        </p:spPr>
        <p:txBody>
          <a:bodyPr wrap="square" lIns="0" tIns="0" rIns="0" bIns="0" anchor="b">
            <a:spAutoFit/>
          </a:bodyPr>
          <a:lstStyle/>
          <a:p>
            <a:pPr lvl="0" algn="ctr"/>
            <a:r>
              <a:rPr lang="en-US" sz="3200" b="1" dirty="0" smtClean="0">
                <a:ln w="6350">
                  <a:noFill/>
                </a:ln>
                <a:gradFill>
                  <a:gsLst>
                    <a:gs pos="0">
                      <a:schemeClr val="accent1">
                        <a:lumMod val="75000"/>
                      </a:schemeClr>
                    </a:gs>
                    <a:gs pos="100000">
                      <a:schemeClr val="accent1">
                        <a:lumMod val="95000"/>
                      </a:schemeClr>
                    </a:gs>
                  </a:gsLst>
                  <a:lin ang="16200000" scaled="0"/>
                </a:gradFill>
              </a:rPr>
              <a:t>1%</a:t>
            </a:r>
            <a:endParaRPr lang="en-US" sz="3200" b="1" dirty="0">
              <a:ln w="6350">
                <a:noFill/>
              </a:ln>
              <a:gradFill>
                <a:gsLst>
                  <a:gs pos="0">
                    <a:schemeClr val="accent1">
                      <a:lumMod val="75000"/>
                    </a:schemeClr>
                  </a:gs>
                  <a:gs pos="100000">
                    <a:schemeClr val="accent1">
                      <a:lumMod val="95000"/>
                    </a:schemeClr>
                  </a:gs>
                </a:gsLst>
                <a:lin ang="16200000" scaled="0"/>
              </a:gradFill>
            </a:endParaRPr>
          </a:p>
        </p:txBody>
      </p:sp>
      <p:sp>
        <p:nvSpPr>
          <p:cNvPr id="31" name="Rectangle 30"/>
          <p:cNvSpPr/>
          <p:nvPr/>
        </p:nvSpPr>
        <p:spPr>
          <a:xfrm>
            <a:off x="6948053" y="3130867"/>
            <a:ext cx="1014441" cy="492443"/>
          </a:xfrm>
          <a:prstGeom prst="rect">
            <a:avLst/>
          </a:prstGeom>
        </p:spPr>
        <p:txBody>
          <a:bodyPr wrap="square" lIns="0" tIns="0" rIns="0" bIns="0" anchor="b">
            <a:spAutoFit/>
          </a:bodyPr>
          <a:lstStyle/>
          <a:p>
            <a:pPr lvl="0" algn="ctr"/>
            <a:r>
              <a:rPr lang="en-US" sz="3200" b="1" dirty="0" smtClean="0">
                <a:ln w="6350">
                  <a:noFill/>
                </a:ln>
                <a:gradFill>
                  <a:gsLst>
                    <a:gs pos="0">
                      <a:schemeClr val="accent1">
                        <a:lumMod val="75000"/>
                      </a:schemeClr>
                    </a:gs>
                    <a:gs pos="100000">
                      <a:schemeClr val="accent1">
                        <a:lumMod val="95000"/>
                      </a:schemeClr>
                    </a:gs>
                  </a:gsLst>
                  <a:lin ang="16200000" scaled="0"/>
                </a:gradFill>
              </a:rPr>
              <a:t>2%</a:t>
            </a:r>
            <a:endParaRPr lang="en-US" sz="3200" b="1" dirty="0">
              <a:ln w="6350">
                <a:noFill/>
              </a:ln>
              <a:gradFill>
                <a:gsLst>
                  <a:gs pos="0">
                    <a:schemeClr val="accent1">
                      <a:lumMod val="75000"/>
                    </a:schemeClr>
                  </a:gs>
                  <a:gs pos="100000">
                    <a:schemeClr val="accent1">
                      <a:lumMod val="95000"/>
                    </a:schemeClr>
                  </a:gs>
                </a:gsLst>
                <a:lin ang="16200000" scaled="0"/>
              </a:gradFill>
            </a:endParaRPr>
          </a:p>
        </p:txBody>
      </p:sp>
      <p:sp>
        <p:nvSpPr>
          <p:cNvPr id="32" name="Rectangle 31"/>
          <p:cNvSpPr/>
          <p:nvPr/>
        </p:nvSpPr>
        <p:spPr>
          <a:xfrm>
            <a:off x="6948053" y="3130867"/>
            <a:ext cx="1014441" cy="492443"/>
          </a:xfrm>
          <a:prstGeom prst="rect">
            <a:avLst/>
          </a:prstGeom>
        </p:spPr>
        <p:txBody>
          <a:bodyPr wrap="square" lIns="0" tIns="0" rIns="0" bIns="0" anchor="b">
            <a:spAutoFit/>
          </a:bodyPr>
          <a:lstStyle/>
          <a:p>
            <a:pPr lvl="0" algn="ctr"/>
            <a:r>
              <a:rPr lang="en-US" sz="3200" b="1" dirty="0" smtClean="0">
                <a:ln w="6350">
                  <a:noFill/>
                </a:ln>
                <a:gradFill>
                  <a:gsLst>
                    <a:gs pos="0">
                      <a:schemeClr val="accent1">
                        <a:lumMod val="75000"/>
                      </a:schemeClr>
                    </a:gs>
                    <a:gs pos="100000">
                      <a:schemeClr val="accent1">
                        <a:lumMod val="95000"/>
                      </a:schemeClr>
                    </a:gs>
                  </a:gsLst>
                  <a:lin ang="16200000" scaled="0"/>
                </a:gradFill>
              </a:rPr>
              <a:t>3%</a:t>
            </a:r>
            <a:endParaRPr lang="en-US" sz="3200" b="1" dirty="0">
              <a:ln w="6350">
                <a:noFill/>
              </a:ln>
              <a:gradFill>
                <a:gsLst>
                  <a:gs pos="0">
                    <a:schemeClr val="accent1">
                      <a:lumMod val="75000"/>
                    </a:schemeClr>
                  </a:gs>
                  <a:gs pos="100000">
                    <a:schemeClr val="accent1">
                      <a:lumMod val="95000"/>
                    </a:schemeClr>
                  </a:gs>
                </a:gsLst>
                <a:lin ang="16200000" scaled="0"/>
              </a:gradFill>
            </a:endParaRPr>
          </a:p>
        </p:txBody>
      </p:sp>
      <p:sp>
        <p:nvSpPr>
          <p:cNvPr id="33" name="Rectangle 32"/>
          <p:cNvSpPr/>
          <p:nvPr/>
        </p:nvSpPr>
        <p:spPr>
          <a:xfrm>
            <a:off x="6948053" y="3130867"/>
            <a:ext cx="1014441" cy="492443"/>
          </a:xfrm>
          <a:prstGeom prst="rect">
            <a:avLst/>
          </a:prstGeom>
        </p:spPr>
        <p:txBody>
          <a:bodyPr wrap="square" lIns="0" tIns="0" rIns="0" bIns="0" anchor="b">
            <a:spAutoFit/>
          </a:bodyPr>
          <a:lstStyle/>
          <a:p>
            <a:pPr lvl="0" algn="ctr"/>
            <a:r>
              <a:rPr lang="en-US" sz="3200" b="1" dirty="0" smtClean="0">
                <a:ln w="6350">
                  <a:noFill/>
                </a:ln>
                <a:gradFill>
                  <a:gsLst>
                    <a:gs pos="0">
                      <a:schemeClr val="accent1">
                        <a:lumMod val="75000"/>
                      </a:schemeClr>
                    </a:gs>
                    <a:gs pos="100000">
                      <a:schemeClr val="accent1">
                        <a:lumMod val="95000"/>
                      </a:schemeClr>
                    </a:gs>
                  </a:gsLst>
                  <a:lin ang="16200000" scaled="0"/>
                </a:gradFill>
              </a:rPr>
              <a:t>4%</a:t>
            </a:r>
            <a:endParaRPr lang="en-US" sz="3200" b="1" dirty="0">
              <a:ln w="6350">
                <a:noFill/>
              </a:ln>
              <a:gradFill>
                <a:gsLst>
                  <a:gs pos="0">
                    <a:schemeClr val="accent1">
                      <a:lumMod val="75000"/>
                    </a:schemeClr>
                  </a:gs>
                  <a:gs pos="100000">
                    <a:schemeClr val="accent1">
                      <a:lumMod val="95000"/>
                    </a:schemeClr>
                  </a:gs>
                </a:gsLst>
                <a:lin ang="16200000" scaled="0"/>
              </a:gradFill>
            </a:endParaRPr>
          </a:p>
        </p:txBody>
      </p:sp>
      <p:sp>
        <p:nvSpPr>
          <p:cNvPr id="34" name="Rectangle 33"/>
          <p:cNvSpPr/>
          <p:nvPr/>
        </p:nvSpPr>
        <p:spPr>
          <a:xfrm>
            <a:off x="6948053" y="3130867"/>
            <a:ext cx="1014441" cy="492443"/>
          </a:xfrm>
          <a:prstGeom prst="rect">
            <a:avLst/>
          </a:prstGeom>
        </p:spPr>
        <p:txBody>
          <a:bodyPr wrap="square" lIns="0" tIns="0" rIns="0" bIns="0" anchor="b">
            <a:spAutoFit/>
          </a:bodyPr>
          <a:lstStyle/>
          <a:p>
            <a:pPr lvl="0" algn="ctr"/>
            <a:r>
              <a:rPr lang="en-US" sz="3200" b="1" dirty="0" smtClean="0">
                <a:ln w="6350">
                  <a:noFill/>
                </a:ln>
                <a:gradFill>
                  <a:gsLst>
                    <a:gs pos="0">
                      <a:schemeClr val="accent1">
                        <a:lumMod val="75000"/>
                      </a:schemeClr>
                    </a:gs>
                    <a:gs pos="100000">
                      <a:schemeClr val="accent1">
                        <a:lumMod val="95000"/>
                      </a:schemeClr>
                    </a:gs>
                  </a:gsLst>
                  <a:lin ang="16200000" scaled="0"/>
                </a:gradFill>
              </a:rPr>
              <a:t>5%</a:t>
            </a:r>
            <a:endParaRPr lang="en-US" sz="3200" b="1" dirty="0">
              <a:ln w="6350">
                <a:noFill/>
              </a:ln>
              <a:gradFill>
                <a:gsLst>
                  <a:gs pos="0">
                    <a:schemeClr val="accent1">
                      <a:lumMod val="75000"/>
                    </a:schemeClr>
                  </a:gs>
                  <a:gs pos="100000">
                    <a:schemeClr val="accent1">
                      <a:lumMod val="95000"/>
                    </a:schemeClr>
                  </a:gs>
                </a:gsLst>
                <a:lin ang="16200000" scaled="0"/>
              </a:gradFill>
            </a:endParaRPr>
          </a:p>
        </p:txBody>
      </p:sp>
      <p:sp>
        <p:nvSpPr>
          <p:cNvPr id="35" name="Rectangle 34"/>
          <p:cNvSpPr/>
          <p:nvPr/>
        </p:nvSpPr>
        <p:spPr>
          <a:xfrm>
            <a:off x="6948053" y="3130867"/>
            <a:ext cx="1014441" cy="492443"/>
          </a:xfrm>
          <a:prstGeom prst="rect">
            <a:avLst/>
          </a:prstGeom>
        </p:spPr>
        <p:txBody>
          <a:bodyPr wrap="square" lIns="0" tIns="0" rIns="0" bIns="0" anchor="b">
            <a:spAutoFit/>
          </a:bodyPr>
          <a:lstStyle/>
          <a:p>
            <a:pPr lvl="0" algn="ctr"/>
            <a:r>
              <a:rPr lang="en-US" sz="3200" b="1" dirty="0" smtClean="0">
                <a:ln w="6350">
                  <a:noFill/>
                </a:ln>
                <a:gradFill>
                  <a:gsLst>
                    <a:gs pos="0">
                      <a:schemeClr val="accent1">
                        <a:lumMod val="75000"/>
                      </a:schemeClr>
                    </a:gs>
                    <a:gs pos="100000">
                      <a:schemeClr val="accent1">
                        <a:lumMod val="95000"/>
                      </a:schemeClr>
                    </a:gs>
                  </a:gsLst>
                  <a:lin ang="16200000" scaled="0"/>
                </a:gradFill>
              </a:rPr>
              <a:t>6%</a:t>
            </a:r>
            <a:endParaRPr lang="en-US" sz="3200" b="1" dirty="0">
              <a:ln w="6350">
                <a:noFill/>
              </a:ln>
              <a:gradFill>
                <a:gsLst>
                  <a:gs pos="0">
                    <a:schemeClr val="accent1">
                      <a:lumMod val="75000"/>
                    </a:schemeClr>
                  </a:gs>
                  <a:gs pos="100000">
                    <a:schemeClr val="accent1">
                      <a:lumMod val="95000"/>
                    </a:schemeClr>
                  </a:gs>
                </a:gsLst>
                <a:lin ang="16200000" scaled="0"/>
              </a:gradFill>
            </a:endParaRPr>
          </a:p>
        </p:txBody>
      </p:sp>
      <p:sp>
        <p:nvSpPr>
          <p:cNvPr id="36" name="Rectangle 35"/>
          <p:cNvSpPr/>
          <p:nvPr/>
        </p:nvSpPr>
        <p:spPr>
          <a:xfrm>
            <a:off x="6948053" y="3130867"/>
            <a:ext cx="1014441" cy="492443"/>
          </a:xfrm>
          <a:prstGeom prst="rect">
            <a:avLst/>
          </a:prstGeom>
        </p:spPr>
        <p:txBody>
          <a:bodyPr wrap="square" lIns="0" tIns="0" rIns="0" bIns="0" anchor="b">
            <a:spAutoFit/>
          </a:bodyPr>
          <a:lstStyle/>
          <a:p>
            <a:pPr lvl="0" algn="ctr"/>
            <a:r>
              <a:rPr lang="en-US" sz="3200" b="1" dirty="0" smtClean="0">
                <a:ln w="6350">
                  <a:noFill/>
                </a:ln>
                <a:gradFill>
                  <a:gsLst>
                    <a:gs pos="0">
                      <a:schemeClr val="accent1">
                        <a:lumMod val="75000"/>
                      </a:schemeClr>
                    </a:gs>
                    <a:gs pos="100000">
                      <a:schemeClr val="accent1">
                        <a:lumMod val="95000"/>
                      </a:schemeClr>
                    </a:gs>
                  </a:gsLst>
                  <a:lin ang="16200000" scaled="0"/>
                </a:gradFill>
              </a:rPr>
              <a:t>7%</a:t>
            </a:r>
            <a:endParaRPr lang="en-US" sz="3200" b="1" dirty="0">
              <a:ln w="6350">
                <a:noFill/>
              </a:ln>
              <a:gradFill>
                <a:gsLst>
                  <a:gs pos="0">
                    <a:schemeClr val="accent1">
                      <a:lumMod val="75000"/>
                    </a:schemeClr>
                  </a:gs>
                  <a:gs pos="100000">
                    <a:schemeClr val="accent1">
                      <a:lumMod val="95000"/>
                    </a:schemeClr>
                  </a:gs>
                </a:gsLst>
                <a:lin ang="16200000" scaled="0"/>
              </a:gradFill>
            </a:endParaRPr>
          </a:p>
        </p:txBody>
      </p:sp>
      <p:sp>
        <p:nvSpPr>
          <p:cNvPr id="37" name="Rectangle 36"/>
          <p:cNvSpPr/>
          <p:nvPr/>
        </p:nvSpPr>
        <p:spPr>
          <a:xfrm>
            <a:off x="6948053" y="3130867"/>
            <a:ext cx="1014441" cy="492443"/>
          </a:xfrm>
          <a:prstGeom prst="rect">
            <a:avLst/>
          </a:prstGeom>
        </p:spPr>
        <p:txBody>
          <a:bodyPr wrap="square" lIns="0" tIns="0" rIns="0" bIns="0" anchor="b">
            <a:spAutoFit/>
          </a:bodyPr>
          <a:lstStyle/>
          <a:p>
            <a:pPr lvl="0" algn="ctr"/>
            <a:r>
              <a:rPr lang="en-US" sz="3200" b="1" dirty="0" smtClean="0">
                <a:ln w="6350">
                  <a:noFill/>
                </a:ln>
                <a:gradFill>
                  <a:gsLst>
                    <a:gs pos="0">
                      <a:schemeClr val="accent1">
                        <a:lumMod val="75000"/>
                      </a:schemeClr>
                    </a:gs>
                    <a:gs pos="100000">
                      <a:schemeClr val="accent1">
                        <a:lumMod val="95000"/>
                      </a:schemeClr>
                    </a:gs>
                  </a:gsLst>
                  <a:lin ang="16200000" scaled="0"/>
                </a:gradFill>
              </a:rPr>
              <a:t>8%</a:t>
            </a:r>
            <a:endParaRPr lang="en-US" sz="3200" b="1" dirty="0">
              <a:ln w="6350">
                <a:noFill/>
              </a:ln>
              <a:gradFill>
                <a:gsLst>
                  <a:gs pos="0">
                    <a:schemeClr val="accent1">
                      <a:lumMod val="75000"/>
                    </a:schemeClr>
                  </a:gs>
                  <a:gs pos="100000">
                    <a:schemeClr val="accent1">
                      <a:lumMod val="95000"/>
                    </a:schemeClr>
                  </a:gs>
                </a:gsLst>
                <a:lin ang="16200000" scaled="0"/>
              </a:gradFill>
            </a:endParaRPr>
          </a:p>
        </p:txBody>
      </p:sp>
      <p:sp>
        <p:nvSpPr>
          <p:cNvPr id="38" name="Rectangle 37"/>
          <p:cNvSpPr/>
          <p:nvPr/>
        </p:nvSpPr>
        <p:spPr>
          <a:xfrm>
            <a:off x="6948053" y="3130867"/>
            <a:ext cx="1014441" cy="492443"/>
          </a:xfrm>
          <a:prstGeom prst="rect">
            <a:avLst/>
          </a:prstGeom>
        </p:spPr>
        <p:txBody>
          <a:bodyPr wrap="square" lIns="0" tIns="0" rIns="0" bIns="0" anchor="b">
            <a:spAutoFit/>
          </a:bodyPr>
          <a:lstStyle/>
          <a:p>
            <a:pPr lvl="0" algn="ctr"/>
            <a:r>
              <a:rPr lang="en-US" sz="3200" b="1" dirty="0" smtClean="0">
                <a:ln w="6350">
                  <a:noFill/>
                </a:ln>
                <a:gradFill>
                  <a:gsLst>
                    <a:gs pos="0">
                      <a:schemeClr val="accent1">
                        <a:lumMod val="75000"/>
                      </a:schemeClr>
                    </a:gs>
                    <a:gs pos="100000">
                      <a:schemeClr val="accent1">
                        <a:lumMod val="95000"/>
                      </a:schemeClr>
                    </a:gs>
                  </a:gsLst>
                  <a:lin ang="16200000" scaled="0"/>
                </a:gradFill>
              </a:rPr>
              <a:t>9%</a:t>
            </a:r>
            <a:endParaRPr lang="en-US" sz="3200" b="1" dirty="0">
              <a:ln w="6350">
                <a:noFill/>
              </a:ln>
              <a:gradFill>
                <a:gsLst>
                  <a:gs pos="0">
                    <a:schemeClr val="accent1">
                      <a:lumMod val="75000"/>
                    </a:schemeClr>
                  </a:gs>
                  <a:gs pos="100000">
                    <a:schemeClr val="accent1">
                      <a:lumMod val="95000"/>
                    </a:schemeClr>
                  </a:gs>
                </a:gsLst>
                <a:lin ang="16200000" scaled="0"/>
              </a:gradFill>
            </a:endParaRPr>
          </a:p>
        </p:txBody>
      </p:sp>
      <p:sp>
        <p:nvSpPr>
          <p:cNvPr id="39" name="Rectangle 38"/>
          <p:cNvSpPr/>
          <p:nvPr/>
        </p:nvSpPr>
        <p:spPr>
          <a:xfrm>
            <a:off x="6948053" y="3130867"/>
            <a:ext cx="1014441" cy="492443"/>
          </a:xfrm>
          <a:prstGeom prst="rect">
            <a:avLst/>
          </a:prstGeom>
        </p:spPr>
        <p:txBody>
          <a:bodyPr wrap="square" lIns="0" tIns="0" rIns="0" bIns="0" anchor="b">
            <a:spAutoFit/>
          </a:bodyPr>
          <a:lstStyle/>
          <a:p>
            <a:pPr lvl="0" algn="ctr"/>
            <a:r>
              <a:rPr lang="en-US" sz="3200" b="1" dirty="0" smtClean="0">
                <a:ln w="6350">
                  <a:noFill/>
                </a:ln>
                <a:gradFill>
                  <a:gsLst>
                    <a:gs pos="0">
                      <a:schemeClr val="accent1">
                        <a:lumMod val="75000"/>
                      </a:schemeClr>
                    </a:gs>
                    <a:gs pos="100000">
                      <a:schemeClr val="accent1">
                        <a:lumMod val="95000"/>
                      </a:schemeClr>
                    </a:gs>
                  </a:gsLst>
                  <a:lin ang="16200000" scaled="0"/>
                </a:gradFill>
              </a:rPr>
              <a:t>10%</a:t>
            </a:r>
            <a:endParaRPr lang="en-US" sz="3200" b="1" dirty="0">
              <a:ln w="6350">
                <a:noFill/>
              </a:ln>
              <a:gradFill>
                <a:gsLst>
                  <a:gs pos="0">
                    <a:schemeClr val="accent1">
                      <a:lumMod val="75000"/>
                    </a:schemeClr>
                  </a:gs>
                  <a:gs pos="100000">
                    <a:schemeClr val="accent1">
                      <a:lumMod val="95000"/>
                    </a:schemeClr>
                  </a:gs>
                </a:gsLst>
                <a:lin ang="16200000" scaled="0"/>
              </a:gradFill>
            </a:endParaRPr>
          </a:p>
        </p:txBody>
      </p:sp>
      <p:sp>
        <p:nvSpPr>
          <p:cNvPr id="40" name="Rectangle 39"/>
          <p:cNvSpPr/>
          <p:nvPr/>
        </p:nvSpPr>
        <p:spPr>
          <a:xfrm>
            <a:off x="6948053" y="3130867"/>
            <a:ext cx="1014441" cy="492443"/>
          </a:xfrm>
          <a:prstGeom prst="rect">
            <a:avLst/>
          </a:prstGeom>
        </p:spPr>
        <p:txBody>
          <a:bodyPr wrap="square" lIns="0" tIns="0" rIns="0" bIns="0" anchor="b">
            <a:spAutoFit/>
          </a:bodyPr>
          <a:lstStyle/>
          <a:p>
            <a:pPr lvl="0" algn="ctr"/>
            <a:r>
              <a:rPr lang="en-US" sz="3200" b="1" dirty="0" smtClean="0">
                <a:ln w="6350">
                  <a:noFill/>
                </a:ln>
                <a:gradFill>
                  <a:gsLst>
                    <a:gs pos="0">
                      <a:schemeClr val="accent1">
                        <a:lumMod val="75000"/>
                      </a:schemeClr>
                    </a:gs>
                    <a:gs pos="100000">
                      <a:schemeClr val="accent1">
                        <a:lumMod val="95000"/>
                      </a:schemeClr>
                    </a:gs>
                  </a:gsLst>
                  <a:lin ang="16200000" scaled="0"/>
                </a:gradFill>
              </a:rPr>
              <a:t>11%</a:t>
            </a:r>
            <a:endParaRPr lang="en-US" sz="3200" b="1" dirty="0">
              <a:ln w="6350">
                <a:noFill/>
              </a:ln>
              <a:gradFill>
                <a:gsLst>
                  <a:gs pos="0">
                    <a:schemeClr val="accent1">
                      <a:lumMod val="75000"/>
                    </a:schemeClr>
                  </a:gs>
                  <a:gs pos="100000">
                    <a:schemeClr val="accent1">
                      <a:lumMod val="95000"/>
                    </a:schemeClr>
                  </a:gs>
                </a:gsLst>
                <a:lin ang="16200000" scaled="0"/>
              </a:gradFill>
            </a:endParaRPr>
          </a:p>
        </p:txBody>
      </p:sp>
      <p:sp>
        <p:nvSpPr>
          <p:cNvPr id="41" name="Rectangle 40"/>
          <p:cNvSpPr/>
          <p:nvPr/>
        </p:nvSpPr>
        <p:spPr>
          <a:xfrm>
            <a:off x="6948053" y="3130867"/>
            <a:ext cx="1014441" cy="492443"/>
          </a:xfrm>
          <a:prstGeom prst="rect">
            <a:avLst/>
          </a:prstGeom>
        </p:spPr>
        <p:txBody>
          <a:bodyPr wrap="square" lIns="0" tIns="0" rIns="0" bIns="0" anchor="b">
            <a:spAutoFit/>
          </a:bodyPr>
          <a:lstStyle/>
          <a:p>
            <a:pPr lvl="0" algn="ctr"/>
            <a:r>
              <a:rPr lang="en-US" sz="3200" b="1" dirty="0" smtClean="0">
                <a:ln w="6350">
                  <a:noFill/>
                </a:ln>
                <a:gradFill>
                  <a:gsLst>
                    <a:gs pos="0">
                      <a:schemeClr val="accent1">
                        <a:lumMod val="75000"/>
                      </a:schemeClr>
                    </a:gs>
                    <a:gs pos="100000">
                      <a:schemeClr val="accent1">
                        <a:lumMod val="95000"/>
                      </a:schemeClr>
                    </a:gs>
                  </a:gsLst>
                  <a:lin ang="16200000" scaled="0"/>
                </a:gradFill>
              </a:rPr>
              <a:t>12%</a:t>
            </a:r>
            <a:endParaRPr lang="en-US" sz="3200" b="1" dirty="0">
              <a:ln w="6350">
                <a:noFill/>
              </a:ln>
              <a:gradFill>
                <a:gsLst>
                  <a:gs pos="0">
                    <a:schemeClr val="accent1">
                      <a:lumMod val="75000"/>
                    </a:schemeClr>
                  </a:gs>
                  <a:gs pos="100000">
                    <a:schemeClr val="accent1">
                      <a:lumMod val="95000"/>
                    </a:schemeClr>
                  </a:gs>
                </a:gsLst>
                <a:lin ang="16200000" scaled="0"/>
              </a:gradFill>
            </a:endParaRPr>
          </a:p>
        </p:txBody>
      </p:sp>
      <p:sp>
        <p:nvSpPr>
          <p:cNvPr id="42" name="Rectangle 41"/>
          <p:cNvSpPr/>
          <p:nvPr/>
        </p:nvSpPr>
        <p:spPr>
          <a:xfrm>
            <a:off x="6948053" y="3130867"/>
            <a:ext cx="1014441" cy="492443"/>
          </a:xfrm>
          <a:prstGeom prst="rect">
            <a:avLst/>
          </a:prstGeom>
        </p:spPr>
        <p:txBody>
          <a:bodyPr wrap="square" lIns="0" tIns="0" rIns="0" bIns="0" anchor="b">
            <a:spAutoFit/>
          </a:bodyPr>
          <a:lstStyle/>
          <a:p>
            <a:pPr lvl="0" algn="ctr"/>
            <a:r>
              <a:rPr lang="en-US" sz="3200" b="1" dirty="0" smtClean="0">
                <a:ln w="6350">
                  <a:noFill/>
                </a:ln>
                <a:gradFill>
                  <a:gsLst>
                    <a:gs pos="0">
                      <a:schemeClr val="accent1">
                        <a:lumMod val="75000"/>
                      </a:schemeClr>
                    </a:gs>
                    <a:gs pos="100000">
                      <a:schemeClr val="accent1">
                        <a:lumMod val="95000"/>
                      </a:schemeClr>
                    </a:gs>
                  </a:gsLst>
                  <a:lin ang="16200000" scaled="0"/>
                </a:gradFill>
              </a:rPr>
              <a:t>13%</a:t>
            </a:r>
            <a:endParaRPr lang="en-US" sz="3200" b="1" dirty="0">
              <a:ln w="6350">
                <a:noFill/>
              </a:ln>
              <a:gradFill>
                <a:gsLst>
                  <a:gs pos="0">
                    <a:schemeClr val="accent1">
                      <a:lumMod val="75000"/>
                    </a:schemeClr>
                  </a:gs>
                  <a:gs pos="100000">
                    <a:schemeClr val="accent1">
                      <a:lumMod val="95000"/>
                    </a:schemeClr>
                  </a:gs>
                </a:gsLst>
                <a:lin ang="16200000" scaled="0"/>
              </a:gradFill>
            </a:endParaRPr>
          </a:p>
        </p:txBody>
      </p:sp>
      <p:sp>
        <p:nvSpPr>
          <p:cNvPr id="43" name="Rectangle 42"/>
          <p:cNvSpPr/>
          <p:nvPr/>
        </p:nvSpPr>
        <p:spPr>
          <a:xfrm>
            <a:off x="6948073" y="1036948"/>
            <a:ext cx="1014441" cy="492443"/>
          </a:xfrm>
          <a:prstGeom prst="rect">
            <a:avLst/>
          </a:prstGeom>
        </p:spPr>
        <p:txBody>
          <a:bodyPr wrap="square" lIns="0" tIns="0" rIns="0" bIns="0" anchor="b">
            <a:spAutoFit/>
          </a:bodyPr>
          <a:lstStyle/>
          <a:p>
            <a:pPr lvl="0" algn="ctr"/>
            <a:r>
              <a:rPr lang="en-US" sz="3200" b="1" dirty="0" smtClean="0">
                <a:ln w="6350">
                  <a:noFill/>
                </a:ln>
                <a:gradFill>
                  <a:gsLst>
                    <a:gs pos="0">
                      <a:schemeClr val="accent1">
                        <a:lumMod val="75000"/>
                      </a:schemeClr>
                    </a:gs>
                    <a:gs pos="100000">
                      <a:schemeClr val="accent1">
                        <a:lumMod val="95000"/>
                      </a:schemeClr>
                    </a:gs>
                  </a:gsLst>
                  <a:lin ang="16200000" scaled="0"/>
                </a:gradFill>
              </a:rPr>
              <a:t>14%</a:t>
            </a:r>
            <a:endParaRPr lang="en-US" sz="3200" b="1" dirty="0">
              <a:ln w="6350">
                <a:noFill/>
              </a:ln>
              <a:gradFill>
                <a:gsLst>
                  <a:gs pos="0">
                    <a:schemeClr val="accent1">
                      <a:lumMod val="75000"/>
                    </a:schemeClr>
                  </a:gs>
                  <a:gs pos="100000">
                    <a:schemeClr val="accent1">
                      <a:lumMod val="95000"/>
                    </a:schemeClr>
                  </a:gs>
                </a:gsLst>
                <a:lin ang="16200000" scaled="0"/>
              </a:gradFill>
            </a:endParaRPr>
          </a:p>
        </p:txBody>
      </p:sp>
      <p:cxnSp>
        <p:nvCxnSpPr>
          <p:cNvPr id="8" name="Straight Connector 7"/>
          <p:cNvCxnSpPr/>
          <p:nvPr/>
        </p:nvCxnSpPr>
        <p:spPr>
          <a:xfrm>
            <a:off x="4572000" y="1361582"/>
            <a:ext cx="0" cy="2477486"/>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70741" y="753666"/>
            <a:ext cx="3248025" cy="2585323"/>
          </a:xfrm>
          <a:prstGeom prst="rect">
            <a:avLst/>
          </a:prstGeom>
        </p:spPr>
        <p:txBody>
          <a:bodyPr wrap="square" lIns="0" tIns="0" rIns="0" bIns="0" anchor="b">
            <a:spAutoFit/>
          </a:bodyPr>
          <a:lstStyle/>
          <a:p>
            <a:r>
              <a:rPr lang="ru-RU" sz="2400" b="1" dirty="0" smtClean="0">
                <a:ln w="6350">
                  <a:noFill/>
                </a:ln>
                <a:gradFill>
                  <a:gsLst>
                    <a:gs pos="0">
                      <a:schemeClr val="accent1">
                        <a:lumMod val="75000"/>
                      </a:schemeClr>
                    </a:gs>
                    <a:gs pos="100000">
                      <a:schemeClr val="accent1">
                        <a:lumMod val="95000"/>
                      </a:schemeClr>
                    </a:gs>
                  </a:gsLst>
                  <a:lin ang="16200000" scaled="0"/>
                </a:gradFill>
              </a:rPr>
              <a:t>Информационная безопасность </a:t>
            </a:r>
            <a:r>
              <a:rPr lang="ru-RU" sz="2400" dirty="0" smtClean="0"/>
              <a:t>реагирует на требования, упуская из вида защиту самого ценного: данных и приложений</a:t>
            </a:r>
            <a:endParaRPr lang="en-US" sz="2400" dirty="0"/>
          </a:p>
        </p:txBody>
      </p:sp>
      <p:sp>
        <p:nvSpPr>
          <p:cNvPr id="2" name="Rectangle 1"/>
          <p:cNvSpPr/>
          <p:nvPr/>
        </p:nvSpPr>
        <p:spPr>
          <a:xfrm>
            <a:off x="5563484" y="2482508"/>
            <a:ext cx="1047750" cy="1110316"/>
          </a:xfrm>
          <a:prstGeom prst="rect">
            <a:avLst/>
          </a:prstGeom>
          <a:gradFill>
            <a:gsLst>
              <a:gs pos="0">
                <a:srgbClr val="C00000"/>
              </a:gs>
              <a:gs pos="100000">
                <a:schemeClr val="accent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934620" y="1604416"/>
            <a:ext cx="1047750" cy="1988408"/>
          </a:xfrm>
          <a:prstGeom prst="rect">
            <a:avLst/>
          </a:prstGeom>
          <a:gradFill>
            <a:gsLst>
              <a:gs pos="0">
                <a:srgbClr val="C00000"/>
              </a:gs>
              <a:gs pos="100000">
                <a:schemeClr val="accent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338119" y="3592824"/>
            <a:ext cx="3023286" cy="581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Rectangle 15"/>
          <p:cNvSpPr/>
          <p:nvPr/>
        </p:nvSpPr>
        <p:spPr>
          <a:xfrm>
            <a:off x="5569926" y="3609012"/>
            <a:ext cx="1041308" cy="338554"/>
          </a:xfrm>
          <a:prstGeom prst="rect">
            <a:avLst/>
          </a:prstGeom>
        </p:spPr>
        <p:txBody>
          <a:bodyPr wrap="square" lIns="0" rIns="0">
            <a:spAutoFit/>
          </a:bodyPr>
          <a:lstStyle/>
          <a:p>
            <a:pPr lvl="0" algn="ctr">
              <a:spcAft>
                <a:spcPts val="400"/>
              </a:spcAft>
            </a:pPr>
            <a:r>
              <a:rPr lang="en-US" sz="1600" dirty="0" smtClean="0"/>
              <a:t>2007</a:t>
            </a:r>
            <a:endParaRPr lang="en-US" sz="1600" dirty="0"/>
          </a:p>
        </p:txBody>
      </p:sp>
      <p:sp>
        <p:nvSpPr>
          <p:cNvPr id="17" name="Rectangle 16"/>
          <p:cNvSpPr/>
          <p:nvPr/>
        </p:nvSpPr>
        <p:spPr>
          <a:xfrm>
            <a:off x="6934620" y="3609012"/>
            <a:ext cx="1041308" cy="338554"/>
          </a:xfrm>
          <a:prstGeom prst="rect">
            <a:avLst/>
          </a:prstGeom>
        </p:spPr>
        <p:txBody>
          <a:bodyPr wrap="square" lIns="0" rIns="0">
            <a:spAutoFit/>
          </a:bodyPr>
          <a:lstStyle/>
          <a:p>
            <a:pPr lvl="0" algn="ctr">
              <a:spcAft>
                <a:spcPts val="400"/>
              </a:spcAft>
            </a:pPr>
            <a:r>
              <a:rPr lang="en-US" sz="1600" dirty="0" smtClean="0"/>
              <a:t>2010</a:t>
            </a:r>
            <a:endParaRPr lang="en-US" sz="1600" dirty="0"/>
          </a:p>
        </p:txBody>
      </p:sp>
      <p:sp>
        <p:nvSpPr>
          <p:cNvPr id="26" name="Rectangle 25"/>
          <p:cNvSpPr/>
          <p:nvPr/>
        </p:nvSpPr>
        <p:spPr>
          <a:xfrm>
            <a:off x="5572754" y="1927451"/>
            <a:ext cx="1014441" cy="492443"/>
          </a:xfrm>
          <a:prstGeom prst="rect">
            <a:avLst/>
          </a:prstGeom>
        </p:spPr>
        <p:txBody>
          <a:bodyPr wrap="square" lIns="0" tIns="0" rIns="0" bIns="0" anchor="b">
            <a:spAutoFit/>
          </a:bodyPr>
          <a:lstStyle/>
          <a:p>
            <a:pPr lvl="0" algn="ctr"/>
            <a:r>
              <a:rPr lang="en-US" sz="3200" b="1" dirty="0" smtClean="0">
                <a:ln w="6350">
                  <a:noFill/>
                </a:ln>
                <a:gradFill>
                  <a:gsLst>
                    <a:gs pos="0">
                      <a:schemeClr val="accent1">
                        <a:lumMod val="75000"/>
                      </a:schemeClr>
                    </a:gs>
                    <a:gs pos="100000">
                      <a:schemeClr val="accent1">
                        <a:lumMod val="95000"/>
                      </a:schemeClr>
                    </a:gs>
                  </a:gsLst>
                  <a:lin ang="16200000" scaled="0"/>
                </a:gradFill>
              </a:rPr>
              <a:t>8.2%</a:t>
            </a:r>
            <a:endParaRPr lang="en-US" sz="3200" b="1" dirty="0">
              <a:ln w="6350">
                <a:noFill/>
              </a:ln>
              <a:gradFill>
                <a:gsLst>
                  <a:gs pos="0">
                    <a:schemeClr val="accent1">
                      <a:lumMod val="75000"/>
                    </a:schemeClr>
                  </a:gs>
                  <a:gs pos="100000">
                    <a:schemeClr val="accent1">
                      <a:lumMod val="95000"/>
                    </a:schemeClr>
                  </a:gs>
                </a:gsLst>
                <a:lin ang="16200000" scaled="0"/>
              </a:gradFill>
            </a:endParaRPr>
          </a:p>
        </p:txBody>
      </p:sp>
      <p:cxnSp>
        <p:nvCxnSpPr>
          <p:cNvPr id="12" name="Straight Connector 11"/>
          <p:cNvCxnSpPr/>
          <p:nvPr/>
        </p:nvCxnSpPr>
        <p:spPr>
          <a:xfrm>
            <a:off x="6934620" y="3592824"/>
            <a:ext cx="10477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563484" y="3592824"/>
            <a:ext cx="10477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4914693" y="616214"/>
            <a:ext cx="3170469" cy="369332"/>
          </a:xfrm>
          <a:prstGeom prst="rect">
            <a:avLst/>
          </a:prstGeom>
        </p:spPr>
        <p:txBody>
          <a:bodyPr wrap="square" lIns="0" tIns="0" rIns="0" bIns="0" anchor="b">
            <a:spAutoFit/>
          </a:bodyPr>
          <a:lstStyle/>
          <a:p>
            <a:r>
              <a:rPr lang="en-US" sz="2400" b="1" dirty="0" smtClean="0">
                <a:ln w="6350">
                  <a:noFill/>
                </a:ln>
                <a:gradFill>
                  <a:gsLst>
                    <a:gs pos="0">
                      <a:schemeClr val="accent1">
                        <a:lumMod val="75000"/>
                      </a:schemeClr>
                    </a:gs>
                    <a:gs pos="100000">
                      <a:schemeClr val="accent1">
                        <a:lumMod val="95000"/>
                      </a:schemeClr>
                    </a:gs>
                  </a:gsLst>
                  <a:lin ang="16200000" scaled="0"/>
                </a:gradFill>
              </a:rPr>
              <a:t>IT </a:t>
            </a:r>
            <a:r>
              <a:rPr lang="ru-RU" sz="2400" b="1" dirty="0" smtClean="0">
                <a:ln w="6350">
                  <a:noFill/>
                </a:ln>
                <a:gradFill>
                  <a:gsLst>
                    <a:gs pos="0">
                      <a:schemeClr val="accent1">
                        <a:lumMod val="75000"/>
                      </a:schemeClr>
                    </a:gs>
                    <a:gs pos="100000">
                      <a:schemeClr val="accent1">
                        <a:lumMod val="95000"/>
                      </a:schemeClr>
                    </a:gs>
                  </a:gsLst>
                  <a:lin ang="16200000" scaled="0"/>
                </a:gradFill>
              </a:rPr>
              <a:t>бюджет </a:t>
            </a:r>
            <a:r>
              <a:rPr lang="ru-RU" sz="2400" dirty="0" smtClean="0"/>
              <a:t>на ИБ</a:t>
            </a:r>
            <a:endParaRPr lang="en-US" sz="2400" dirty="0"/>
          </a:p>
        </p:txBody>
      </p:sp>
    </p:spTree>
    <p:extLst>
      <p:ext uri="{BB962C8B-B14F-4D97-AF65-F5344CB8AC3E}">
        <p14:creationId xmlns="" xmlns:p14="http://schemas.microsoft.com/office/powerpoint/2010/main" val="40583366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16" presetClass="entr" presetSubtype="37" fill="hold" nodeType="with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barn(outVertical)">
                                      <p:cBhvr>
                                        <p:cTn id="15" dur="500"/>
                                        <p:tgtEl>
                                          <p:spTgt spid="14"/>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1" nodeType="withEffect">
                                  <p:stCondLst>
                                    <p:cond delay="125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250"/>
                                        <p:tgtEl>
                                          <p:spTgt spid="29"/>
                                        </p:tgtEl>
                                      </p:cBhvr>
                                    </p:animEffect>
                                  </p:childTnLst>
                                </p:cTn>
                              </p:par>
                              <p:par>
                                <p:cTn id="22" presetID="1" presetClass="exit" presetSubtype="0" fill="hold" grpId="2" nodeType="withEffect">
                                  <p:stCondLst>
                                    <p:cond delay="1600"/>
                                  </p:stCondLst>
                                  <p:childTnLst>
                                    <p:set>
                                      <p:cBhvr>
                                        <p:cTn id="23" dur="1" fill="hold">
                                          <p:stCondLst>
                                            <p:cond delay="0"/>
                                          </p:stCondLst>
                                        </p:cTn>
                                        <p:tgtEl>
                                          <p:spTgt spid="29"/>
                                        </p:tgtEl>
                                        <p:attrNameLst>
                                          <p:attrName>style.visibility</p:attrName>
                                        </p:attrNameLst>
                                      </p:cBhvr>
                                      <p:to>
                                        <p:strVal val="hidden"/>
                                      </p:to>
                                    </p:set>
                                  </p:childTnLst>
                                </p:cTn>
                              </p:par>
                              <p:par>
                                <p:cTn id="24" presetID="1" presetClass="entr" presetSubtype="0" fill="hold" grpId="1" nodeType="withEffect">
                                  <p:stCondLst>
                                    <p:cond delay="1600"/>
                                  </p:stCondLst>
                                  <p:childTnLst>
                                    <p:set>
                                      <p:cBhvr>
                                        <p:cTn id="25" dur="1" fill="hold">
                                          <p:stCondLst>
                                            <p:cond delay="0"/>
                                          </p:stCondLst>
                                        </p:cTn>
                                        <p:tgtEl>
                                          <p:spTgt spid="19"/>
                                        </p:tgtEl>
                                        <p:attrNameLst>
                                          <p:attrName>style.visibility</p:attrName>
                                        </p:attrNameLst>
                                      </p:cBhvr>
                                      <p:to>
                                        <p:strVal val="visible"/>
                                      </p:to>
                                    </p:set>
                                  </p:childTnLst>
                                </p:cTn>
                              </p:par>
                              <p:par>
                                <p:cTn id="26" presetID="1" presetClass="exit" presetSubtype="0" fill="hold" grpId="2" nodeType="withEffect">
                                  <p:stCondLst>
                                    <p:cond delay="1750"/>
                                  </p:stCondLst>
                                  <p:childTnLst>
                                    <p:set>
                                      <p:cBhvr>
                                        <p:cTn id="27" dur="1" fill="hold">
                                          <p:stCondLst>
                                            <p:cond delay="0"/>
                                          </p:stCondLst>
                                        </p:cTn>
                                        <p:tgtEl>
                                          <p:spTgt spid="19"/>
                                        </p:tgtEl>
                                        <p:attrNameLst>
                                          <p:attrName>style.visibility</p:attrName>
                                        </p:attrNameLst>
                                      </p:cBhvr>
                                      <p:to>
                                        <p:strVal val="hidden"/>
                                      </p:to>
                                    </p:set>
                                  </p:childTnLst>
                                </p:cTn>
                              </p:par>
                              <p:par>
                                <p:cTn id="28" presetID="1" presetClass="entr" presetSubtype="0" fill="hold" grpId="1" nodeType="withEffect">
                                  <p:stCondLst>
                                    <p:cond delay="1750"/>
                                  </p:stCondLst>
                                  <p:childTnLst>
                                    <p:set>
                                      <p:cBhvr>
                                        <p:cTn id="29" dur="1" fill="hold">
                                          <p:stCondLst>
                                            <p:cond delay="0"/>
                                          </p:stCondLst>
                                        </p:cTn>
                                        <p:tgtEl>
                                          <p:spTgt spid="20"/>
                                        </p:tgtEl>
                                        <p:attrNameLst>
                                          <p:attrName>style.visibility</p:attrName>
                                        </p:attrNameLst>
                                      </p:cBhvr>
                                      <p:to>
                                        <p:strVal val="visible"/>
                                      </p:to>
                                    </p:set>
                                  </p:childTnLst>
                                </p:cTn>
                              </p:par>
                              <p:par>
                                <p:cTn id="30" presetID="1" presetClass="exit" presetSubtype="0" fill="hold" grpId="2" nodeType="withEffect">
                                  <p:stCondLst>
                                    <p:cond delay="1900"/>
                                  </p:stCondLst>
                                  <p:childTnLst>
                                    <p:set>
                                      <p:cBhvr>
                                        <p:cTn id="31" dur="1" fill="hold">
                                          <p:stCondLst>
                                            <p:cond delay="0"/>
                                          </p:stCondLst>
                                        </p:cTn>
                                        <p:tgtEl>
                                          <p:spTgt spid="20"/>
                                        </p:tgtEl>
                                        <p:attrNameLst>
                                          <p:attrName>style.visibility</p:attrName>
                                        </p:attrNameLst>
                                      </p:cBhvr>
                                      <p:to>
                                        <p:strVal val="hidden"/>
                                      </p:to>
                                    </p:set>
                                  </p:childTnLst>
                                </p:cTn>
                              </p:par>
                              <p:par>
                                <p:cTn id="32" presetID="1" presetClass="entr" presetSubtype="0" fill="hold" grpId="1" nodeType="withEffect">
                                  <p:stCondLst>
                                    <p:cond delay="1900"/>
                                  </p:stCondLst>
                                  <p:childTnLst>
                                    <p:set>
                                      <p:cBhvr>
                                        <p:cTn id="33" dur="1" fill="hold">
                                          <p:stCondLst>
                                            <p:cond delay="0"/>
                                          </p:stCondLst>
                                        </p:cTn>
                                        <p:tgtEl>
                                          <p:spTgt spid="21"/>
                                        </p:tgtEl>
                                        <p:attrNameLst>
                                          <p:attrName>style.visibility</p:attrName>
                                        </p:attrNameLst>
                                      </p:cBhvr>
                                      <p:to>
                                        <p:strVal val="visible"/>
                                      </p:to>
                                    </p:set>
                                  </p:childTnLst>
                                </p:cTn>
                              </p:par>
                              <p:par>
                                <p:cTn id="34" presetID="1" presetClass="exit" presetSubtype="0" fill="hold" grpId="2" nodeType="withEffect">
                                  <p:stCondLst>
                                    <p:cond delay="2050"/>
                                  </p:stCondLst>
                                  <p:childTnLst>
                                    <p:set>
                                      <p:cBhvr>
                                        <p:cTn id="35" dur="1" fill="hold">
                                          <p:stCondLst>
                                            <p:cond delay="0"/>
                                          </p:stCondLst>
                                        </p:cTn>
                                        <p:tgtEl>
                                          <p:spTgt spid="21"/>
                                        </p:tgtEl>
                                        <p:attrNameLst>
                                          <p:attrName>style.visibility</p:attrName>
                                        </p:attrNameLst>
                                      </p:cBhvr>
                                      <p:to>
                                        <p:strVal val="hidden"/>
                                      </p:to>
                                    </p:set>
                                  </p:childTnLst>
                                </p:cTn>
                              </p:par>
                              <p:par>
                                <p:cTn id="36" presetID="1" presetClass="entr" presetSubtype="0" fill="hold" grpId="1" nodeType="withEffect">
                                  <p:stCondLst>
                                    <p:cond delay="2050"/>
                                  </p:stCondLst>
                                  <p:childTnLst>
                                    <p:set>
                                      <p:cBhvr>
                                        <p:cTn id="37" dur="1" fill="hold">
                                          <p:stCondLst>
                                            <p:cond delay="0"/>
                                          </p:stCondLst>
                                        </p:cTn>
                                        <p:tgtEl>
                                          <p:spTgt spid="22"/>
                                        </p:tgtEl>
                                        <p:attrNameLst>
                                          <p:attrName>style.visibility</p:attrName>
                                        </p:attrNameLst>
                                      </p:cBhvr>
                                      <p:to>
                                        <p:strVal val="visible"/>
                                      </p:to>
                                    </p:set>
                                  </p:childTnLst>
                                </p:cTn>
                              </p:par>
                              <p:par>
                                <p:cTn id="38" presetID="1" presetClass="exit" presetSubtype="0" fill="hold" grpId="2" nodeType="withEffect">
                                  <p:stCondLst>
                                    <p:cond delay="2200"/>
                                  </p:stCondLst>
                                  <p:childTnLst>
                                    <p:set>
                                      <p:cBhvr>
                                        <p:cTn id="39" dur="1" fill="hold">
                                          <p:stCondLst>
                                            <p:cond delay="0"/>
                                          </p:stCondLst>
                                        </p:cTn>
                                        <p:tgtEl>
                                          <p:spTgt spid="22"/>
                                        </p:tgtEl>
                                        <p:attrNameLst>
                                          <p:attrName>style.visibility</p:attrName>
                                        </p:attrNameLst>
                                      </p:cBhvr>
                                      <p:to>
                                        <p:strVal val="hidden"/>
                                      </p:to>
                                    </p:set>
                                  </p:childTnLst>
                                </p:cTn>
                              </p:par>
                              <p:par>
                                <p:cTn id="40" presetID="1" presetClass="entr" presetSubtype="0" fill="hold" grpId="1" nodeType="withEffect">
                                  <p:stCondLst>
                                    <p:cond delay="2200"/>
                                  </p:stCondLst>
                                  <p:childTnLst>
                                    <p:set>
                                      <p:cBhvr>
                                        <p:cTn id="41" dur="1" fill="hold">
                                          <p:stCondLst>
                                            <p:cond delay="0"/>
                                          </p:stCondLst>
                                        </p:cTn>
                                        <p:tgtEl>
                                          <p:spTgt spid="23"/>
                                        </p:tgtEl>
                                        <p:attrNameLst>
                                          <p:attrName>style.visibility</p:attrName>
                                        </p:attrNameLst>
                                      </p:cBhvr>
                                      <p:to>
                                        <p:strVal val="visible"/>
                                      </p:to>
                                    </p:set>
                                  </p:childTnLst>
                                </p:cTn>
                              </p:par>
                              <p:par>
                                <p:cTn id="42" presetID="1" presetClass="exit" presetSubtype="0" fill="hold" grpId="2" nodeType="withEffect">
                                  <p:stCondLst>
                                    <p:cond delay="2350"/>
                                  </p:stCondLst>
                                  <p:childTnLst>
                                    <p:set>
                                      <p:cBhvr>
                                        <p:cTn id="43" dur="1" fill="hold">
                                          <p:stCondLst>
                                            <p:cond delay="0"/>
                                          </p:stCondLst>
                                        </p:cTn>
                                        <p:tgtEl>
                                          <p:spTgt spid="23"/>
                                        </p:tgtEl>
                                        <p:attrNameLst>
                                          <p:attrName>style.visibility</p:attrName>
                                        </p:attrNameLst>
                                      </p:cBhvr>
                                      <p:to>
                                        <p:strVal val="hidden"/>
                                      </p:to>
                                    </p:set>
                                  </p:childTnLst>
                                </p:cTn>
                              </p:par>
                              <p:par>
                                <p:cTn id="44" presetID="1" presetClass="entr" presetSubtype="0" fill="hold" grpId="1" nodeType="withEffect">
                                  <p:stCondLst>
                                    <p:cond delay="2350"/>
                                  </p:stCondLst>
                                  <p:childTnLst>
                                    <p:set>
                                      <p:cBhvr>
                                        <p:cTn id="45" dur="1" fill="hold">
                                          <p:stCondLst>
                                            <p:cond delay="0"/>
                                          </p:stCondLst>
                                        </p:cTn>
                                        <p:tgtEl>
                                          <p:spTgt spid="24"/>
                                        </p:tgtEl>
                                        <p:attrNameLst>
                                          <p:attrName>style.visibility</p:attrName>
                                        </p:attrNameLst>
                                      </p:cBhvr>
                                      <p:to>
                                        <p:strVal val="visible"/>
                                      </p:to>
                                    </p:set>
                                  </p:childTnLst>
                                </p:cTn>
                              </p:par>
                              <p:par>
                                <p:cTn id="46" presetID="1" presetClass="exit" presetSubtype="0" fill="hold" grpId="2" nodeType="withEffect">
                                  <p:stCondLst>
                                    <p:cond delay="2500"/>
                                  </p:stCondLst>
                                  <p:childTnLst>
                                    <p:set>
                                      <p:cBhvr>
                                        <p:cTn id="47" dur="1" fill="hold">
                                          <p:stCondLst>
                                            <p:cond delay="0"/>
                                          </p:stCondLst>
                                        </p:cTn>
                                        <p:tgtEl>
                                          <p:spTgt spid="24"/>
                                        </p:tgtEl>
                                        <p:attrNameLst>
                                          <p:attrName>style.visibility</p:attrName>
                                        </p:attrNameLst>
                                      </p:cBhvr>
                                      <p:to>
                                        <p:strVal val="hidden"/>
                                      </p:to>
                                    </p:set>
                                  </p:childTnLst>
                                </p:cTn>
                              </p:par>
                              <p:par>
                                <p:cTn id="48" presetID="1" presetClass="entr" presetSubtype="0" fill="hold" grpId="1" nodeType="withEffect">
                                  <p:stCondLst>
                                    <p:cond delay="2500"/>
                                  </p:stCondLst>
                                  <p:childTnLst>
                                    <p:set>
                                      <p:cBhvr>
                                        <p:cTn id="49" dur="1" fill="hold">
                                          <p:stCondLst>
                                            <p:cond delay="0"/>
                                          </p:stCondLst>
                                        </p:cTn>
                                        <p:tgtEl>
                                          <p:spTgt spid="25"/>
                                        </p:tgtEl>
                                        <p:attrNameLst>
                                          <p:attrName>style.visibility</p:attrName>
                                        </p:attrNameLst>
                                      </p:cBhvr>
                                      <p:to>
                                        <p:strVal val="visible"/>
                                      </p:to>
                                    </p:set>
                                  </p:childTnLst>
                                </p:cTn>
                              </p:par>
                              <p:par>
                                <p:cTn id="50" presetID="1" presetClass="exit" presetSubtype="0" fill="hold" grpId="2" nodeType="withEffect">
                                  <p:stCondLst>
                                    <p:cond delay="2650"/>
                                  </p:stCondLst>
                                  <p:childTnLst>
                                    <p:set>
                                      <p:cBhvr>
                                        <p:cTn id="51" dur="1" fill="hold">
                                          <p:stCondLst>
                                            <p:cond delay="0"/>
                                          </p:stCondLst>
                                        </p:cTn>
                                        <p:tgtEl>
                                          <p:spTgt spid="25"/>
                                        </p:tgtEl>
                                        <p:attrNameLst>
                                          <p:attrName>style.visibility</p:attrName>
                                        </p:attrNameLst>
                                      </p:cBhvr>
                                      <p:to>
                                        <p:strVal val="hidden"/>
                                      </p:to>
                                    </p:set>
                                  </p:childTnLst>
                                </p:cTn>
                              </p:par>
                              <p:par>
                                <p:cTn id="52" presetID="1" presetClass="entr" presetSubtype="0" fill="hold" grpId="0" nodeType="withEffect">
                                  <p:stCondLst>
                                    <p:cond delay="2650"/>
                                  </p:stCondLst>
                                  <p:childTnLst>
                                    <p:set>
                                      <p:cBhvr>
                                        <p:cTn id="53" dur="1" fill="hold">
                                          <p:stCondLst>
                                            <p:cond delay="0"/>
                                          </p:stCondLst>
                                        </p:cTn>
                                        <p:tgtEl>
                                          <p:spTgt spid="26"/>
                                        </p:tgtEl>
                                        <p:attrNameLst>
                                          <p:attrName>style.visibility</p:attrName>
                                        </p:attrNameLst>
                                      </p:cBhvr>
                                      <p:to>
                                        <p:strVal val="visible"/>
                                      </p:to>
                                    </p:set>
                                  </p:childTnLst>
                                </p:cTn>
                              </p:par>
                              <p:par>
                                <p:cTn id="54" presetID="12" presetClass="entr" presetSubtype="4" fill="hold" grpId="0" nodeType="withEffect">
                                  <p:stCondLst>
                                    <p:cond delay="1600"/>
                                  </p:stCondLst>
                                  <p:childTnLst>
                                    <p:set>
                                      <p:cBhvr>
                                        <p:cTn id="55" dur="1" fill="hold">
                                          <p:stCondLst>
                                            <p:cond delay="0"/>
                                          </p:stCondLst>
                                        </p:cTn>
                                        <p:tgtEl>
                                          <p:spTgt spid="2"/>
                                        </p:tgtEl>
                                        <p:attrNameLst>
                                          <p:attrName>style.visibility</p:attrName>
                                        </p:attrNameLst>
                                      </p:cBhvr>
                                      <p:to>
                                        <p:strVal val="visible"/>
                                      </p:to>
                                    </p:set>
                                    <p:anim calcmode="lin" valueType="num">
                                      <p:cBhvr additive="base">
                                        <p:cTn id="56" dur="1050"/>
                                        <p:tgtEl>
                                          <p:spTgt spid="2"/>
                                        </p:tgtEl>
                                        <p:attrNameLst>
                                          <p:attrName>ppt_y</p:attrName>
                                        </p:attrNameLst>
                                      </p:cBhvr>
                                      <p:tavLst>
                                        <p:tav tm="0">
                                          <p:val>
                                            <p:strVal val="#ppt_y+#ppt_h*1.125000"/>
                                          </p:val>
                                        </p:tav>
                                        <p:tav tm="100000">
                                          <p:val>
                                            <p:strVal val="#ppt_y"/>
                                          </p:val>
                                        </p:tav>
                                      </p:tavLst>
                                    </p:anim>
                                    <p:animEffect transition="in" filter="wipe(up)">
                                      <p:cBhvr>
                                        <p:cTn id="57" dur="1050"/>
                                        <p:tgtEl>
                                          <p:spTgt spid="2"/>
                                        </p:tgtEl>
                                      </p:cBhvr>
                                    </p:animEffect>
                                  </p:childTnLst>
                                </p:cTn>
                              </p:par>
                              <p:par>
                                <p:cTn id="58" presetID="64" presetClass="path" presetSubtype="0" fill="hold" grpId="0" nodeType="withEffect">
                                  <p:stCondLst>
                                    <p:cond delay="1600"/>
                                  </p:stCondLst>
                                  <p:childTnLst>
                                    <p:animMotion origin="layout" path="M -1.38889E-6 -3.95062E-6 L -1.38889E-6 -0.24074 " pathEditMode="relative" rAng="0" ptsTypes="AA">
                                      <p:cBhvr>
                                        <p:cTn id="59" dur="1050" fill="hold"/>
                                        <p:tgtEl>
                                          <p:spTgt spid="19"/>
                                        </p:tgtEl>
                                        <p:attrNameLst>
                                          <p:attrName>ppt_x</p:attrName>
                                          <p:attrName>ppt_y</p:attrName>
                                        </p:attrNameLst>
                                      </p:cBhvr>
                                      <p:rCtr x="0" y="-12037"/>
                                    </p:animMotion>
                                  </p:childTnLst>
                                </p:cTn>
                              </p:par>
                              <p:par>
                                <p:cTn id="60" presetID="64" presetClass="path" presetSubtype="0" fill="hold" grpId="0" nodeType="withEffect">
                                  <p:stCondLst>
                                    <p:cond delay="1600"/>
                                  </p:stCondLst>
                                  <p:childTnLst>
                                    <p:animMotion origin="layout" path="M -1.38889E-6 -3.95062E-6 L -1.38889E-6 -0.24074 " pathEditMode="relative" rAng="0" ptsTypes="AA">
                                      <p:cBhvr>
                                        <p:cTn id="61" dur="1050" fill="hold"/>
                                        <p:tgtEl>
                                          <p:spTgt spid="20"/>
                                        </p:tgtEl>
                                        <p:attrNameLst>
                                          <p:attrName>ppt_x</p:attrName>
                                          <p:attrName>ppt_y</p:attrName>
                                        </p:attrNameLst>
                                      </p:cBhvr>
                                      <p:rCtr x="0" y="-12037"/>
                                    </p:animMotion>
                                  </p:childTnLst>
                                </p:cTn>
                              </p:par>
                              <p:par>
                                <p:cTn id="62" presetID="64" presetClass="path" presetSubtype="0" fill="hold" grpId="0" nodeType="withEffect">
                                  <p:stCondLst>
                                    <p:cond delay="1600"/>
                                  </p:stCondLst>
                                  <p:childTnLst>
                                    <p:animMotion origin="layout" path="M -1.38889E-6 -3.95062E-6 L -1.38889E-6 -0.24074 " pathEditMode="relative" rAng="0" ptsTypes="AA">
                                      <p:cBhvr>
                                        <p:cTn id="63" dur="1050" fill="hold"/>
                                        <p:tgtEl>
                                          <p:spTgt spid="21"/>
                                        </p:tgtEl>
                                        <p:attrNameLst>
                                          <p:attrName>ppt_x</p:attrName>
                                          <p:attrName>ppt_y</p:attrName>
                                        </p:attrNameLst>
                                      </p:cBhvr>
                                      <p:rCtr x="0" y="-12037"/>
                                    </p:animMotion>
                                  </p:childTnLst>
                                </p:cTn>
                              </p:par>
                              <p:par>
                                <p:cTn id="64" presetID="64" presetClass="path" presetSubtype="0" fill="hold" grpId="0" nodeType="withEffect">
                                  <p:stCondLst>
                                    <p:cond delay="1600"/>
                                  </p:stCondLst>
                                  <p:childTnLst>
                                    <p:animMotion origin="layout" path="M -1.38889E-6 -3.95062E-6 L -1.38889E-6 -0.24074 " pathEditMode="relative" rAng="0" ptsTypes="AA">
                                      <p:cBhvr>
                                        <p:cTn id="65" dur="1050" fill="hold"/>
                                        <p:tgtEl>
                                          <p:spTgt spid="22"/>
                                        </p:tgtEl>
                                        <p:attrNameLst>
                                          <p:attrName>ppt_x</p:attrName>
                                          <p:attrName>ppt_y</p:attrName>
                                        </p:attrNameLst>
                                      </p:cBhvr>
                                      <p:rCtr x="0" y="-12037"/>
                                    </p:animMotion>
                                  </p:childTnLst>
                                </p:cTn>
                              </p:par>
                              <p:par>
                                <p:cTn id="66" presetID="64" presetClass="path" presetSubtype="0" fill="hold" grpId="0" nodeType="withEffect">
                                  <p:stCondLst>
                                    <p:cond delay="1600"/>
                                  </p:stCondLst>
                                  <p:childTnLst>
                                    <p:animMotion origin="layout" path="M -1.38889E-6 -3.95062E-6 L -1.38889E-6 -0.24074 " pathEditMode="relative" rAng="0" ptsTypes="AA">
                                      <p:cBhvr>
                                        <p:cTn id="67" dur="1050" fill="hold"/>
                                        <p:tgtEl>
                                          <p:spTgt spid="23"/>
                                        </p:tgtEl>
                                        <p:attrNameLst>
                                          <p:attrName>ppt_x</p:attrName>
                                          <p:attrName>ppt_y</p:attrName>
                                        </p:attrNameLst>
                                      </p:cBhvr>
                                      <p:rCtr x="0" y="-12037"/>
                                    </p:animMotion>
                                  </p:childTnLst>
                                </p:cTn>
                              </p:par>
                              <p:par>
                                <p:cTn id="68" presetID="64" presetClass="path" presetSubtype="0" fill="hold" grpId="0" nodeType="withEffect">
                                  <p:stCondLst>
                                    <p:cond delay="1600"/>
                                  </p:stCondLst>
                                  <p:childTnLst>
                                    <p:animMotion origin="layout" path="M -1.38889E-6 -3.95062E-6 L -1.38889E-6 -0.24074 " pathEditMode="relative" rAng="0" ptsTypes="AA">
                                      <p:cBhvr>
                                        <p:cTn id="69" dur="1050" fill="hold"/>
                                        <p:tgtEl>
                                          <p:spTgt spid="24"/>
                                        </p:tgtEl>
                                        <p:attrNameLst>
                                          <p:attrName>ppt_x</p:attrName>
                                          <p:attrName>ppt_y</p:attrName>
                                        </p:attrNameLst>
                                      </p:cBhvr>
                                      <p:rCtr x="0" y="-12037"/>
                                    </p:animMotion>
                                  </p:childTnLst>
                                </p:cTn>
                              </p:par>
                              <p:par>
                                <p:cTn id="70" presetID="64" presetClass="path" presetSubtype="0" fill="hold" grpId="0" nodeType="withEffect">
                                  <p:stCondLst>
                                    <p:cond delay="1600"/>
                                  </p:stCondLst>
                                  <p:childTnLst>
                                    <p:animMotion origin="layout" path="M -1.38889E-6 -3.95062E-6 L -1.38889E-6 -0.24074 " pathEditMode="relative" rAng="0" ptsTypes="AA">
                                      <p:cBhvr>
                                        <p:cTn id="71" dur="1050" fill="hold"/>
                                        <p:tgtEl>
                                          <p:spTgt spid="25"/>
                                        </p:tgtEl>
                                        <p:attrNameLst>
                                          <p:attrName>ppt_x</p:attrName>
                                          <p:attrName>ppt_y</p:attrName>
                                        </p:attrNameLst>
                                      </p:cBhvr>
                                      <p:rCtr x="0" y="-12037"/>
                                    </p:animMotion>
                                  </p:childTnLst>
                                </p:cTn>
                              </p:par>
                              <p:par>
                                <p:cTn id="72" presetID="64" presetClass="path" presetSubtype="0" fill="hold" grpId="0" nodeType="withEffect">
                                  <p:stCondLst>
                                    <p:cond delay="1600"/>
                                  </p:stCondLst>
                                  <p:childTnLst>
                                    <p:animMotion origin="layout" path="M -1.38889E-6 -3.95062E-6 L -1.38889E-6 -0.24074 " pathEditMode="relative" rAng="0" ptsTypes="AA">
                                      <p:cBhvr>
                                        <p:cTn id="73" dur="1050" fill="hold"/>
                                        <p:tgtEl>
                                          <p:spTgt spid="29"/>
                                        </p:tgtEl>
                                        <p:attrNameLst>
                                          <p:attrName>ppt_x</p:attrName>
                                          <p:attrName>ppt_y</p:attrName>
                                        </p:attrNameLst>
                                      </p:cBhvr>
                                      <p:rCtr x="0" y="-12037"/>
                                    </p:animMotion>
                                  </p:childTnLst>
                                </p:cTn>
                              </p:par>
                            </p:childTnLst>
                          </p:cTn>
                        </p:par>
                        <p:par>
                          <p:cTn id="74" fill="hold">
                            <p:stCondLst>
                              <p:cond delay="2650"/>
                            </p:stCondLst>
                            <p:childTnLst>
                              <p:par>
                                <p:cTn id="75" presetID="16" presetClass="entr" presetSubtype="37"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barn(outVertical)">
                                      <p:cBhvr>
                                        <p:cTn id="77" dur="500"/>
                                        <p:tgtEl>
                                          <p:spTgt spid="1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500"/>
                                        <p:tgtEl>
                                          <p:spTgt spid="17"/>
                                        </p:tgtEl>
                                      </p:cBhvr>
                                    </p:animEffect>
                                  </p:childTnLst>
                                </p:cTn>
                              </p:par>
                              <p:par>
                                <p:cTn id="81" presetID="10" presetClass="entr" presetSubtype="0" fill="hold" grpId="1" nodeType="withEffect">
                                  <p:stCondLst>
                                    <p:cond delay="20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250"/>
                                        <p:tgtEl>
                                          <p:spTgt spid="18"/>
                                        </p:tgtEl>
                                      </p:cBhvr>
                                    </p:animEffect>
                                  </p:childTnLst>
                                </p:cTn>
                              </p:par>
                              <p:par>
                                <p:cTn id="84" presetID="1" presetClass="exit" presetSubtype="0" fill="hold" grpId="2" nodeType="withEffect">
                                  <p:stCondLst>
                                    <p:cond delay="500"/>
                                  </p:stCondLst>
                                  <p:childTnLst>
                                    <p:set>
                                      <p:cBhvr>
                                        <p:cTn id="85" dur="1" fill="hold">
                                          <p:stCondLst>
                                            <p:cond delay="0"/>
                                          </p:stCondLst>
                                        </p:cTn>
                                        <p:tgtEl>
                                          <p:spTgt spid="18"/>
                                        </p:tgtEl>
                                        <p:attrNameLst>
                                          <p:attrName>style.visibility</p:attrName>
                                        </p:attrNameLst>
                                      </p:cBhvr>
                                      <p:to>
                                        <p:strVal val="hidden"/>
                                      </p:to>
                                    </p:set>
                                  </p:childTnLst>
                                </p:cTn>
                              </p:par>
                              <p:par>
                                <p:cTn id="86" presetID="1" presetClass="entr" presetSubtype="0" fill="hold" grpId="1" nodeType="withEffect">
                                  <p:stCondLst>
                                    <p:cond delay="500"/>
                                  </p:stCondLst>
                                  <p:childTnLst>
                                    <p:set>
                                      <p:cBhvr>
                                        <p:cTn id="87" dur="1" fill="hold">
                                          <p:stCondLst>
                                            <p:cond delay="0"/>
                                          </p:stCondLst>
                                        </p:cTn>
                                        <p:tgtEl>
                                          <p:spTgt spid="30"/>
                                        </p:tgtEl>
                                        <p:attrNameLst>
                                          <p:attrName>style.visibility</p:attrName>
                                        </p:attrNameLst>
                                      </p:cBhvr>
                                      <p:to>
                                        <p:strVal val="visible"/>
                                      </p:to>
                                    </p:set>
                                  </p:childTnLst>
                                </p:cTn>
                              </p:par>
                              <p:par>
                                <p:cTn id="88" presetID="1" presetClass="exit" presetSubtype="0" fill="hold" grpId="2" nodeType="withEffect">
                                  <p:stCondLst>
                                    <p:cond delay="600"/>
                                  </p:stCondLst>
                                  <p:childTnLst>
                                    <p:set>
                                      <p:cBhvr>
                                        <p:cTn id="89" dur="1" fill="hold">
                                          <p:stCondLst>
                                            <p:cond delay="0"/>
                                          </p:stCondLst>
                                        </p:cTn>
                                        <p:tgtEl>
                                          <p:spTgt spid="30"/>
                                        </p:tgtEl>
                                        <p:attrNameLst>
                                          <p:attrName>style.visibility</p:attrName>
                                        </p:attrNameLst>
                                      </p:cBhvr>
                                      <p:to>
                                        <p:strVal val="hidden"/>
                                      </p:to>
                                    </p:set>
                                  </p:childTnLst>
                                </p:cTn>
                              </p:par>
                              <p:par>
                                <p:cTn id="90" presetID="1" presetClass="entr" presetSubtype="0" fill="hold" grpId="1" nodeType="withEffect">
                                  <p:stCondLst>
                                    <p:cond delay="600"/>
                                  </p:stCondLst>
                                  <p:childTnLst>
                                    <p:set>
                                      <p:cBhvr>
                                        <p:cTn id="91" dur="1" fill="hold">
                                          <p:stCondLst>
                                            <p:cond delay="0"/>
                                          </p:stCondLst>
                                        </p:cTn>
                                        <p:tgtEl>
                                          <p:spTgt spid="31"/>
                                        </p:tgtEl>
                                        <p:attrNameLst>
                                          <p:attrName>style.visibility</p:attrName>
                                        </p:attrNameLst>
                                      </p:cBhvr>
                                      <p:to>
                                        <p:strVal val="visible"/>
                                      </p:to>
                                    </p:set>
                                  </p:childTnLst>
                                </p:cTn>
                              </p:par>
                              <p:par>
                                <p:cTn id="92" presetID="1" presetClass="exit" presetSubtype="0" fill="hold" grpId="2" nodeType="withEffect">
                                  <p:stCondLst>
                                    <p:cond delay="700"/>
                                  </p:stCondLst>
                                  <p:childTnLst>
                                    <p:set>
                                      <p:cBhvr>
                                        <p:cTn id="93" dur="1" fill="hold">
                                          <p:stCondLst>
                                            <p:cond delay="0"/>
                                          </p:stCondLst>
                                        </p:cTn>
                                        <p:tgtEl>
                                          <p:spTgt spid="31"/>
                                        </p:tgtEl>
                                        <p:attrNameLst>
                                          <p:attrName>style.visibility</p:attrName>
                                        </p:attrNameLst>
                                      </p:cBhvr>
                                      <p:to>
                                        <p:strVal val="hidden"/>
                                      </p:to>
                                    </p:set>
                                  </p:childTnLst>
                                </p:cTn>
                              </p:par>
                              <p:par>
                                <p:cTn id="94" presetID="1" presetClass="entr" presetSubtype="0" fill="hold" grpId="1" nodeType="withEffect">
                                  <p:stCondLst>
                                    <p:cond delay="700"/>
                                  </p:stCondLst>
                                  <p:childTnLst>
                                    <p:set>
                                      <p:cBhvr>
                                        <p:cTn id="95" dur="1" fill="hold">
                                          <p:stCondLst>
                                            <p:cond delay="0"/>
                                          </p:stCondLst>
                                        </p:cTn>
                                        <p:tgtEl>
                                          <p:spTgt spid="32"/>
                                        </p:tgtEl>
                                        <p:attrNameLst>
                                          <p:attrName>style.visibility</p:attrName>
                                        </p:attrNameLst>
                                      </p:cBhvr>
                                      <p:to>
                                        <p:strVal val="visible"/>
                                      </p:to>
                                    </p:set>
                                  </p:childTnLst>
                                </p:cTn>
                              </p:par>
                              <p:par>
                                <p:cTn id="96" presetID="1" presetClass="exit" presetSubtype="0" fill="hold" grpId="2" nodeType="withEffect">
                                  <p:stCondLst>
                                    <p:cond delay="800"/>
                                  </p:stCondLst>
                                  <p:childTnLst>
                                    <p:set>
                                      <p:cBhvr>
                                        <p:cTn id="97" dur="1" fill="hold">
                                          <p:stCondLst>
                                            <p:cond delay="0"/>
                                          </p:stCondLst>
                                        </p:cTn>
                                        <p:tgtEl>
                                          <p:spTgt spid="32"/>
                                        </p:tgtEl>
                                        <p:attrNameLst>
                                          <p:attrName>style.visibility</p:attrName>
                                        </p:attrNameLst>
                                      </p:cBhvr>
                                      <p:to>
                                        <p:strVal val="hidden"/>
                                      </p:to>
                                    </p:set>
                                  </p:childTnLst>
                                </p:cTn>
                              </p:par>
                              <p:par>
                                <p:cTn id="98" presetID="1" presetClass="entr" presetSubtype="0" fill="hold" grpId="1" nodeType="withEffect">
                                  <p:stCondLst>
                                    <p:cond delay="800"/>
                                  </p:stCondLst>
                                  <p:childTnLst>
                                    <p:set>
                                      <p:cBhvr>
                                        <p:cTn id="99" dur="1" fill="hold">
                                          <p:stCondLst>
                                            <p:cond delay="0"/>
                                          </p:stCondLst>
                                        </p:cTn>
                                        <p:tgtEl>
                                          <p:spTgt spid="33"/>
                                        </p:tgtEl>
                                        <p:attrNameLst>
                                          <p:attrName>style.visibility</p:attrName>
                                        </p:attrNameLst>
                                      </p:cBhvr>
                                      <p:to>
                                        <p:strVal val="visible"/>
                                      </p:to>
                                    </p:set>
                                  </p:childTnLst>
                                </p:cTn>
                              </p:par>
                              <p:par>
                                <p:cTn id="100" presetID="1" presetClass="exit" presetSubtype="0" fill="hold" grpId="2" nodeType="withEffect">
                                  <p:stCondLst>
                                    <p:cond delay="900"/>
                                  </p:stCondLst>
                                  <p:childTnLst>
                                    <p:set>
                                      <p:cBhvr>
                                        <p:cTn id="101" dur="1" fill="hold">
                                          <p:stCondLst>
                                            <p:cond delay="0"/>
                                          </p:stCondLst>
                                        </p:cTn>
                                        <p:tgtEl>
                                          <p:spTgt spid="33"/>
                                        </p:tgtEl>
                                        <p:attrNameLst>
                                          <p:attrName>style.visibility</p:attrName>
                                        </p:attrNameLst>
                                      </p:cBhvr>
                                      <p:to>
                                        <p:strVal val="hidden"/>
                                      </p:to>
                                    </p:set>
                                  </p:childTnLst>
                                </p:cTn>
                              </p:par>
                              <p:par>
                                <p:cTn id="102" presetID="1" presetClass="entr" presetSubtype="0" fill="hold" grpId="1" nodeType="withEffect">
                                  <p:stCondLst>
                                    <p:cond delay="900"/>
                                  </p:stCondLst>
                                  <p:childTnLst>
                                    <p:set>
                                      <p:cBhvr>
                                        <p:cTn id="103" dur="1" fill="hold">
                                          <p:stCondLst>
                                            <p:cond delay="0"/>
                                          </p:stCondLst>
                                        </p:cTn>
                                        <p:tgtEl>
                                          <p:spTgt spid="34"/>
                                        </p:tgtEl>
                                        <p:attrNameLst>
                                          <p:attrName>style.visibility</p:attrName>
                                        </p:attrNameLst>
                                      </p:cBhvr>
                                      <p:to>
                                        <p:strVal val="visible"/>
                                      </p:to>
                                    </p:set>
                                  </p:childTnLst>
                                </p:cTn>
                              </p:par>
                              <p:par>
                                <p:cTn id="104" presetID="1" presetClass="exit" presetSubtype="0" fill="hold" grpId="2" nodeType="withEffect">
                                  <p:stCondLst>
                                    <p:cond delay="1000"/>
                                  </p:stCondLst>
                                  <p:childTnLst>
                                    <p:set>
                                      <p:cBhvr>
                                        <p:cTn id="105" dur="1" fill="hold">
                                          <p:stCondLst>
                                            <p:cond delay="0"/>
                                          </p:stCondLst>
                                        </p:cTn>
                                        <p:tgtEl>
                                          <p:spTgt spid="34"/>
                                        </p:tgtEl>
                                        <p:attrNameLst>
                                          <p:attrName>style.visibility</p:attrName>
                                        </p:attrNameLst>
                                      </p:cBhvr>
                                      <p:to>
                                        <p:strVal val="hidden"/>
                                      </p:to>
                                    </p:set>
                                  </p:childTnLst>
                                </p:cTn>
                              </p:par>
                              <p:par>
                                <p:cTn id="106" presetID="1" presetClass="entr" presetSubtype="0" fill="hold" grpId="1" nodeType="withEffect">
                                  <p:stCondLst>
                                    <p:cond delay="1000"/>
                                  </p:stCondLst>
                                  <p:childTnLst>
                                    <p:set>
                                      <p:cBhvr>
                                        <p:cTn id="107" dur="1" fill="hold">
                                          <p:stCondLst>
                                            <p:cond delay="0"/>
                                          </p:stCondLst>
                                        </p:cTn>
                                        <p:tgtEl>
                                          <p:spTgt spid="35"/>
                                        </p:tgtEl>
                                        <p:attrNameLst>
                                          <p:attrName>style.visibility</p:attrName>
                                        </p:attrNameLst>
                                      </p:cBhvr>
                                      <p:to>
                                        <p:strVal val="visible"/>
                                      </p:to>
                                    </p:set>
                                  </p:childTnLst>
                                </p:cTn>
                              </p:par>
                              <p:par>
                                <p:cTn id="108" presetID="1" presetClass="exit" presetSubtype="0" fill="hold" grpId="2" nodeType="withEffect">
                                  <p:stCondLst>
                                    <p:cond delay="1100"/>
                                  </p:stCondLst>
                                  <p:childTnLst>
                                    <p:set>
                                      <p:cBhvr>
                                        <p:cTn id="109" dur="1" fill="hold">
                                          <p:stCondLst>
                                            <p:cond delay="0"/>
                                          </p:stCondLst>
                                        </p:cTn>
                                        <p:tgtEl>
                                          <p:spTgt spid="35"/>
                                        </p:tgtEl>
                                        <p:attrNameLst>
                                          <p:attrName>style.visibility</p:attrName>
                                        </p:attrNameLst>
                                      </p:cBhvr>
                                      <p:to>
                                        <p:strVal val="hidden"/>
                                      </p:to>
                                    </p:set>
                                  </p:childTnLst>
                                </p:cTn>
                              </p:par>
                              <p:par>
                                <p:cTn id="110" presetID="1" presetClass="entr" presetSubtype="0" fill="hold" grpId="1" nodeType="withEffect">
                                  <p:stCondLst>
                                    <p:cond delay="1100"/>
                                  </p:stCondLst>
                                  <p:childTnLst>
                                    <p:set>
                                      <p:cBhvr>
                                        <p:cTn id="111" dur="1" fill="hold">
                                          <p:stCondLst>
                                            <p:cond delay="0"/>
                                          </p:stCondLst>
                                        </p:cTn>
                                        <p:tgtEl>
                                          <p:spTgt spid="36"/>
                                        </p:tgtEl>
                                        <p:attrNameLst>
                                          <p:attrName>style.visibility</p:attrName>
                                        </p:attrNameLst>
                                      </p:cBhvr>
                                      <p:to>
                                        <p:strVal val="visible"/>
                                      </p:to>
                                    </p:set>
                                  </p:childTnLst>
                                </p:cTn>
                              </p:par>
                              <p:par>
                                <p:cTn id="112" presetID="1" presetClass="exit" presetSubtype="0" fill="hold" grpId="2" nodeType="withEffect">
                                  <p:stCondLst>
                                    <p:cond delay="1200"/>
                                  </p:stCondLst>
                                  <p:childTnLst>
                                    <p:set>
                                      <p:cBhvr>
                                        <p:cTn id="113" dur="1" fill="hold">
                                          <p:stCondLst>
                                            <p:cond delay="0"/>
                                          </p:stCondLst>
                                        </p:cTn>
                                        <p:tgtEl>
                                          <p:spTgt spid="36"/>
                                        </p:tgtEl>
                                        <p:attrNameLst>
                                          <p:attrName>style.visibility</p:attrName>
                                        </p:attrNameLst>
                                      </p:cBhvr>
                                      <p:to>
                                        <p:strVal val="hidden"/>
                                      </p:to>
                                    </p:set>
                                  </p:childTnLst>
                                </p:cTn>
                              </p:par>
                              <p:par>
                                <p:cTn id="114" presetID="1" presetClass="entr" presetSubtype="0" fill="hold" grpId="1" nodeType="withEffect">
                                  <p:stCondLst>
                                    <p:cond delay="1200"/>
                                  </p:stCondLst>
                                  <p:childTnLst>
                                    <p:set>
                                      <p:cBhvr>
                                        <p:cTn id="115" dur="1" fill="hold">
                                          <p:stCondLst>
                                            <p:cond delay="0"/>
                                          </p:stCondLst>
                                        </p:cTn>
                                        <p:tgtEl>
                                          <p:spTgt spid="37"/>
                                        </p:tgtEl>
                                        <p:attrNameLst>
                                          <p:attrName>style.visibility</p:attrName>
                                        </p:attrNameLst>
                                      </p:cBhvr>
                                      <p:to>
                                        <p:strVal val="visible"/>
                                      </p:to>
                                    </p:set>
                                  </p:childTnLst>
                                </p:cTn>
                              </p:par>
                              <p:par>
                                <p:cTn id="116" presetID="1" presetClass="exit" presetSubtype="0" fill="hold" grpId="2" nodeType="withEffect">
                                  <p:stCondLst>
                                    <p:cond delay="1300"/>
                                  </p:stCondLst>
                                  <p:childTnLst>
                                    <p:set>
                                      <p:cBhvr>
                                        <p:cTn id="117" dur="1" fill="hold">
                                          <p:stCondLst>
                                            <p:cond delay="0"/>
                                          </p:stCondLst>
                                        </p:cTn>
                                        <p:tgtEl>
                                          <p:spTgt spid="37"/>
                                        </p:tgtEl>
                                        <p:attrNameLst>
                                          <p:attrName>style.visibility</p:attrName>
                                        </p:attrNameLst>
                                      </p:cBhvr>
                                      <p:to>
                                        <p:strVal val="hidden"/>
                                      </p:to>
                                    </p:set>
                                  </p:childTnLst>
                                </p:cTn>
                              </p:par>
                              <p:par>
                                <p:cTn id="118" presetID="1" presetClass="entr" presetSubtype="0" fill="hold" grpId="1" nodeType="withEffect">
                                  <p:stCondLst>
                                    <p:cond delay="1300"/>
                                  </p:stCondLst>
                                  <p:childTnLst>
                                    <p:set>
                                      <p:cBhvr>
                                        <p:cTn id="119" dur="1" fill="hold">
                                          <p:stCondLst>
                                            <p:cond delay="0"/>
                                          </p:stCondLst>
                                        </p:cTn>
                                        <p:tgtEl>
                                          <p:spTgt spid="38"/>
                                        </p:tgtEl>
                                        <p:attrNameLst>
                                          <p:attrName>style.visibility</p:attrName>
                                        </p:attrNameLst>
                                      </p:cBhvr>
                                      <p:to>
                                        <p:strVal val="visible"/>
                                      </p:to>
                                    </p:set>
                                  </p:childTnLst>
                                </p:cTn>
                              </p:par>
                              <p:par>
                                <p:cTn id="120" presetID="1" presetClass="exit" presetSubtype="0" fill="hold" grpId="2" nodeType="withEffect">
                                  <p:stCondLst>
                                    <p:cond delay="1400"/>
                                  </p:stCondLst>
                                  <p:childTnLst>
                                    <p:set>
                                      <p:cBhvr>
                                        <p:cTn id="121" dur="1" fill="hold">
                                          <p:stCondLst>
                                            <p:cond delay="0"/>
                                          </p:stCondLst>
                                        </p:cTn>
                                        <p:tgtEl>
                                          <p:spTgt spid="38"/>
                                        </p:tgtEl>
                                        <p:attrNameLst>
                                          <p:attrName>style.visibility</p:attrName>
                                        </p:attrNameLst>
                                      </p:cBhvr>
                                      <p:to>
                                        <p:strVal val="hidden"/>
                                      </p:to>
                                    </p:set>
                                  </p:childTnLst>
                                </p:cTn>
                              </p:par>
                              <p:par>
                                <p:cTn id="122" presetID="1" presetClass="entr" presetSubtype="0" fill="hold" grpId="1" nodeType="withEffect">
                                  <p:stCondLst>
                                    <p:cond delay="1400"/>
                                  </p:stCondLst>
                                  <p:childTnLst>
                                    <p:set>
                                      <p:cBhvr>
                                        <p:cTn id="123" dur="1" fill="hold">
                                          <p:stCondLst>
                                            <p:cond delay="0"/>
                                          </p:stCondLst>
                                        </p:cTn>
                                        <p:tgtEl>
                                          <p:spTgt spid="39"/>
                                        </p:tgtEl>
                                        <p:attrNameLst>
                                          <p:attrName>style.visibility</p:attrName>
                                        </p:attrNameLst>
                                      </p:cBhvr>
                                      <p:to>
                                        <p:strVal val="visible"/>
                                      </p:to>
                                    </p:set>
                                  </p:childTnLst>
                                </p:cTn>
                              </p:par>
                              <p:par>
                                <p:cTn id="124" presetID="1" presetClass="exit" presetSubtype="0" fill="hold" grpId="2" nodeType="withEffect">
                                  <p:stCondLst>
                                    <p:cond delay="1500"/>
                                  </p:stCondLst>
                                  <p:childTnLst>
                                    <p:set>
                                      <p:cBhvr>
                                        <p:cTn id="125" dur="1" fill="hold">
                                          <p:stCondLst>
                                            <p:cond delay="0"/>
                                          </p:stCondLst>
                                        </p:cTn>
                                        <p:tgtEl>
                                          <p:spTgt spid="39"/>
                                        </p:tgtEl>
                                        <p:attrNameLst>
                                          <p:attrName>style.visibility</p:attrName>
                                        </p:attrNameLst>
                                      </p:cBhvr>
                                      <p:to>
                                        <p:strVal val="hidden"/>
                                      </p:to>
                                    </p:set>
                                  </p:childTnLst>
                                </p:cTn>
                              </p:par>
                              <p:par>
                                <p:cTn id="126" presetID="1" presetClass="entr" presetSubtype="0" fill="hold" grpId="1" nodeType="withEffect">
                                  <p:stCondLst>
                                    <p:cond delay="1500"/>
                                  </p:stCondLst>
                                  <p:childTnLst>
                                    <p:set>
                                      <p:cBhvr>
                                        <p:cTn id="127" dur="1" fill="hold">
                                          <p:stCondLst>
                                            <p:cond delay="0"/>
                                          </p:stCondLst>
                                        </p:cTn>
                                        <p:tgtEl>
                                          <p:spTgt spid="40"/>
                                        </p:tgtEl>
                                        <p:attrNameLst>
                                          <p:attrName>style.visibility</p:attrName>
                                        </p:attrNameLst>
                                      </p:cBhvr>
                                      <p:to>
                                        <p:strVal val="visible"/>
                                      </p:to>
                                    </p:set>
                                  </p:childTnLst>
                                </p:cTn>
                              </p:par>
                              <p:par>
                                <p:cTn id="128" presetID="1" presetClass="exit" presetSubtype="0" fill="hold" grpId="2" nodeType="withEffect">
                                  <p:stCondLst>
                                    <p:cond delay="1600"/>
                                  </p:stCondLst>
                                  <p:childTnLst>
                                    <p:set>
                                      <p:cBhvr>
                                        <p:cTn id="129" dur="1" fill="hold">
                                          <p:stCondLst>
                                            <p:cond delay="0"/>
                                          </p:stCondLst>
                                        </p:cTn>
                                        <p:tgtEl>
                                          <p:spTgt spid="40"/>
                                        </p:tgtEl>
                                        <p:attrNameLst>
                                          <p:attrName>style.visibility</p:attrName>
                                        </p:attrNameLst>
                                      </p:cBhvr>
                                      <p:to>
                                        <p:strVal val="hidden"/>
                                      </p:to>
                                    </p:set>
                                  </p:childTnLst>
                                </p:cTn>
                              </p:par>
                              <p:par>
                                <p:cTn id="130" presetID="1" presetClass="entr" presetSubtype="0" fill="hold" grpId="1" nodeType="withEffect">
                                  <p:stCondLst>
                                    <p:cond delay="1600"/>
                                  </p:stCondLst>
                                  <p:childTnLst>
                                    <p:set>
                                      <p:cBhvr>
                                        <p:cTn id="131" dur="1" fill="hold">
                                          <p:stCondLst>
                                            <p:cond delay="0"/>
                                          </p:stCondLst>
                                        </p:cTn>
                                        <p:tgtEl>
                                          <p:spTgt spid="41"/>
                                        </p:tgtEl>
                                        <p:attrNameLst>
                                          <p:attrName>style.visibility</p:attrName>
                                        </p:attrNameLst>
                                      </p:cBhvr>
                                      <p:to>
                                        <p:strVal val="visible"/>
                                      </p:to>
                                    </p:set>
                                  </p:childTnLst>
                                </p:cTn>
                              </p:par>
                              <p:par>
                                <p:cTn id="132" presetID="1" presetClass="exit" presetSubtype="0" fill="hold" grpId="2" nodeType="withEffect">
                                  <p:stCondLst>
                                    <p:cond delay="1700"/>
                                  </p:stCondLst>
                                  <p:childTnLst>
                                    <p:set>
                                      <p:cBhvr>
                                        <p:cTn id="133" dur="1" fill="hold">
                                          <p:stCondLst>
                                            <p:cond delay="0"/>
                                          </p:stCondLst>
                                        </p:cTn>
                                        <p:tgtEl>
                                          <p:spTgt spid="41"/>
                                        </p:tgtEl>
                                        <p:attrNameLst>
                                          <p:attrName>style.visibility</p:attrName>
                                        </p:attrNameLst>
                                      </p:cBhvr>
                                      <p:to>
                                        <p:strVal val="hidden"/>
                                      </p:to>
                                    </p:set>
                                  </p:childTnLst>
                                </p:cTn>
                              </p:par>
                              <p:par>
                                <p:cTn id="134" presetID="1" presetClass="entr" presetSubtype="0" fill="hold" grpId="1" nodeType="withEffect">
                                  <p:stCondLst>
                                    <p:cond delay="1700"/>
                                  </p:stCondLst>
                                  <p:childTnLst>
                                    <p:set>
                                      <p:cBhvr>
                                        <p:cTn id="135" dur="1" fill="hold">
                                          <p:stCondLst>
                                            <p:cond delay="0"/>
                                          </p:stCondLst>
                                        </p:cTn>
                                        <p:tgtEl>
                                          <p:spTgt spid="42"/>
                                        </p:tgtEl>
                                        <p:attrNameLst>
                                          <p:attrName>style.visibility</p:attrName>
                                        </p:attrNameLst>
                                      </p:cBhvr>
                                      <p:to>
                                        <p:strVal val="visible"/>
                                      </p:to>
                                    </p:set>
                                  </p:childTnLst>
                                </p:cTn>
                              </p:par>
                              <p:par>
                                <p:cTn id="136" presetID="1" presetClass="exit" presetSubtype="0" fill="hold" grpId="2" nodeType="withEffect">
                                  <p:stCondLst>
                                    <p:cond delay="1800"/>
                                  </p:stCondLst>
                                  <p:childTnLst>
                                    <p:set>
                                      <p:cBhvr>
                                        <p:cTn id="137" dur="1" fill="hold">
                                          <p:stCondLst>
                                            <p:cond delay="0"/>
                                          </p:stCondLst>
                                        </p:cTn>
                                        <p:tgtEl>
                                          <p:spTgt spid="42"/>
                                        </p:tgtEl>
                                        <p:attrNameLst>
                                          <p:attrName>style.visibility</p:attrName>
                                        </p:attrNameLst>
                                      </p:cBhvr>
                                      <p:to>
                                        <p:strVal val="hidden"/>
                                      </p:to>
                                    </p:set>
                                  </p:childTnLst>
                                </p:cTn>
                              </p:par>
                              <p:par>
                                <p:cTn id="138" presetID="1" presetClass="entr" presetSubtype="0" fill="hold" grpId="0" nodeType="withEffect">
                                  <p:stCondLst>
                                    <p:cond delay="1800"/>
                                  </p:stCondLst>
                                  <p:childTnLst>
                                    <p:set>
                                      <p:cBhvr>
                                        <p:cTn id="139" dur="1" fill="hold">
                                          <p:stCondLst>
                                            <p:cond delay="0"/>
                                          </p:stCondLst>
                                        </p:cTn>
                                        <p:tgtEl>
                                          <p:spTgt spid="43"/>
                                        </p:tgtEl>
                                        <p:attrNameLst>
                                          <p:attrName>style.visibility</p:attrName>
                                        </p:attrNameLst>
                                      </p:cBhvr>
                                      <p:to>
                                        <p:strVal val="visible"/>
                                      </p:to>
                                    </p:set>
                                  </p:childTnLst>
                                </p:cTn>
                              </p:par>
                              <p:par>
                                <p:cTn id="140" presetID="64" presetClass="path" presetSubtype="0" fill="hold" grpId="0" nodeType="withEffect">
                                  <p:stCondLst>
                                    <p:cond delay="500"/>
                                  </p:stCondLst>
                                  <p:childTnLst>
                                    <p:animMotion origin="layout" path="M 2.22222E-6 0.00401 L 2.22222E-6 -0.4071 " pathEditMode="relative" rAng="0" ptsTypes="AA">
                                      <p:cBhvr>
                                        <p:cTn id="141" dur="1280" fill="hold"/>
                                        <p:tgtEl>
                                          <p:spTgt spid="18"/>
                                        </p:tgtEl>
                                        <p:attrNameLst>
                                          <p:attrName>ppt_x</p:attrName>
                                          <p:attrName>ppt_y</p:attrName>
                                        </p:attrNameLst>
                                      </p:cBhvr>
                                      <p:rCtr x="0" y="-20556"/>
                                    </p:animMotion>
                                  </p:childTnLst>
                                </p:cTn>
                              </p:par>
                              <p:par>
                                <p:cTn id="142" presetID="64" presetClass="path" presetSubtype="0" fill="hold" grpId="0" nodeType="withEffect">
                                  <p:stCondLst>
                                    <p:cond delay="500"/>
                                  </p:stCondLst>
                                  <p:childTnLst>
                                    <p:animMotion origin="layout" path="M 2.22222E-6 0.00401 L 2.22222E-6 -0.4071 " pathEditMode="relative" rAng="0" ptsTypes="AA">
                                      <p:cBhvr>
                                        <p:cTn id="143" dur="1280" fill="hold"/>
                                        <p:tgtEl>
                                          <p:spTgt spid="30"/>
                                        </p:tgtEl>
                                        <p:attrNameLst>
                                          <p:attrName>ppt_x</p:attrName>
                                          <p:attrName>ppt_y</p:attrName>
                                        </p:attrNameLst>
                                      </p:cBhvr>
                                      <p:rCtr x="0" y="-20556"/>
                                    </p:animMotion>
                                  </p:childTnLst>
                                </p:cTn>
                              </p:par>
                              <p:par>
                                <p:cTn id="144" presetID="64" presetClass="path" presetSubtype="0" fill="hold" grpId="0" nodeType="withEffect">
                                  <p:stCondLst>
                                    <p:cond delay="500"/>
                                  </p:stCondLst>
                                  <p:childTnLst>
                                    <p:animMotion origin="layout" path="M 2.22222E-6 0.00401 L 2.22222E-6 -0.4071 " pathEditMode="relative" rAng="0" ptsTypes="AA">
                                      <p:cBhvr>
                                        <p:cTn id="145" dur="1280" fill="hold"/>
                                        <p:tgtEl>
                                          <p:spTgt spid="31"/>
                                        </p:tgtEl>
                                        <p:attrNameLst>
                                          <p:attrName>ppt_x</p:attrName>
                                          <p:attrName>ppt_y</p:attrName>
                                        </p:attrNameLst>
                                      </p:cBhvr>
                                      <p:rCtr x="0" y="-20556"/>
                                    </p:animMotion>
                                  </p:childTnLst>
                                </p:cTn>
                              </p:par>
                              <p:par>
                                <p:cTn id="146" presetID="64" presetClass="path" presetSubtype="0" fill="hold" grpId="0" nodeType="withEffect">
                                  <p:stCondLst>
                                    <p:cond delay="500"/>
                                  </p:stCondLst>
                                  <p:childTnLst>
                                    <p:animMotion origin="layout" path="M 2.22222E-6 0.00401 L 2.22222E-6 -0.4071 " pathEditMode="relative" rAng="0" ptsTypes="AA">
                                      <p:cBhvr>
                                        <p:cTn id="147" dur="1280" fill="hold"/>
                                        <p:tgtEl>
                                          <p:spTgt spid="32"/>
                                        </p:tgtEl>
                                        <p:attrNameLst>
                                          <p:attrName>ppt_x</p:attrName>
                                          <p:attrName>ppt_y</p:attrName>
                                        </p:attrNameLst>
                                      </p:cBhvr>
                                      <p:rCtr x="0" y="-20556"/>
                                    </p:animMotion>
                                  </p:childTnLst>
                                </p:cTn>
                              </p:par>
                              <p:par>
                                <p:cTn id="148" presetID="64" presetClass="path" presetSubtype="0" fill="hold" grpId="0" nodeType="withEffect">
                                  <p:stCondLst>
                                    <p:cond delay="500"/>
                                  </p:stCondLst>
                                  <p:childTnLst>
                                    <p:animMotion origin="layout" path="M 2.22222E-6 0.00401 L 2.22222E-6 -0.4071 " pathEditMode="relative" rAng="0" ptsTypes="AA">
                                      <p:cBhvr>
                                        <p:cTn id="149" dur="1280" fill="hold"/>
                                        <p:tgtEl>
                                          <p:spTgt spid="33"/>
                                        </p:tgtEl>
                                        <p:attrNameLst>
                                          <p:attrName>ppt_x</p:attrName>
                                          <p:attrName>ppt_y</p:attrName>
                                        </p:attrNameLst>
                                      </p:cBhvr>
                                      <p:rCtr x="0" y="-20556"/>
                                    </p:animMotion>
                                  </p:childTnLst>
                                </p:cTn>
                              </p:par>
                              <p:par>
                                <p:cTn id="150" presetID="64" presetClass="path" presetSubtype="0" fill="hold" grpId="0" nodeType="withEffect">
                                  <p:stCondLst>
                                    <p:cond delay="500"/>
                                  </p:stCondLst>
                                  <p:childTnLst>
                                    <p:animMotion origin="layout" path="M 2.22222E-6 0.00401 L 2.22222E-6 -0.4071 " pathEditMode="relative" rAng="0" ptsTypes="AA">
                                      <p:cBhvr>
                                        <p:cTn id="151" dur="1280" fill="hold"/>
                                        <p:tgtEl>
                                          <p:spTgt spid="34"/>
                                        </p:tgtEl>
                                        <p:attrNameLst>
                                          <p:attrName>ppt_x</p:attrName>
                                          <p:attrName>ppt_y</p:attrName>
                                        </p:attrNameLst>
                                      </p:cBhvr>
                                      <p:rCtr x="0" y="-20556"/>
                                    </p:animMotion>
                                  </p:childTnLst>
                                </p:cTn>
                              </p:par>
                              <p:par>
                                <p:cTn id="152" presetID="64" presetClass="path" presetSubtype="0" fill="hold" grpId="0" nodeType="withEffect">
                                  <p:stCondLst>
                                    <p:cond delay="500"/>
                                  </p:stCondLst>
                                  <p:childTnLst>
                                    <p:animMotion origin="layout" path="M 2.22222E-6 0.00401 L 2.22222E-6 -0.4071 " pathEditMode="relative" rAng="0" ptsTypes="AA">
                                      <p:cBhvr>
                                        <p:cTn id="153" dur="1280" fill="hold"/>
                                        <p:tgtEl>
                                          <p:spTgt spid="35"/>
                                        </p:tgtEl>
                                        <p:attrNameLst>
                                          <p:attrName>ppt_x</p:attrName>
                                          <p:attrName>ppt_y</p:attrName>
                                        </p:attrNameLst>
                                      </p:cBhvr>
                                      <p:rCtr x="0" y="-20556"/>
                                    </p:animMotion>
                                  </p:childTnLst>
                                </p:cTn>
                              </p:par>
                              <p:par>
                                <p:cTn id="154" presetID="64" presetClass="path" presetSubtype="0" fill="hold" grpId="0" nodeType="withEffect">
                                  <p:stCondLst>
                                    <p:cond delay="500"/>
                                  </p:stCondLst>
                                  <p:childTnLst>
                                    <p:animMotion origin="layout" path="M 2.22222E-6 0.00401 L 2.22222E-6 -0.4071 " pathEditMode="relative" rAng="0" ptsTypes="AA">
                                      <p:cBhvr>
                                        <p:cTn id="155" dur="1280" fill="hold"/>
                                        <p:tgtEl>
                                          <p:spTgt spid="36"/>
                                        </p:tgtEl>
                                        <p:attrNameLst>
                                          <p:attrName>ppt_x</p:attrName>
                                          <p:attrName>ppt_y</p:attrName>
                                        </p:attrNameLst>
                                      </p:cBhvr>
                                      <p:rCtr x="0" y="-20556"/>
                                    </p:animMotion>
                                  </p:childTnLst>
                                </p:cTn>
                              </p:par>
                              <p:par>
                                <p:cTn id="156" presetID="64" presetClass="path" presetSubtype="0" fill="hold" grpId="0" nodeType="withEffect">
                                  <p:stCondLst>
                                    <p:cond delay="500"/>
                                  </p:stCondLst>
                                  <p:childTnLst>
                                    <p:animMotion origin="layout" path="M 2.22222E-6 0.00401 L 2.22222E-6 -0.4071 " pathEditMode="relative" rAng="0" ptsTypes="AA">
                                      <p:cBhvr>
                                        <p:cTn id="157" dur="1280" fill="hold"/>
                                        <p:tgtEl>
                                          <p:spTgt spid="37"/>
                                        </p:tgtEl>
                                        <p:attrNameLst>
                                          <p:attrName>ppt_x</p:attrName>
                                          <p:attrName>ppt_y</p:attrName>
                                        </p:attrNameLst>
                                      </p:cBhvr>
                                      <p:rCtr x="0" y="-20556"/>
                                    </p:animMotion>
                                  </p:childTnLst>
                                </p:cTn>
                              </p:par>
                              <p:par>
                                <p:cTn id="158" presetID="64" presetClass="path" presetSubtype="0" fill="hold" grpId="0" nodeType="withEffect">
                                  <p:stCondLst>
                                    <p:cond delay="500"/>
                                  </p:stCondLst>
                                  <p:childTnLst>
                                    <p:animMotion origin="layout" path="M 2.22222E-6 0.00401 L 2.22222E-6 -0.4071 " pathEditMode="relative" rAng="0" ptsTypes="AA">
                                      <p:cBhvr>
                                        <p:cTn id="159" dur="1280" fill="hold"/>
                                        <p:tgtEl>
                                          <p:spTgt spid="38"/>
                                        </p:tgtEl>
                                        <p:attrNameLst>
                                          <p:attrName>ppt_x</p:attrName>
                                          <p:attrName>ppt_y</p:attrName>
                                        </p:attrNameLst>
                                      </p:cBhvr>
                                      <p:rCtr x="0" y="-20556"/>
                                    </p:animMotion>
                                  </p:childTnLst>
                                </p:cTn>
                              </p:par>
                              <p:par>
                                <p:cTn id="160" presetID="64" presetClass="path" presetSubtype="0" fill="hold" grpId="0" nodeType="withEffect">
                                  <p:stCondLst>
                                    <p:cond delay="500"/>
                                  </p:stCondLst>
                                  <p:childTnLst>
                                    <p:animMotion origin="layout" path="M 2.22222E-6 0.00401 L 2.22222E-6 -0.4071 " pathEditMode="relative" rAng="0" ptsTypes="AA">
                                      <p:cBhvr>
                                        <p:cTn id="161" dur="1280" fill="hold"/>
                                        <p:tgtEl>
                                          <p:spTgt spid="39"/>
                                        </p:tgtEl>
                                        <p:attrNameLst>
                                          <p:attrName>ppt_x</p:attrName>
                                          <p:attrName>ppt_y</p:attrName>
                                        </p:attrNameLst>
                                      </p:cBhvr>
                                      <p:rCtr x="0" y="-20556"/>
                                    </p:animMotion>
                                  </p:childTnLst>
                                </p:cTn>
                              </p:par>
                              <p:par>
                                <p:cTn id="162" presetID="64" presetClass="path" presetSubtype="0" fill="hold" grpId="0" nodeType="withEffect">
                                  <p:stCondLst>
                                    <p:cond delay="500"/>
                                  </p:stCondLst>
                                  <p:childTnLst>
                                    <p:animMotion origin="layout" path="M 2.22222E-6 0.00401 L 2.22222E-6 -0.4071 " pathEditMode="relative" rAng="0" ptsTypes="AA">
                                      <p:cBhvr>
                                        <p:cTn id="163" dur="1280" fill="hold"/>
                                        <p:tgtEl>
                                          <p:spTgt spid="40"/>
                                        </p:tgtEl>
                                        <p:attrNameLst>
                                          <p:attrName>ppt_x</p:attrName>
                                          <p:attrName>ppt_y</p:attrName>
                                        </p:attrNameLst>
                                      </p:cBhvr>
                                      <p:rCtr x="0" y="-20556"/>
                                    </p:animMotion>
                                  </p:childTnLst>
                                </p:cTn>
                              </p:par>
                              <p:par>
                                <p:cTn id="164" presetID="64" presetClass="path" presetSubtype="0" fill="hold" grpId="0" nodeType="withEffect">
                                  <p:stCondLst>
                                    <p:cond delay="500"/>
                                  </p:stCondLst>
                                  <p:childTnLst>
                                    <p:animMotion origin="layout" path="M 2.22222E-6 0.00401 L 2.22222E-6 -0.4071 " pathEditMode="relative" rAng="0" ptsTypes="AA">
                                      <p:cBhvr>
                                        <p:cTn id="165" dur="1280" fill="hold"/>
                                        <p:tgtEl>
                                          <p:spTgt spid="41"/>
                                        </p:tgtEl>
                                        <p:attrNameLst>
                                          <p:attrName>ppt_x</p:attrName>
                                          <p:attrName>ppt_y</p:attrName>
                                        </p:attrNameLst>
                                      </p:cBhvr>
                                      <p:rCtr x="0" y="-20556"/>
                                    </p:animMotion>
                                  </p:childTnLst>
                                </p:cTn>
                              </p:par>
                              <p:par>
                                <p:cTn id="166" presetID="64" presetClass="path" presetSubtype="0" fill="hold" grpId="0" nodeType="withEffect">
                                  <p:stCondLst>
                                    <p:cond delay="500"/>
                                  </p:stCondLst>
                                  <p:childTnLst>
                                    <p:animMotion origin="layout" path="M 2.22222E-6 0.00401 L 2.22222E-6 -0.4071 " pathEditMode="relative" rAng="0" ptsTypes="AA">
                                      <p:cBhvr>
                                        <p:cTn id="167" dur="1280" fill="hold"/>
                                        <p:tgtEl>
                                          <p:spTgt spid="42"/>
                                        </p:tgtEl>
                                        <p:attrNameLst>
                                          <p:attrName>ppt_x</p:attrName>
                                          <p:attrName>ppt_y</p:attrName>
                                        </p:attrNameLst>
                                      </p:cBhvr>
                                      <p:rCtr x="0" y="-20556"/>
                                    </p:animMotion>
                                  </p:childTnLst>
                                </p:cTn>
                              </p:par>
                              <p:par>
                                <p:cTn id="168" presetID="12" presetClass="entr" presetSubtype="4" fill="hold" grpId="0" nodeType="withEffect">
                                  <p:stCondLst>
                                    <p:cond delay="500"/>
                                  </p:stCondLst>
                                  <p:childTnLst>
                                    <p:set>
                                      <p:cBhvr>
                                        <p:cTn id="169" dur="1" fill="hold">
                                          <p:stCondLst>
                                            <p:cond delay="0"/>
                                          </p:stCondLst>
                                        </p:cTn>
                                        <p:tgtEl>
                                          <p:spTgt spid="10"/>
                                        </p:tgtEl>
                                        <p:attrNameLst>
                                          <p:attrName>style.visibility</p:attrName>
                                        </p:attrNameLst>
                                      </p:cBhvr>
                                      <p:to>
                                        <p:strVal val="visible"/>
                                      </p:to>
                                    </p:set>
                                    <p:anim calcmode="lin" valueType="num">
                                      <p:cBhvr additive="base">
                                        <p:cTn id="170" dur="1280"/>
                                        <p:tgtEl>
                                          <p:spTgt spid="10"/>
                                        </p:tgtEl>
                                        <p:attrNameLst>
                                          <p:attrName>ppt_y</p:attrName>
                                        </p:attrNameLst>
                                      </p:cBhvr>
                                      <p:tavLst>
                                        <p:tav tm="0">
                                          <p:val>
                                            <p:strVal val="#ppt_y+#ppt_h*1.125000"/>
                                          </p:val>
                                        </p:tav>
                                        <p:tav tm="100000">
                                          <p:val>
                                            <p:strVal val="#ppt_y"/>
                                          </p:val>
                                        </p:tav>
                                      </p:tavLst>
                                    </p:anim>
                                    <p:animEffect transition="in" filter="wipe(up)">
                                      <p:cBhvr>
                                        <p:cTn id="171" dur="1280"/>
                                        <p:tgtEl>
                                          <p:spTgt spid="10"/>
                                        </p:tgtEl>
                                      </p:cBhvr>
                                    </p:animEffect>
                                  </p:childTnLst>
                                </p:cTn>
                              </p:par>
                            </p:childTnLst>
                          </p:cTn>
                        </p:par>
                        <p:par>
                          <p:cTn id="172" fill="hold">
                            <p:stCondLst>
                              <p:cond delay="4450"/>
                            </p:stCondLst>
                            <p:childTnLst>
                              <p:par>
                                <p:cTn id="173" presetID="10" presetClass="entr" presetSubtype="0" fill="hold" grpId="0" nodeType="afterEffect">
                                  <p:stCondLst>
                                    <p:cond delay="0"/>
                                  </p:stCondLst>
                                  <p:childTnLst>
                                    <p:set>
                                      <p:cBhvr>
                                        <p:cTn id="174" dur="1" fill="hold">
                                          <p:stCondLst>
                                            <p:cond delay="0"/>
                                          </p:stCondLst>
                                        </p:cTn>
                                        <p:tgtEl>
                                          <p:spTgt spid="44"/>
                                        </p:tgtEl>
                                        <p:attrNameLst>
                                          <p:attrName>style.visibility</p:attrName>
                                        </p:attrNameLst>
                                      </p:cBhvr>
                                      <p:to>
                                        <p:strVal val="visible"/>
                                      </p:to>
                                    </p:set>
                                    <p:animEffect transition="in" filter="fade">
                                      <p:cBhvr>
                                        <p:cTn id="17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8" grpId="2"/>
      <p:bldP spid="19" grpId="0"/>
      <p:bldP spid="19" grpId="1"/>
      <p:bldP spid="19" grpId="2"/>
      <p:bldP spid="20" grpId="0"/>
      <p:bldP spid="20" grpId="1"/>
      <p:bldP spid="20" grpId="2"/>
      <p:bldP spid="21" grpId="0"/>
      <p:bldP spid="21" grpId="1"/>
      <p:bldP spid="21" grpId="2"/>
      <p:bldP spid="22" grpId="0"/>
      <p:bldP spid="22" grpId="1"/>
      <p:bldP spid="22" grpId="2"/>
      <p:bldP spid="23" grpId="0"/>
      <p:bldP spid="23" grpId="1"/>
      <p:bldP spid="23" grpId="2"/>
      <p:bldP spid="24" grpId="0"/>
      <p:bldP spid="24" grpId="1"/>
      <p:bldP spid="24" grpId="2"/>
      <p:bldP spid="25" grpId="0"/>
      <p:bldP spid="25" grpId="1"/>
      <p:bldP spid="25" grpId="2"/>
      <p:bldP spid="29" grpId="0"/>
      <p:bldP spid="29" grpId="1"/>
      <p:bldP spid="29" grpId="2"/>
      <p:bldP spid="30" grpId="0"/>
      <p:bldP spid="30" grpId="1"/>
      <p:bldP spid="30" grpId="2"/>
      <p:bldP spid="31" grpId="0"/>
      <p:bldP spid="31" grpId="1"/>
      <p:bldP spid="31" grpId="2"/>
      <p:bldP spid="32" grpId="0"/>
      <p:bldP spid="32" grpId="1"/>
      <p:bldP spid="32" grpId="2"/>
      <p:bldP spid="33" grpId="0"/>
      <p:bldP spid="33" grpId="1"/>
      <p:bldP spid="33" grpId="2"/>
      <p:bldP spid="34" grpId="0"/>
      <p:bldP spid="34" grpId="1"/>
      <p:bldP spid="34" grpId="2"/>
      <p:bldP spid="35" grpId="0"/>
      <p:bldP spid="35" grpId="1"/>
      <p:bldP spid="35" grpId="2"/>
      <p:bldP spid="36" grpId="0"/>
      <p:bldP spid="36" grpId="1"/>
      <p:bldP spid="36" grpId="2"/>
      <p:bldP spid="37" grpId="0"/>
      <p:bldP spid="37" grpId="1"/>
      <p:bldP spid="37" grpId="2"/>
      <p:bldP spid="38" grpId="0"/>
      <p:bldP spid="38" grpId="1"/>
      <p:bldP spid="38" grpId="2"/>
      <p:bldP spid="39" grpId="0"/>
      <p:bldP spid="39" grpId="1"/>
      <p:bldP spid="39" grpId="2"/>
      <p:bldP spid="40" grpId="0"/>
      <p:bldP spid="40" grpId="1"/>
      <p:bldP spid="40" grpId="2"/>
      <p:bldP spid="41" grpId="0"/>
      <p:bldP spid="41" grpId="1"/>
      <p:bldP spid="41" grpId="2"/>
      <p:bldP spid="42" grpId="0"/>
      <p:bldP spid="42" grpId="1"/>
      <p:bldP spid="42" grpId="2"/>
      <p:bldP spid="43" grpId="0"/>
      <p:bldP spid="9" grpId="0"/>
      <p:bldP spid="2" grpId="0" animBg="1"/>
      <p:bldP spid="10" grpId="0" animBg="1"/>
      <p:bldP spid="16" grpId="0"/>
      <p:bldP spid="17" grpId="0"/>
      <p:bldP spid="26"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4572000" y="1375258"/>
            <a:ext cx="0" cy="2477486"/>
          </a:xfrm>
          <a:prstGeom prst="line">
            <a:avLst/>
          </a:prstGeom>
        </p:spPr>
        <p:style>
          <a:lnRef idx="1">
            <a:schemeClr val="accent1"/>
          </a:lnRef>
          <a:fillRef idx="0">
            <a:schemeClr val="accent1"/>
          </a:fillRef>
          <a:effectRef idx="0">
            <a:schemeClr val="accent1"/>
          </a:effectRef>
          <a:fontRef idx="minor">
            <a:schemeClr val="tx1"/>
          </a:fontRef>
        </p:style>
      </p:cxnSp>
      <p:sp>
        <p:nvSpPr>
          <p:cNvPr id="4" name="Freeform 3"/>
          <p:cNvSpPr/>
          <p:nvPr/>
        </p:nvSpPr>
        <p:spPr>
          <a:xfrm>
            <a:off x="1764974" y="1068071"/>
            <a:ext cx="385814" cy="335038"/>
          </a:xfrm>
          <a:custGeom>
            <a:avLst/>
            <a:gdLst>
              <a:gd name="connsiteX0" fmla="*/ 0 w 122400"/>
              <a:gd name="connsiteY0" fmla="*/ 165600 h 165600"/>
              <a:gd name="connsiteX1" fmla="*/ 7200 w 122400"/>
              <a:gd name="connsiteY1" fmla="*/ 129600 h 165600"/>
              <a:gd name="connsiteX2" fmla="*/ 50400 w 122400"/>
              <a:gd name="connsiteY2" fmla="*/ 79200 h 165600"/>
              <a:gd name="connsiteX3" fmla="*/ 79200 w 122400"/>
              <a:gd name="connsiteY3" fmla="*/ 36000 h 165600"/>
              <a:gd name="connsiteX4" fmla="*/ 100800 w 122400"/>
              <a:gd name="connsiteY4" fmla="*/ 7200 h 165600"/>
              <a:gd name="connsiteX5" fmla="*/ 122400 w 122400"/>
              <a:gd name="connsiteY5" fmla="*/ 0 h 165600"/>
              <a:gd name="connsiteX0" fmla="*/ 0 w 122400"/>
              <a:gd name="connsiteY0" fmla="*/ 166960 h 166960"/>
              <a:gd name="connsiteX1" fmla="*/ 7200 w 122400"/>
              <a:gd name="connsiteY1" fmla="*/ 130960 h 166960"/>
              <a:gd name="connsiteX2" fmla="*/ 50400 w 122400"/>
              <a:gd name="connsiteY2" fmla="*/ 80560 h 166960"/>
              <a:gd name="connsiteX3" fmla="*/ 100800 w 122400"/>
              <a:gd name="connsiteY3" fmla="*/ 8560 h 166960"/>
              <a:gd name="connsiteX4" fmla="*/ 122400 w 122400"/>
              <a:gd name="connsiteY4" fmla="*/ 1360 h 166960"/>
              <a:gd name="connsiteX0" fmla="*/ 1931 w 124331"/>
              <a:gd name="connsiteY0" fmla="*/ 170302 h 170302"/>
              <a:gd name="connsiteX1" fmla="*/ 9131 w 124331"/>
              <a:gd name="connsiteY1" fmla="*/ 134302 h 170302"/>
              <a:gd name="connsiteX2" fmla="*/ 102731 w 124331"/>
              <a:gd name="connsiteY2" fmla="*/ 11902 h 170302"/>
              <a:gd name="connsiteX3" fmla="*/ 124331 w 124331"/>
              <a:gd name="connsiteY3" fmla="*/ 4702 h 170302"/>
              <a:gd name="connsiteX0" fmla="*/ 0 w 122400"/>
              <a:gd name="connsiteY0" fmla="*/ 172858 h 172858"/>
              <a:gd name="connsiteX1" fmla="*/ 100800 w 122400"/>
              <a:gd name="connsiteY1" fmla="*/ 14458 h 172858"/>
              <a:gd name="connsiteX2" fmla="*/ 122400 w 122400"/>
              <a:gd name="connsiteY2" fmla="*/ 7258 h 172858"/>
              <a:gd name="connsiteX0" fmla="*/ 0 w 62156"/>
              <a:gd name="connsiteY0" fmla="*/ 53858 h 53858"/>
              <a:gd name="connsiteX1" fmla="*/ 40556 w 62156"/>
              <a:gd name="connsiteY1" fmla="*/ 7339 h 53858"/>
              <a:gd name="connsiteX2" fmla="*/ 62156 w 62156"/>
              <a:gd name="connsiteY2" fmla="*/ 139 h 53858"/>
              <a:gd name="connsiteX0" fmla="*/ 0 w 62156"/>
              <a:gd name="connsiteY0" fmla="*/ 53719 h 53719"/>
              <a:gd name="connsiteX1" fmla="*/ 62156 w 62156"/>
              <a:gd name="connsiteY1" fmla="*/ 0 h 53719"/>
              <a:gd name="connsiteX0" fmla="*/ 0 w 62156"/>
              <a:gd name="connsiteY0" fmla="*/ 53976 h 53976"/>
              <a:gd name="connsiteX1" fmla="*/ 62156 w 62156"/>
              <a:gd name="connsiteY1" fmla="*/ 257 h 53976"/>
            </a:gdLst>
            <a:ahLst/>
            <a:cxnLst>
              <a:cxn ang="0">
                <a:pos x="connsiteX0" y="connsiteY0"/>
              </a:cxn>
              <a:cxn ang="0">
                <a:pos x="connsiteX1" y="connsiteY1"/>
              </a:cxn>
            </a:cxnLst>
            <a:rect l="l" t="t" r="r" b="b"/>
            <a:pathLst>
              <a:path w="62156" h="53976">
                <a:moveTo>
                  <a:pt x="0" y="53976"/>
                </a:moveTo>
                <a:cubicBezTo>
                  <a:pt x="20719" y="36070"/>
                  <a:pt x="22348" y="-3558"/>
                  <a:pt x="62156" y="257"/>
                </a:cubicBezTo>
              </a:path>
            </a:pathLst>
          </a:custGeom>
          <a:noFill/>
          <a:ln w="38100" cap="rnd">
            <a:solidFill>
              <a:schemeClr val="tx1"/>
            </a:solidFill>
          </a:ln>
          <a:effectLst/>
        </p:spPr>
        <p:txBody>
          <a:bodyPr vert="horz" wrap="square" lIns="91440" tIns="45720" rIns="91440" bIns="45720" numCol="1" anchor="t" anchorCtr="0" compatLnSpc="1">
            <a:prstTxWarp prst="textNoShape">
              <a:avLst/>
            </a:prstTxWarp>
          </a:bodyPr>
          <a:lstStyle/>
          <a:p>
            <a:endParaRPr lang="en-US" kern="0">
              <a:solidFill>
                <a:sysClr val="windowText" lastClr="000000"/>
              </a:solidFill>
            </a:endParaRPr>
          </a:p>
        </p:txBody>
      </p:sp>
      <p:grpSp>
        <p:nvGrpSpPr>
          <p:cNvPr id="5" name="Group 4"/>
          <p:cNvGrpSpPr/>
          <p:nvPr/>
        </p:nvGrpSpPr>
        <p:grpSpPr>
          <a:xfrm rot="1383153">
            <a:off x="963749" y="710598"/>
            <a:ext cx="2252156" cy="661728"/>
            <a:chOff x="2106342" y="1247982"/>
            <a:chExt cx="1365961" cy="401346"/>
          </a:xfrm>
        </p:grpSpPr>
        <p:sp>
          <p:nvSpPr>
            <p:cNvPr id="6" name="Freeform 11"/>
            <p:cNvSpPr>
              <a:spLocks noEditPoints="1"/>
            </p:cNvSpPr>
            <p:nvPr/>
          </p:nvSpPr>
          <p:spPr bwMode="auto">
            <a:xfrm>
              <a:off x="2768703" y="1247982"/>
              <a:ext cx="703600" cy="401346"/>
            </a:xfrm>
            <a:custGeom>
              <a:avLst/>
              <a:gdLst>
                <a:gd name="T0" fmla="*/ 149 w 778"/>
                <a:gd name="T1" fmla="*/ 0 h 444"/>
                <a:gd name="T2" fmla="*/ 0 w 778"/>
                <a:gd name="T3" fmla="*/ 114 h 444"/>
                <a:gd name="T4" fmla="*/ 0 w 778"/>
                <a:gd name="T5" fmla="*/ 332 h 444"/>
                <a:gd name="T6" fmla="*/ 149 w 778"/>
                <a:gd name="T7" fmla="*/ 444 h 444"/>
                <a:gd name="T8" fmla="*/ 149 w 778"/>
                <a:gd name="T9" fmla="*/ 444 h 444"/>
                <a:gd name="T10" fmla="*/ 778 w 778"/>
                <a:gd name="T11" fmla="*/ 444 h 444"/>
                <a:gd name="T12" fmla="*/ 778 w 778"/>
                <a:gd name="T13" fmla="*/ 1 h 444"/>
                <a:gd name="T14" fmla="*/ 149 w 778"/>
                <a:gd name="T15" fmla="*/ 0 h 444"/>
                <a:gd name="T16" fmla="*/ 99 w 778"/>
                <a:gd name="T17" fmla="*/ 222 h 444"/>
                <a:gd name="T18" fmla="*/ 72 w 778"/>
                <a:gd name="T19" fmla="*/ 248 h 444"/>
                <a:gd name="T20" fmla="*/ 46 w 778"/>
                <a:gd name="T21" fmla="*/ 222 h 444"/>
                <a:gd name="T22" fmla="*/ 72 w 778"/>
                <a:gd name="T23" fmla="*/ 195 h 444"/>
                <a:gd name="T24" fmla="*/ 99 w 778"/>
                <a:gd name="T25" fmla="*/ 22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8" h="444">
                  <a:moveTo>
                    <a:pt x="149" y="0"/>
                  </a:moveTo>
                  <a:cubicBezTo>
                    <a:pt x="0" y="114"/>
                    <a:pt x="0" y="114"/>
                    <a:pt x="0" y="114"/>
                  </a:cubicBezTo>
                  <a:cubicBezTo>
                    <a:pt x="0" y="332"/>
                    <a:pt x="0" y="332"/>
                    <a:pt x="0" y="332"/>
                  </a:cubicBezTo>
                  <a:cubicBezTo>
                    <a:pt x="149" y="444"/>
                    <a:pt x="149" y="444"/>
                    <a:pt x="149" y="444"/>
                  </a:cubicBezTo>
                  <a:cubicBezTo>
                    <a:pt x="149" y="444"/>
                    <a:pt x="149" y="444"/>
                    <a:pt x="149" y="444"/>
                  </a:cubicBezTo>
                  <a:cubicBezTo>
                    <a:pt x="778" y="444"/>
                    <a:pt x="778" y="444"/>
                    <a:pt x="778" y="444"/>
                  </a:cubicBezTo>
                  <a:cubicBezTo>
                    <a:pt x="778" y="1"/>
                    <a:pt x="778" y="1"/>
                    <a:pt x="778" y="1"/>
                  </a:cubicBezTo>
                  <a:cubicBezTo>
                    <a:pt x="149" y="0"/>
                    <a:pt x="149" y="0"/>
                    <a:pt x="149" y="0"/>
                  </a:cubicBezTo>
                  <a:close/>
                  <a:moveTo>
                    <a:pt x="99" y="222"/>
                  </a:moveTo>
                  <a:cubicBezTo>
                    <a:pt x="99" y="236"/>
                    <a:pt x="87" y="248"/>
                    <a:pt x="72" y="248"/>
                  </a:cubicBezTo>
                  <a:cubicBezTo>
                    <a:pt x="58" y="249"/>
                    <a:pt x="46" y="237"/>
                    <a:pt x="46" y="222"/>
                  </a:cubicBezTo>
                  <a:cubicBezTo>
                    <a:pt x="46" y="207"/>
                    <a:pt x="58" y="195"/>
                    <a:pt x="72" y="195"/>
                  </a:cubicBezTo>
                  <a:cubicBezTo>
                    <a:pt x="87" y="196"/>
                    <a:pt x="99" y="208"/>
                    <a:pt x="99" y="222"/>
                  </a:cubicBezTo>
                  <a:close/>
                </a:path>
              </a:pathLst>
            </a:custGeom>
            <a:gradFill>
              <a:gsLst>
                <a:gs pos="0">
                  <a:srgbClr val="C00000"/>
                </a:gs>
                <a:gs pos="100000">
                  <a:schemeClr val="accent1"/>
                </a:gs>
              </a:gsLst>
              <a:lin ang="15600000" scaled="0"/>
            </a:gradFill>
            <a:ln>
              <a:noFill/>
            </a:ln>
          </p:spPr>
          <p:txBody>
            <a:bodyPr vert="horz" wrap="square" lIns="182880" tIns="45720" rIns="0" bIns="45720" numCol="1" anchor="t" anchorCtr="0" compatLnSpc="1">
              <a:prstTxWarp prst="textNoShape">
                <a:avLst/>
              </a:prstTxWarp>
            </a:bodyPr>
            <a:lstStyle/>
            <a:p>
              <a:r>
                <a:rPr lang="en-US" sz="3600" spc="160" dirty="0" smtClean="0">
                  <a:solidFill>
                    <a:schemeClr val="bg1"/>
                  </a:solidFill>
                </a:rPr>
                <a:t>$$$</a:t>
              </a:r>
              <a:endParaRPr lang="en-US" sz="3600" spc="160" dirty="0">
                <a:solidFill>
                  <a:schemeClr val="bg1"/>
                </a:solidFill>
              </a:endParaRPr>
            </a:p>
          </p:txBody>
        </p:sp>
        <p:sp>
          <p:nvSpPr>
            <p:cNvPr id="7" name="Rectangle 6"/>
            <p:cNvSpPr/>
            <p:nvPr/>
          </p:nvSpPr>
          <p:spPr>
            <a:xfrm>
              <a:off x="2106342" y="1247982"/>
              <a:ext cx="723590" cy="401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sp>
        <p:nvSpPr>
          <p:cNvPr id="8" name="Rectangle 7"/>
          <p:cNvSpPr/>
          <p:nvPr/>
        </p:nvSpPr>
        <p:spPr>
          <a:xfrm>
            <a:off x="4794088" y="1779227"/>
            <a:ext cx="3763544" cy="1585049"/>
          </a:xfrm>
          <a:prstGeom prst="rect">
            <a:avLst/>
          </a:prstGeom>
        </p:spPr>
        <p:txBody>
          <a:bodyPr wrap="square" rIns="0" anchor="ctr">
            <a:spAutoFit/>
          </a:bodyPr>
          <a:lstStyle/>
          <a:p>
            <a:pPr marL="342900" lvl="0" indent="-342900">
              <a:spcAft>
                <a:spcPts val="1000"/>
              </a:spcAft>
              <a:buClr>
                <a:schemeClr val="tx1"/>
              </a:buClr>
              <a:buFont typeface="Arial" pitchFamily="34" charset="0"/>
              <a:buChar char="•"/>
            </a:pPr>
            <a:r>
              <a:rPr lang="ru-RU" b="1" dirty="0" smtClean="0">
                <a:ln w="6350">
                  <a:noFill/>
                </a:ln>
              </a:rPr>
              <a:t>Защита устройств</a:t>
            </a:r>
            <a:endParaRPr lang="en-US" b="1" dirty="0" smtClean="0">
              <a:ln w="6350">
                <a:noFill/>
              </a:ln>
            </a:endParaRPr>
          </a:p>
          <a:p>
            <a:pPr marL="342900" lvl="0" indent="-342900">
              <a:spcAft>
                <a:spcPts val="1000"/>
              </a:spcAft>
              <a:buClr>
                <a:schemeClr val="tx1"/>
              </a:buClr>
              <a:buFont typeface="Arial" pitchFamily="34" charset="0"/>
              <a:buChar char="•"/>
            </a:pPr>
            <a:r>
              <a:rPr lang="ru-RU" b="1" dirty="0" smtClean="0">
                <a:ln w="6350">
                  <a:noFill/>
                </a:ln>
              </a:rPr>
              <a:t>Обнаружение уязвимостей</a:t>
            </a:r>
            <a:endParaRPr lang="en-US" b="1" dirty="0" smtClean="0">
              <a:ln w="6350">
                <a:noFill/>
              </a:ln>
            </a:endParaRPr>
          </a:p>
          <a:p>
            <a:pPr marL="342900" lvl="0" indent="-342900">
              <a:spcAft>
                <a:spcPts val="1000"/>
              </a:spcAft>
              <a:buClr>
                <a:schemeClr val="tx1"/>
              </a:buClr>
              <a:buFont typeface="Arial" pitchFamily="34" charset="0"/>
              <a:buChar char="•"/>
            </a:pPr>
            <a:r>
              <a:rPr lang="ru-RU" b="1" dirty="0" smtClean="0">
                <a:ln w="6350">
                  <a:noFill/>
                </a:ln>
              </a:rPr>
              <a:t>Сетевая безопасность</a:t>
            </a:r>
            <a:endParaRPr lang="en-US" b="1" dirty="0" smtClean="0">
              <a:ln w="6350">
                <a:noFill/>
              </a:ln>
            </a:endParaRPr>
          </a:p>
          <a:p>
            <a:pPr marL="342900" lvl="0" indent="-342900">
              <a:spcAft>
                <a:spcPts val="1000"/>
              </a:spcAft>
              <a:buClr>
                <a:schemeClr val="tx1"/>
              </a:buClr>
              <a:buFont typeface="Arial" pitchFamily="34" charset="0"/>
              <a:buChar char="•"/>
            </a:pPr>
            <a:r>
              <a:rPr lang="ru-RU" b="1" dirty="0" smtClean="0">
                <a:ln w="6350">
                  <a:noFill/>
                </a:ln>
              </a:rPr>
              <a:t>Защита </a:t>
            </a:r>
            <a:r>
              <a:rPr lang="ru-RU" b="1" dirty="0" err="1" smtClean="0">
                <a:ln w="6350">
                  <a:noFill/>
                </a:ln>
              </a:rPr>
              <a:t>эл</a:t>
            </a:r>
            <a:r>
              <a:rPr lang="ru-RU" b="1" dirty="0" smtClean="0">
                <a:ln w="6350">
                  <a:noFill/>
                </a:ln>
              </a:rPr>
              <a:t>. почты</a:t>
            </a:r>
            <a:endParaRPr lang="en-US" b="1" dirty="0" smtClean="0">
              <a:ln w="6350">
                <a:noFill/>
              </a:ln>
            </a:endParaRPr>
          </a:p>
        </p:txBody>
      </p:sp>
      <p:grpSp>
        <p:nvGrpSpPr>
          <p:cNvPr id="9" name="MAGNIFY"/>
          <p:cNvGrpSpPr/>
          <p:nvPr/>
        </p:nvGrpSpPr>
        <p:grpSpPr>
          <a:xfrm rot="18900000">
            <a:off x="4224082" y="-4438616"/>
            <a:ext cx="7002420" cy="14191164"/>
            <a:chOff x="4186988" y="2525544"/>
            <a:chExt cx="573024" cy="1161295"/>
          </a:xfrm>
          <a:effectLst/>
        </p:grpSpPr>
        <p:sp>
          <p:nvSpPr>
            <p:cNvPr id="10" name="Oval 8"/>
            <p:cNvSpPr/>
            <p:nvPr/>
          </p:nvSpPr>
          <p:spPr>
            <a:xfrm>
              <a:off x="4186988" y="2525544"/>
              <a:ext cx="573024" cy="1161295"/>
            </a:xfrm>
            <a:custGeom>
              <a:avLst/>
              <a:gdLst/>
              <a:ahLst/>
              <a:cxnLst/>
              <a:rect l="l" t="t" r="r" b="b"/>
              <a:pathLst>
                <a:path w="573024" h="1161295">
                  <a:moveTo>
                    <a:pt x="286512" y="38438"/>
                  </a:moveTo>
                  <a:cubicBezTo>
                    <a:pt x="149505" y="38438"/>
                    <a:pt x="38438" y="149505"/>
                    <a:pt x="38438" y="286512"/>
                  </a:cubicBezTo>
                  <a:cubicBezTo>
                    <a:pt x="38438" y="423519"/>
                    <a:pt x="149505" y="534586"/>
                    <a:pt x="286512" y="534586"/>
                  </a:cubicBezTo>
                  <a:cubicBezTo>
                    <a:pt x="423519" y="534586"/>
                    <a:pt x="534586" y="423519"/>
                    <a:pt x="534586" y="286512"/>
                  </a:cubicBezTo>
                  <a:cubicBezTo>
                    <a:pt x="534586" y="149505"/>
                    <a:pt x="423519" y="38438"/>
                    <a:pt x="286512" y="38438"/>
                  </a:cubicBezTo>
                  <a:close/>
                  <a:moveTo>
                    <a:pt x="286512" y="0"/>
                  </a:moveTo>
                  <a:cubicBezTo>
                    <a:pt x="444748" y="0"/>
                    <a:pt x="573024" y="128276"/>
                    <a:pt x="573024" y="286512"/>
                  </a:cubicBezTo>
                  <a:cubicBezTo>
                    <a:pt x="573024" y="417357"/>
                    <a:pt x="485314" y="527717"/>
                    <a:pt x="365116" y="560727"/>
                  </a:cubicBezTo>
                  <a:cubicBezTo>
                    <a:pt x="382740" y="565156"/>
                    <a:pt x="393452" y="571479"/>
                    <a:pt x="393452" y="578423"/>
                  </a:cubicBezTo>
                  <a:cubicBezTo>
                    <a:pt x="393452" y="586341"/>
                    <a:pt x="379524" y="593451"/>
                    <a:pt x="357359" y="598020"/>
                  </a:cubicBezTo>
                  <a:cubicBezTo>
                    <a:pt x="361816" y="647782"/>
                    <a:pt x="364212" y="702922"/>
                    <a:pt x="364212" y="760946"/>
                  </a:cubicBezTo>
                  <a:cubicBezTo>
                    <a:pt x="364212" y="982053"/>
                    <a:pt x="329425" y="1161295"/>
                    <a:pt x="286512" y="1161295"/>
                  </a:cubicBezTo>
                  <a:cubicBezTo>
                    <a:pt x="243599" y="1161295"/>
                    <a:pt x="208812" y="982053"/>
                    <a:pt x="208812" y="760946"/>
                  </a:cubicBezTo>
                  <a:cubicBezTo>
                    <a:pt x="208812" y="702922"/>
                    <a:pt x="211208" y="647782"/>
                    <a:pt x="215665" y="598020"/>
                  </a:cubicBezTo>
                  <a:cubicBezTo>
                    <a:pt x="193500" y="593451"/>
                    <a:pt x="179572" y="586341"/>
                    <a:pt x="179572" y="578423"/>
                  </a:cubicBezTo>
                  <a:cubicBezTo>
                    <a:pt x="179572" y="571479"/>
                    <a:pt x="190284" y="565156"/>
                    <a:pt x="207908" y="560727"/>
                  </a:cubicBezTo>
                  <a:cubicBezTo>
                    <a:pt x="87710" y="527717"/>
                    <a:pt x="0" y="417357"/>
                    <a:pt x="0" y="286512"/>
                  </a:cubicBezTo>
                  <a:cubicBezTo>
                    <a:pt x="0" y="128276"/>
                    <a:pt x="128276" y="0"/>
                    <a:pt x="286512" y="0"/>
                  </a:cubicBezTo>
                  <a:close/>
                </a:path>
              </a:pathLst>
            </a:custGeom>
            <a:gradFill>
              <a:gsLst>
                <a:gs pos="100000">
                  <a:schemeClr val="accent1"/>
                </a:gs>
                <a:gs pos="0">
                  <a:srgbClr val="AA0000"/>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p:cNvSpPr/>
            <p:nvPr/>
          </p:nvSpPr>
          <p:spPr>
            <a:xfrm>
              <a:off x="4227903" y="2558145"/>
              <a:ext cx="496148" cy="496148"/>
            </a:xfrm>
            <a:prstGeom prst="ellipse">
              <a:avLst/>
            </a:prstGeom>
            <a:gradFill flip="none" rotWithShape="1">
              <a:gsLst>
                <a:gs pos="81000">
                  <a:schemeClr val="accent3">
                    <a:lumMod val="23000"/>
                    <a:alpha val="0"/>
                  </a:schemeClr>
                </a:gs>
                <a:gs pos="53000">
                  <a:srgbClr val="E9EFF4">
                    <a:alpha val="58000"/>
                  </a:srgbClr>
                </a:gs>
                <a:gs pos="0">
                  <a:schemeClr val="bg1"/>
                </a:gs>
                <a:gs pos="52000">
                  <a:schemeClr val="bg1">
                    <a:alpha val="0"/>
                  </a:schemeClr>
                </a:gs>
              </a:gsLst>
              <a:path path="circle">
                <a:fillToRect l="100000" b="100000"/>
              </a:path>
              <a:tileRect t="-100000" r="-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2" name="58%"/>
          <p:cNvGrpSpPr/>
          <p:nvPr/>
        </p:nvGrpSpPr>
        <p:grpSpPr>
          <a:xfrm>
            <a:off x="2100939" y="2715024"/>
            <a:ext cx="2629491" cy="1295230"/>
            <a:chOff x="3626330" y="1905249"/>
            <a:chExt cx="4130536" cy="1295230"/>
          </a:xfrm>
        </p:grpSpPr>
        <p:sp>
          <p:nvSpPr>
            <p:cNvPr id="13" name="Rectangle 12"/>
            <p:cNvSpPr/>
            <p:nvPr/>
          </p:nvSpPr>
          <p:spPr>
            <a:xfrm>
              <a:off x="3684398" y="2369482"/>
              <a:ext cx="4072468" cy="830997"/>
            </a:xfrm>
            <a:prstGeom prst="rect">
              <a:avLst/>
            </a:prstGeom>
          </p:spPr>
          <p:txBody>
            <a:bodyPr wrap="square" rIns="0">
              <a:spAutoFit/>
            </a:bodyPr>
            <a:lstStyle/>
            <a:p>
              <a:pPr lvl="0">
                <a:spcAft>
                  <a:spcPts val="400"/>
                </a:spcAft>
              </a:pPr>
              <a:r>
                <a:rPr lang="ru-RU" sz="1600" dirty="0" smtClean="0"/>
                <a:t>Средняя стоимость защиты</a:t>
              </a:r>
              <a:r>
                <a:rPr lang="en-US" sz="1600" dirty="0" smtClean="0"/>
                <a:t/>
              </a:r>
              <a:br>
                <a:rPr lang="en-US" sz="1600" dirty="0" smtClean="0"/>
              </a:br>
              <a:r>
                <a:rPr lang="ru-RU" sz="1600" b="1" dirty="0" smtClean="0">
                  <a:ln w="6350">
                    <a:noFill/>
                  </a:ln>
                  <a:gradFill>
                    <a:gsLst>
                      <a:gs pos="0">
                        <a:schemeClr val="accent1">
                          <a:lumMod val="75000"/>
                        </a:schemeClr>
                      </a:gs>
                      <a:gs pos="100000">
                        <a:schemeClr val="accent1">
                          <a:lumMod val="95000"/>
                        </a:schemeClr>
                      </a:gs>
                    </a:gsLst>
                    <a:lin ang="16200000" scaled="0"/>
                  </a:gradFill>
                </a:rPr>
                <a:t>на сотрудника</a:t>
              </a:r>
              <a:endParaRPr lang="en-US" sz="1600" b="1" dirty="0">
                <a:ln w="6350">
                  <a:noFill/>
                </a:ln>
                <a:gradFill>
                  <a:gsLst>
                    <a:gs pos="0">
                      <a:schemeClr val="accent1">
                        <a:lumMod val="75000"/>
                      </a:schemeClr>
                    </a:gs>
                    <a:gs pos="100000">
                      <a:schemeClr val="accent1">
                        <a:lumMod val="95000"/>
                      </a:schemeClr>
                    </a:gs>
                  </a:gsLst>
                  <a:lin ang="16200000" scaled="0"/>
                </a:gradFill>
              </a:endParaRPr>
            </a:p>
          </p:txBody>
        </p:sp>
        <p:sp>
          <p:nvSpPr>
            <p:cNvPr id="14" name="Rectangle 13"/>
            <p:cNvSpPr/>
            <p:nvPr/>
          </p:nvSpPr>
          <p:spPr>
            <a:xfrm>
              <a:off x="3626330" y="1905249"/>
              <a:ext cx="3636094" cy="553998"/>
            </a:xfrm>
            <a:prstGeom prst="rect">
              <a:avLst/>
            </a:prstGeom>
          </p:spPr>
          <p:txBody>
            <a:bodyPr wrap="square" lIns="0" tIns="0" rIns="0" bIns="0" anchor="b">
              <a:spAutoFit/>
            </a:bodyPr>
            <a:lstStyle/>
            <a:p>
              <a:pPr lvl="0"/>
              <a:r>
                <a:rPr lang="en-US" sz="3600" b="1" spc="-200" baseline="22000" dirty="0" smtClean="0"/>
                <a:t>$</a:t>
              </a:r>
              <a:r>
                <a:rPr lang="en-US" sz="3600" b="1" spc="-200" dirty="0" smtClean="0"/>
                <a:t>400</a:t>
              </a:r>
              <a:r>
                <a:rPr lang="en-US" sz="3600" b="1" spc="-400" dirty="0" smtClean="0"/>
                <a:t> </a:t>
              </a:r>
              <a:r>
                <a:rPr lang="en-US" sz="3600" spc="200" dirty="0" smtClean="0"/>
                <a:t>–</a:t>
              </a:r>
              <a:r>
                <a:rPr lang="en-US" sz="3600" b="1" spc="-200" baseline="22000" dirty="0" smtClean="0"/>
                <a:t>$</a:t>
              </a:r>
              <a:r>
                <a:rPr lang="en-US" sz="3600" b="1" spc="-200" dirty="0" smtClean="0"/>
                <a:t>500</a:t>
              </a:r>
              <a:endParaRPr lang="en-US" sz="1600" spc="-200" baseline="26000" dirty="0"/>
            </a:p>
          </p:txBody>
        </p:sp>
      </p:grpSp>
      <p:grpSp>
        <p:nvGrpSpPr>
          <p:cNvPr id="53" name="MAGNIFY" descr="Right:  MAGNIFY"/>
          <p:cNvGrpSpPr>
            <a:grpSpLocks noChangeAspect="1"/>
          </p:cNvGrpSpPr>
          <p:nvPr/>
        </p:nvGrpSpPr>
        <p:grpSpPr>
          <a:xfrm rot="18900000">
            <a:off x="7836341" y="2574063"/>
            <a:ext cx="1540532" cy="3122056"/>
            <a:chOff x="4186988" y="2525544"/>
            <a:chExt cx="573024" cy="1161295"/>
          </a:xfrm>
          <a:effectLst/>
        </p:grpSpPr>
        <p:sp>
          <p:nvSpPr>
            <p:cNvPr id="54" name="Oval 8"/>
            <p:cNvSpPr/>
            <p:nvPr/>
          </p:nvSpPr>
          <p:spPr>
            <a:xfrm>
              <a:off x="4186988" y="2525544"/>
              <a:ext cx="573024" cy="1161295"/>
            </a:xfrm>
            <a:custGeom>
              <a:avLst/>
              <a:gdLst/>
              <a:ahLst/>
              <a:cxnLst/>
              <a:rect l="l" t="t" r="r" b="b"/>
              <a:pathLst>
                <a:path w="573024" h="1161295">
                  <a:moveTo>
                    <a:pt x="286512" y="38438"/>
                  </a:moveTo>
                  <a:cubicBezTo>
                    <a:pt x="149505" y="38438"/>
                    <a:pt x="38438" y="149505"/>
                    <a:pt x="38438" y="286512"/>
                  </a:cubicBezTo>
                  <a:cubicBezTo>
                    <a:pt x="38438" y="423519"/>
                    <a:pt x="149505" y="534586"/>
                    <a:pt x="286512" y="534586"/>
                  </a:cubicBezTo>
                  <a:cubicBezTo>
                    <a:pt x="423519" y="534586"/>
                    <a:pt x="534586" y="423519"/>
                    <a:pt x="534586" y="286512"/>
                  </a:cubicBezTo>
                  <a:cubicBezTo>
                    <a:pt x="534586" y="149505"/>
                    <a:pt x="423519" y="38438"/>
                    <a:pt x="286512" y="38438"/>
                  </a:cubicBezTo>
                  <a:close/>
                  <a:moveTo>
                    <a:pt x="286512" y="0"/>
                  </a:moveTo>
                  <a:cubicBezTo>
                    <a:pt x="444748" y="0"/>
                    <a:pt x="573024" y="128276"/>
                    <a:pt x="573024" y="286512"/>
                  </a:cubicBezTo>
                  <a:cubicBezTo>
                    <a:pt x="573024" y="417357"/>
                    <a:pt x="485314" y="527717"/>
                    <a:pt x="365116" y="560727"/>
                  </a:cubicBezTo>
                  <a:cubicBezTo>
                    <a:pt x="382740" y="565156"/>
                    <a:pt x="393452" y="571479"/>
                    <a:pt x="393452" y="578423"/>
                  </a:cubicBezTo>
                  <a:cubicBezTo>
                    <a:pt x="393452" y="586341"/>
                    <a:pt x="379524" y="593451"/>
                    <a:pt x="357359" y="598020"/>
                  </a:cubicBezTo>
                  <a:cubicBezTo>
                    <a:pt x="361816" y="647782"/>
                    <a:pt x="364212" y="702922"/>
                    <a:pt x="364212" y="760946"/>
                  </a:cubicBezTo>
                  <a:cubicBezTo>
                    <a:pt x="364212" y="982053"/>
                    <a:pt x="329425" y="1161295"/>
                    <a:pt x="286512" y="1161295"/>
                  </a:cubicBezTo>
                  <a:cubicBezTo>
                    <a:pt x="243599" y="1161295"/>
                    <a:pt x="208812" y="982053"/>
                    <a:pt x="208812" y="760946"/>
                  </a:cubicBezTo>
                  <a:cubicBezTo>
                    <a:pt x="208812" y="702922"/>
                    <a:pt x="211208" y="647782"/>
                    <a:pt x="215665" y="598020"/>
                  </a:cubicBezTo>
                  <a:cubicBezTo>
                    <a:pt x="193500" y="593451"/>
                    <a:pt x="179572" y="586341"/>
                    <a:pt x="179572" y="578423"/>
                  </a:cubicBezTo>
                  <a:cubicBezTo>
                    <a:pt x="179572" y="571479"/>
                    <a:pt x="190284" y="565156"/>
                    <a:pt x="207908" y="560727"/>
                  </a:cubicBezTo>
                  <a:cubicBezTo>
                    <a:pt x="87710" y="527717"/>
                    <a:pt x="0" y="417357"/>
                    <a:pt x="0" y="286512"/>
                  </a:cubicBezTo>
                  <a:cubicBezTo>
                    <a:pt x="0" y="128276"/>
                    <a:pt x="128276" y="0"/>
                    <a:pt x="286512" y="0"/>
                  </a:cubicBezTo>
                  <a:close/>
                </a:path>
              </a:pathLst>
            </a:custGeom>
            <a:gradFill>
              <a:gsLst>
                <a:gs pos="100000">
                  <a:schemeClr val="accent1"/>
                </a:gs>
                <a:gs pos="0">
                  <a:srgbClr val="AA0000"/>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p:cNvSpPr/>
            <p:nvPr/>
          </p:nvSpPr>
          <p:spPr>
            <a:xfrm>
              <a:off x="4225426" y="2563982"/>
              <a:ext cx="496148" cy="496148"/>
            </a:xfrm>
            <a:prstGeom prst="ellipse">
              <a:avLst/>
            </a:prstGeom>
            <a:gradFill flip="none" rotWithShape="1">
              <a:gsLst>
                <a:gs pos="81000">
                  <a:schemeClr val="accent3">
                    <a:lumMod val="23000"/>
                    <a:alpha val="0"/>
                  </a:schemeClr>
                </a:gs>
                <a:gs pos="53000">
                  <a:srgbClr val="E9EFF4">
                    <a:alpha val="58000"/>
                  </a:srgbClr>
                </a:gs>
                <a:gs pos="0">
                  <a:schemeClr val="bg1"/>
                </a:gs>
                <a:gs pos="52000">
                  <a:schemeClr val="bg1">
                    <a:alpha val="0"/>
                  </a:schemeClr>
                </a:gs>
              </a:gsLst>
              <a:path path="circle">
                <a:fillToRect l="100000" b="100000"/>
              </a:path>
              <a:tileRect t="-100000" r="-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24" name="MAGNIFY"/>
          <p:cNvGrpSpPr>
            <a:grpSpLocks noChangeAspect="1"/>
          </p:cNvGrpSpPr>
          <p:nvPr/>
        </p:nvGrpSpPr>
        <p:grpSpPr>
          <a:xfrm rot="18900000">
            <a:off x="6353550" y="782325"/>
            <a:ext cx="1540532" cy="3122056"/>
            <a:chOff x="4186988" y="2525544"/>
            <a:chExt cx="573024" cy="1161295"/>
          </a:xfrm>
          <a:effectLst/>
        </p:grpSpPr>
        <p:sp>
          <p:nvSpPr>
            <p:cNvPr id="25" name="Oval 8"/>
            <p:cNvSpPr/>
            <p:nvPr/>
          </p:nvSpPr>
          <p:spPr>
            <a:xfrm>
              <a:off x="4186988" y="2525544"/>
              <a:ext cx="573024" cy="1161295"/>
            </a:xfrm>
            <a:custGeom>
              <a:avLst/>
              <a:gdLst/>
              <a:ahLst/>
              <a:cxnLst/>
              <a:rect l="l" t="t" r="r" b="b"/>
              <a:pathLst>
                <a:path w="573024" h="1161295">
                  <a:moveTo>
                    <a:pt x="286512" y="38438"/>
                  </a:moveTo>
                  <a:cubicBezTo>
                    <a:pt x="149505" y="38438"/>
                    <a:pt x="38438" y="149505"/>
                    <a:pt x="38438" y="286512"/>
                  </a:cubicBezTo>
                  <a:cubicBezTo>
                    <a:pt x="38438" y="423519"/>
                    <a:pt x="149505" y="534586"/>
                    <a:pt x="286512" y="534586"/>
                  </a:cubicBezTo>
                  <a:cubicBezTo>
                    <a:pt x="423519" y="534586"/>
                    <a:pt x="534586" y="423519"/>
                    <a:pt x="534586" y="286512"/>
                  </a:cubicBezTo>
                  <a:cubicBezTo>
                    <a:pt x="534586" y="149505"/>
                    <a:pt x="423519" y="38438"/>
                    <a:pt x="286512" y="38438"/>
                  </a:cubicBezTo>
                  <a:close/>
                  <a:moveTo>
                    <a:pt x="286512" y="0"/>
                  </a:moveTo>
                  <a:cubicBezTo>
                    <a:pt x="444748" y="0"/>
                    <a:pt x="573024" y="128276"/>
                    <a:pt x="573024" y="286512"/>
                  </a:cubicBezTo>
                  <a:cubicBezTo>
                    <a:pt x="573024" y="417357"/>
                    <a:pt x="485314" y="527717"/>
                    <a:pt x="365116" y="560727"/>
                  </a:cubicBezTo>
                  <a:cubicBezTo>
                    <a:pt x="382740" y="565156"/>
                    <a:pt x="393452" y="571479"/>
                    <a:pt x="393452" y="578423"/>
                  </a:cubicBezTo>
                  <a:cubicBezTo>
                    <a:pt x="393452" y="586341"/>
                    <a:pt x="379524" y="593451"/>
                    <a:pt x="357359" y="598020"/>
                  </a:cubicBezTo>
                  <a:cubicBezTo>
                    <a:pt x="361816" y="647782"/>
                    <a:pt x="364212" y="702922"/>
                    <a:pt x="364212" y="760946"/>
                  </a:cubicBezTo>
                  <a:cubicBezTo>
                    <a:pt x="364212" y="982053"/>
                    <a:pt x="329425" y="1161295"/>
                    <a:pt x="286512" y="1161295"/>
                  </a:cubicBezTo>
                  <a:cubicBezTo>
                    <a:pt x="243599" y="1161295"/>
                    <a:pt x="208812" y="982053"/>
                    <a:pt x="208812" y="760946"/>
                  </a:cubicBezTo>
                  <a:cubicBezTo>
                    <a:pt x="208812" y="702922"/>
                    <a:pt x="211208" y="647782"/>
                    <a:pt x="215665" y="598020"/>
                  </a:cubicBezTo>
                  <a:cubicBezTo>
                    <a:pt x="193500" y="593451"/>
                    <a:pt x="179572" y="586341"/>
                    <a:pt x="179572" y="578423"/>
                  </a:cubicBezTo>
                  <a:cubicBezTo>
                    <a:pt x="179572" y="571479"/>
                    <a:pt x="190284" y="565156"/>
                    <a:pt x="207908" y="560727"/>
                  </a:cubicBezTo>
                  <a:cubicBezTo>
                    <a:pt x="87710" y="527717"/>
                    <a:pt x="0" y="417357"/>
                    <a:pt x="0" y="286512"/>
                  </a:cubicBezTo>
                  <a:cubicBezTo>
                    <a:pt x="0" y="128276"/>
                    <a:pt x="128276" y="0"/>
                    <a:pt x="286512" y="0"/>
                  </a:cubicBezTo>
                  <a:close/>
                </a:path>
              </a:pathLst>
            </a:custGeom>
            <a:gradFill>
              <a:gsLst>
                <a:gs pos="100000">
                  <a:schemeClr val="accent1"/>
                </a:gs>
                <a:gs pos="0">
                  <a:srgbClr val="AA0000"/>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p:cNvSpPr/>
            <p:nvPr/>
          </p:nvSpPr>
          <p:spPr>
            <a:xfrm>
              <a:off x="4225426" y="2563982"/>
              <a:ext cx="496148" cy="496148"/>
            </a:xfrm>
            <a:prstGeom prst="ellipse">
              <a:avLst/>
            </a:prstGeom>
            <a:gradFill flip="none" rotWithShape="1">
              <a:gsLst>
                <a:gs pos="81000">
                  <a:schemeClr val="accent3">
                    <a:lumMod val="23000"/>
                    <a:alpha val="0"/>
                  </a:schemeClr>
                </a:gs>
                <a:gs pos="53000">
                  <a:srgbClr val="E9EFF4">
                    <a:alpha val="58000"/>
                  </a:srgbClr>
                </a:gs>
                <a:gs pos="0">
                  <a:schemeClr val="bg1"/>
                </a:gs>
                <a:gs pos="52000">
                  <a:schemeClr val="bg1">
                    <a:alpha val="0"/>
                  </a:schemeClr>
                </a:gs>
              </a:gsLst>
              <a:path path="circle">
                <a:fillToRect l="100000" b="100000"/>
              </a:path>
              <a:tileRect t="-100000" r="-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9" name="Rectangle 38"/>
          <p:cNvSpPr/>
          <p:nvPr/>
        </p:nvSpPr>
        <p:spPr>
          <a:xfrm>
            <a:off x="7340260" y="3077483"/>
            <a:ext cx="1429491" cy="746358"/>
          </a:xfrm>
          <a:prstGeom prst="rect">
            <a:avLst/>
          </a:prstGeom>
        </p:spPr>
        <p:txBody>
          <a:bodyPr wrap="square">
            <a:spAutoFit/>
          </a:bodyPr>
          <a:lstStyle/>
          <a:p>
            <a:pPr algn="ctr">
              <a:lnSpc>
                <a:spcPts val="1700"/>
              </a:lnSpc>
            </a:pPr>
            <a:r>
              <a:rPr lang="en-US" sz="3200" b="1" dirty="0">
                <a:ln w="6350">
                  <a:noFill/>
                </a:ln>
                <a:gradFill>
                  <a:gsLst>
                    <a:gs pos="0">
                      <a:schemeClr val="accent1">
                        <a:lumMod val="75000"/>
                      </a:schemeClr>
                    </a:gs>
                    <a:gs pos="100000">
                      <a:schemeClr val="accent1">
                        <a:lumMod val="95000"/>
                      </a:schemeClr>
                    </a:gs>
                  </a:gsLst>
                  <a:lin ang="16200000" scaled="0"/>
                </a:gradFill>
              </a:rPr>
              <a:t>80% </a:t>
            </a:r>
            <a:r>
              <a:rPr lang="ru-RU" sz="1600" dirty="0" smtClean="0"/>
              <a:t>утечек через </a:t>
            </a:r>
            <a:r>
              <a:rPr lang="ru-RU" sz="1600" dirty="0" err="1" smtClean="0"/>
              <a:t>вэб-сервера</a:t>
            </a:r>
            <a:endParaRPr lang="en-US" sz="1600" dirty="0"/>
          </a:p>
        </p:txBody>
      </p:sp>
      <p:sp>
        <p:nvSpPr>
          <p:cNvPr id="21" name="Rectangle 20"/>
          <p:cNvSpPr/>
          <p:nvPr/>
        </p:nvSpPr>
        <p:spPr>
          <a:xfrm>
            <a:off x="7505924" y="3067050"/>
            <a:ext cx="1174363" cy="964367"/>
          </a:xfrm>
          <a:prstGeom prst="rect">
            <a:avLst/>
          </a:prstGeom>
        </p:spPr>
        <p:txBody>
          <a:bodyPr wrap="square">
            <a:spAutoFit/>
          </a:bodyPr>
          <a:lstStyle/>
          <a:p>
            <a:pPr algn="ctr">
              <a:lnSpc>
                <a:spcPts val="1700"/>
              </a:lnSpc>
            </a:pPr>
            <a:r>
              <a:rPr lang="en-US" sz="3200" b="1" dirty="0">
                <a:ln w="6350">
                  <a:noFill/>
                </a:ln>
                <a:gradFill>
                  <a:gsLst>
                    <a:gs pos="0">
                      <a:schemeClr val="accent1">
                        <a:lumMod val="75000"/>
                      </a:schemeClr>
                    </a:gs>
                    <a:gs pos="100000">
                      <a:schemeClr val="accent1">
                        <a:lumMod val="95000"/>
                      </a:schemeClr>
                    </a:gs>
                  </a:gsLst>
                  <a:lin ang="16200000" scaled="0"/>
                </a:gradFill>
              </a:rPr>
              <a:t>94% </a:t>
            </a:r>
            <a:r>
              <a:rPr lang="ru-RU" sz="1600" dirty="0" smtClean="0"/>
              <a:t>утечек от атак на сервера</a:t>
            </a:r>
            <a:endParaRPr lang="en-US" sz="1600" dirty="0"/>
          </a:p>
        </p:txBody>
      </p:sp>
      <p:sp>
        <p:nvSpPr>
          <p:cNvPr id="40" name="Rectangle 39"/>
          <p:cNvSpPr/>
          <p:nvPr/>
        </p:nvSpPr>
        <p:spPr>
          <a:xfrm>
            <a:off x="7302160" y="3118266"/>
            <a:ext cx="1517990" cy="964367"/>
          </a:xfrm>
          <a:prstGeom prst="rect">
            <a:avLst/>
          </a:prstGeom>
        </p:spPr>
        <p:txBody>
          <a:bodyPr wrap="square">
            <a:spAutoFit/>
          </a:bodyPr>
          <a:lstStyle/>
          <a:p>
            <a:pPr algn="ctr">
              <a:lnSpc>
                <a:spcPts val="1700"/>
              </a:lnSpc>
            </a:pPr>
            <a:r>
              <a:rPr lang="en-US" sz="3200" b="1" dirty="0">
                <a:ln w="6350">
                  <a:noFill/>
                </a:ln>
                <a:gradFill>
                  <a:gsLst>
                    <a:gs pos="0">
                      <a:schemeClr val="accent1">
                        <a:lumMod val="75000"/>
                      </a:schemeClr>
                    </a:gs>
                    <a:gs pos="100000">
                      <a:schemeClr val="accent1">
                        <a:lumMod val="95000"/>
                      </a:schemeClr>
                    </a:gs>
                  </a:gsLst>
                  <a:lin ang="16200000" scaled="0"/>
                </a:gradFill>
              </a:rPr>
              <a:t>96</a:t>
            </a:r>
            <a:r>
              <a:rPr lang="en-US" sz="3200" b="1" dirty="0" smtClean="0">
                <a:ln w="6350">
                  <a:noFill/>
                </a:ln>
                <a:gradFill>
                  <a:gsLst>
                    <a:gs pos="0">
                      <a:schemeClr val="accent1">
                        <a:lumMod val="75000"/>
                      </a:schemeClr>
                    </a:gs>
                    <a:gs pos="100000">
                      <a:schemeClr val="accent1">
                        <a:lumMod val="95000"/>
                      </a:schemeClr>
                    </a:gs>
                  </a:gsLst>
                  <a:lin ang="16200000" scaled="0"/>
                </a:gradFill>
              </a:rPr>
              <a:t>%</a:t>
            </a:r>
            <a:r>
              <a:rPr lang="en-US" sz="1600" dirty="0" smtClean="0"/>
              <a:t> </a:t>
            </a:r>
            <a:r>
              <a:rPr lang="ru-RU" sz="1600" dirty="0" smtClean="0"/>
              <a:t>данных были в базах данных</a:t>
            </a:r>
            <a:endParaRPr lang="en-US" sz="1600" dirty="0"/>
          </a:p>
        </p:txBody>
      </p:sp>
      <p:sp>
        <p:nvSpPr>
          <p:cNvPr id="41" name="Rectangle 40"/>
          <p:cNvSpPr/>
          <p:nvPr/>
        </p:nvSpPr>
        <p:spPr>
          <a:xfrm>
            <a:off x="7225960" y="3110287"/>
            <a:ext cx="1632290" cy="964367"/>
          </a:xfrm>
          <a:prstGeom prst="rect">
            <a:avLst/>
          </a:prstGeom>
        </p:spPr>
        <p:txBody>
          <a:bodyPr wrap="square">
            <a:spAutoFit/>
          </a:bodyPr>
          <a:lstStyle/>
          <a:p>
            <a:pPr algn="ctr">
              <a:lnSpc>
                <a:spcPts val="1700"/>
              </a:lnSpc>
            </a:pPr>
            <a:r>
              <a:rPr lang="en-US" sz="3200" b="1" dirty="0">
                <a:ln w="6350">
                  <a:noFill/>
                </a:ln>
                <a:gradFill>
                  <a:gsLst>
                    <a:gs pos="0">
                      <a:schemeClr val="accent1">
                        <a:lumMod val="75000"/>
                      </a:schemeClr>
                    </a:gs>
                    <a:gs pos="100000">
                      <a:schemeClr val="accent1">
                        <a:lumMod val="95000"/>
                      </a:schemeClr>
                    </a:gs>
                  </a:gsLst>
                  <a:lin ang="16200000" scaled="0"/>
                </a:gradFill>
              </a:rPr>
              <a:t>32</a:t>
            </a:r>
            <a:r>
              <a:rPr lang="en-US" sz="3200" b="1" dirty="0" smtClean="0">
                <a:ln w="6350">
                  <a:noFill/>
                </a:ln>
                <a:gradFill>
                  <a:gsLst>
                    <a:gs pos="0">
                      <a:schemeClr val="accent1">
                        <a:lumMod val="75000"/>
                      </a:schemeClr>
                    </a:gs>
                    <a:gs pos="100000">
                      <a:schemeClr val="accent1">
                        <a:lumMod val="95000"/>
                      </a:schemeClr>
                    </a:gs>
                  </a:gsLst>
                  <a:lin ang="16200000" scaled="0"/>
                </a:gradFill>
              </a:rPr>
              <a:t>%</a:t>
            </a:r>
            <a:r>
              <a:rPr lang="en-US" sz="1600" dirty="0" smtClean="0"/>
              <a:t> </a:t>
            </a:r>
            <a:r>
              <a:rPr lang="ru-RU" sz="1600" dirty="0" smtClean="0"/>
              <a:t> использование похищенных паролей</a:t>
            </a:r>
            <a:endParaRPr lang="en-US" sz="1600" dirty="0"/>
          </a:p>
        </p:txBody>
      </p:sp>
      <p:sp>
        <p:nvSpPr>
          <p:cNvPr id="42" name="Rectangle 41"/>
          <p:cNvSpPr/>
          <p:nvPr/>
        </p:nvSpPr>
        <p:spPr>
          <a:xfrm>
            <a:off x="7258050" y="3275343"/>
            <a:ext cx="1638300" cy="746358"/>
          </a:xfrm>
          <a:prstGeom prst="rect">
            <a:avLst/>
          </a:prstGeom>
        </p:spPr>
        <p:txBody>
          <a:bodyPr wrap="square">
            <a:spAutoFit/>
          </a:bodyPr>
          <a:lstStyle/>
          <a:p>
            <a:pPr algn="ctr">
              <a:lnSpc>
                <a:spcPts val="1700"/>
              </a:lnSpc>
            </a:pPr>
            <a:r>
              <a:rPr lang="en-US" sz="3200" b="1" dirty="0">
                <a:ln w="6350">
                  <a:noFill/>
                </a:ln>
                <a:gradFill>
                  <a:gsLst>
                    <a:gs pos="0">
                      <a:schemeClr val="accent1">
                        <a:lumMod val="75000"/>
                      </a:schemeClr>
                    </a:gs>
                    <a:gs pos="100000">
                      <a:schemeClr val="accent1">
                        <a:lumMod val="95000"/>
                      </a:schemeClr>
                    </a:gs>
                  </a:gsLst>
                  <a:lin ang="16200000" scaled="0"/>
                </a:gradFill>
              </a:rPr>
              <a:t>5%</a:t>
            </a:r>
            <a:r>
              <a:rPr lang="en-US" sz="1600" dirty="0" smtClean="0"/>
              <a:t/>
            </a:r>
            <a:br>
              <a:rPr lang="en-US" sz="1600" dirty="0" smtClean="0"/>
            </a:br>
            <a:r>
              <a:rPr lang="ru-RU" sz="1600" dirty="0" err="1" smtClean="0"/>
              <a:t>привилегиро-ванный</a:t>
            </a:r>
            <a:r>
              <a:rPr lang="ru-RU" sz="1600" dirty="0" smtClean="0"/>
              <a:t> доступ</a:t>
            </a:r>
            <a:endParaRPr lang="en-US" sz="1600" dirty="0"/>
          </a:p>
        </p:txBody>
      </p:sp>
      <p:sp>
        <p:nvSpPr>
          <p:cNvPr id="3" name="Freeform 7"/>
          <p:cNvSpPr>
            <a:spLocks noEditPoints="1"/>
          </p:cNvSpPr>
          <p:nvPr/>
        </p:nvSpPr>
        <p:spPr bwMode="auto">
          <a:xfrm>
            <a:off x="868318" y="796454"/>
            <a:ext cx="1377904" cy="3203870"/>
          </a:xfrm>
          <a:custGeom>
            <a:avLst/>
            <a:gdLst>
              <a:gd name="T0" fmla="*/ 2760 w 3805"/>
              <a:gd name="T1" fmla="*/ 3131 h 8848"/>
              <a:gd name="T2" fmla="*/ 2777 w 3805"/>
              <a:gd name="T3" fmla="*/ 3540 h 8848"/>
              <a:gd name="T4" fmla="*/ 3041 w 3805"/>
              <a:gd name="T5" fmla="*/ 3256 h 8848"/>
              <a:gd name="T6" fmla="*/ 3164 w 3805"/>
              <a:gd name="T7" fmla="*/ 2976 h 8848"/>
              <a:gd name="T8" fmla="*/ 2923 w 3805"/>
              <a:gd name="T9" fmla="*/ 2649 h 8848"/>
              <a:gd name="T10" fmla="*/ 626 w 3805"/>
              <a:gd name="T11" fmla="*/ 2855 h 8848"/>
              <a:gd name="T12" fmla="*/ 606 w 3805"/>
              <a:gd name="T13" fmla="*/ 3452 h 8848"/>
              <a:gd name="T14" fmla="*/ 726 w 3805"/>
              <a:gd name="T15" fmla="*/ 3713 h 8848"/>
              <a:gd name="T16" fmla="*/ 808 w 3805"/>
              <a:gd name="T17" fmla="*/ 2546 h 8848"/>
              <a:gd name="T18" fmla="*/ 3018 w 3805"/>
              <a:gd name="T19" fmla="*/ 1577 h 8848"/>
              <a:gd name="T20" fmla="*/ 3220 w 3805"/>
              <a:gd name="T21" fmla="*/ 1957 h 8848"/>
              <a:gd name="T22" fmla="*/ 3321 w 3805"/>
              <a:gd name="T23" fmla="*/ 2187 h 8848"/>
              <a:gd name="T24" fmla="*/ 3611 w 3805"/>
              <a:gd name="T25" fmla="*/ 3276 h 8848"/>
              <a:gd name="T26" fmla="*/ 3273 w 3805"/>
              <a:gd name="T27" fmla="*/ 3766 h 8848"/>
              <a:gd name="T28" fmla="*/ 3071 w 3805"/>
              <a:gd name="T29" fmla="*/ 3989 h 8848"/>
              <a:gd name="T30" fmla="*/ 2859 w 3805"/>
              <a:gd name="T31" fmla="*/ 4752 h 8848"/>
              <a:gd name="T32" fmla="*/ 2732 w 3805"/>
              <a:gd name="T33" fmla="*/ 5382 h 8848"/>
              <a:gd name="T34" fmla="*/ 2728 w 3805"/>
              <a:gd name="T35" fmla="*/ 6498 h 8848"/>
              <a:gd name="T36" fmla="*/ 2679 w 3805"/>
              <a:gd name="T37" fmla="*/ 8073 h 8848"/>
              <a:gd name="T38" fmla="*/ 2280 w 3805"/>
              <a:gd name="T39" fmla="*/ 8396 h 8848"/>
              <a:gd name="T40" fmla="*/ 2154 w 3805"/>
              <a:gd name="T41" fmla="*/ 7365 h 8848"/>
              <a:gd name="T42" fmla="*/ 1916 w 3805"/>
              <a:gd name="T43" fmla="*/ 5534 h 8848"/>
              <a:gd name="T44" fmla="*/ 1737 w 3805"/>
              <a:gd name="T45" fmla="*/ 5876 h 8848"/>
              <a:gd name="T46" fmla="*/ 1664 w 3805"/>
              <a:gd name="T47" fmla="*/ 7315 h 8848"/>
              <a:gd name="T48" fmla="*/ 1653 w 3805"/>
              <a:gd name="T49" fmla="*/ 7976 h 8848"/>
              <a:gd name="T50" fmla="*/ 1440 w 3805"/>
              <a:gd name="T51" fmla="*/ 8461 h 8848"/>
              <a:gd name="T52" fmla="*/ 1050 w 3805"/>
              <a:gd name="T53" fmla="*/ 8310 h 8848"/>
              <a:gd name="T54" fmla="*/ 1163 w 3805"/>
              <a:gd name="T55" fmla="*/ 7598 h 8848"/>
              <a:gd name="T56" fmla="*/ 1068 w 3805"/>
              <a:gd name="T57" fmla="*/ 6398 h 8848"/>
              <a:gd name="T58" fmla="*/ 957 w 3805"/>
              <a:gd name="T59" fmla="*/ 5339 h 8848"/>
              <a:gd name="T60" fmla="*/ 878 w 3805"/>
              <a:gd name="T61" fmla="*/ 4463 h 8848"/>
              <a:gd name="T62" fmla="*/ 398 w 3805"/>
              <a:gd name="T63" fmla="*/ 4116 h 8848"/>
              <a:gd name="T64" fmla="*/ 44 w 3805"/>
              <a:gd name="T65" fmla="*/ 3212 h 8848"/>
              <a:gd name="T66" fmla="*/ 231 w 3805"/>
              <a:gd name="T67" fmla="*/ 2449 h 8848"/>
              <a:gd name="T68" fmla="*/ 478 w 3805"/>
              <a:gd name="T69" fmla="*/ 2058 h 8848"/>
              <a:gd name="T70" fmla="*/ 613 w 3805"/>
              <a:gd name="T71" fmla="*/ 1829 h 8848"/>
              <a:gd name="T72" fmla="*/ 787 w 3805"/>
              <a:gd name="T73" fmla="*/ 1531 h 8848"/>
              <a:gd name="T74" fmla="*/ 1511 w 3805"/>
              <a:gd name="T75" fmla="*/ 1192 h 8848"/>
              <a:gd name="T76" fmla="*/ 1367 w 3805"/>
              <a:gd name="T77" fmla="*/ 826 h 8848"/>
              <a:gd name="T78" fmla="*/ 1399 w 3805"/>
              <a:gd name="T79" fmla="*/ 319 h 8848"/>
              <a:gd name="T80" fmla="*/ 1710 w 3805"/>
              <a:gd name="T81" fmla="*/ 61 h 8848"/>
              <a:gd name="T82" fmla="*/ 2196 w 3805"/>
              <a:gd name="T83" fmla="*/ 652 h 8848"/>
              <a:gd name="T84" fmla="*/ 2163 w 3805"/>
              <a:gd name="T85" fmla="*/ 1100 h 8848"/>
              <a:gd name="T86" fmla="*/ 2801 w 3805"/>
              <a:gd name="T87" fmla="*/ 4193 h 8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05" h="8848">
                <a:moveTo>
                  <a:pt x="2923" y="2649"/>
                </a:moveTo>
                <a:cubicBezTo>
                  <a:pt x="2887" y="2729"/>
                  <a:pt x="2844" y="2781"/>
                  <a:pt x="2826" y="2870"/>
                </a:cubicBezTo>
                <a:cubicBezTo>
                  <a:pt x="2809" y="2959"/>
                  <a:pt x="2786" y="3044"/>
                  <a:pt x="2760" y="3131"/>
                </a:cubicBezTo>
                <a:cubicBezTo>
                  <a:pt x="2735" y="3218"/>
                  <a:pt x="2732" y="3309"/>
                  <a:pt x="2715" y="3398"/>
                </a:cubicBezTo>
                <a:cubicBezTo>
                  <a:pt x="2700" y="3481"/>
                  <a:pt x="2645" y="3579"/>
                  <a:pt x="2682" y="3664"/>
                </a:cubicBezTo>
                <a:cubicBezTo>
                  <a:pt x="2741" y="3651"/>
                  <a:pt x="2742" y="3581"/>
                  <a:pt x="2777" y="3540"/>
                </a:cubicBezTo>
                <a:cubicBezTo>
                  <a:pt x="2797" y="3515"/>
                  <a:pt x="2830" y="3505"/>
                  <a:pt x="2849" y="3479"/>
                </a:cubicBezTo>
                <a:cubicBezTo>
                  <a:pt x="2859" y="3463"/>
                  <a:pt x="2854" y="3440"/>
                  <a:pt x="2865" y="3424"/>
                </a:cubicBezTo>
                <a:cubicBezTo>
                  <a:pt x="2905" y="3360"/>
                  <a:pt x="3026" y="3344"/>
                  <a:pt x="3041" y="3256"/>
                </a:cubicBezTo>
                <a:cubicBezTo>
                  <a:pt x="3046" y="3229"/>
                  <a:pt x="3042" y="3190"/>
                  <a:pt x="3068" y="3172"/>
                </a:cubicBezTo>
                <a:cubicBezTo>
                  <a:pt x="3092" y="3155"/>
                  <a:pt x="3109" y="3152"/>
                  <a:pt x="3109" y="3119"/>
                </a:cubicBezTo>
                <a:cubicBezTo>
                  <a:pt x="3108" y="3063"/>
                  <a:pt x="3167" y="3032"/>
                  <a:pt x="3164" y="2976"/>
                </a:cubicBezTo>
                <a:cubicBezTo>
                  <a:pt x="3162" y="2927"/>
                  <a:pt x="3133" y="2943"/>
                  <a:pt x="3111" y="2911"/>
                </a:cubicBezTo>
                <a:cubicBezTo>
                  <a:pt x="3091" y="2881"/>
                  <a:pt x="3078" y="2848"/>
                  <a:pt x="3062" y="2816"/>
                </a:cubicBezTo>
                <a:cubicBezTo>
                  <a:pt x="3032" y="2756"/>
                  <a:pt x="2996" y="2666"/>
                  <a:pt x="2923" y="2649"/>
                </a:cubicBezTo>
                <a:moveTo>
                  <a:pt x="808" y="2546"/>
                </a:moveTo>
                <a:cubicBezTo>
                  <a:pt x="771" y="2553"/>
                  <a:pt x="724" y="2642"/>
                  <a:pt x="698" y="2668"/>
                </a:cubicBezTo>
                <a:cubicBezTo>
                  <a:pt x="644" y="2723"/>
                  <a:pt x="630" y="2779"/>
                  <a:pt x="626" y="2855"/>
                </a:cubicBezTo>
                <a:cubicBezTo>
                  <a:pt x="623" y="2916"/>
                  <a:pt x="611" y="2958"/>
                  <a:pt x="579" y="3010"/>
                </a:cubicBezTo>
                <a:cubicBezTo>
                  <a:pt x="563" y="3036"/>
                  <a:pt x="521" y="3086"/>
                  <a:pt x="528" y="3120"/>
                </a:cubicBezTo>
                <a:cubicBezTo>
                  <a:pt x="550" y="3226"/>
                  <a:pt x="605" y="3342"/>
                  <a:pt x="606" y="3452"/>
                </a:cubicBezTo>
                <a:cubicBezTo>
                  <a:pt x="606" y="3496"/>
                  <a:pt x="664" y="3514"/>
                  <a:pt x="686" y="3549"/>
                </a:cubicBezTo>
                <a:cubicBezTo>
                  <a:pt x="706" y="3580"/>
                  <a:pt x="722" y="3616"/>
                  <a:pt x="732" y="3652"/>
                </a:cubicBezTo>
                <a:cubicBezTo>
                  <a:pt x="738" y="3675"/>
                  <a:pt x="718" y="3690"/>
                  <a:pt x="726" y="3713"/>
                </a:cubicBezTo>
                <a:cubicBezTo>
                  <a:pt x="744" y="3765"/>
                  <a:pt x="885" y="3784"/>
                  <a:pt x="926" y="3767"/>
                </a:cubicBezTo>
                <a:cubicBezTo>
                  <a:pt x="1017" y="3730"/>
                  <a:pt x="944" y="3556"/>
                  <a:pt x="939" y="3479"/>
                </a:cubicBezTo>
                <a:cubicBezTo>
                  <a:pt x="932" y="3391"/>
                  <a:pt x="872" y="2532"/>
                  <a:pt x="808" y="2546"/>
                </a:cubicBezTo>
                <a:moveTo>
                  <a:pt x="2187" y="1261"/>
                </a:moveTo>
                <a:cubicBezTo>
                  <a:pt x="2324" y="1407"/>
                  <a:pt x="2521" y="1430"/>
                  <a:pt x="2707" y="1481"/>
                </a:cubicBezTo>
                <a:cubicBezTo>
                  <a:pt x="2812" y="1509"/>
                  <a:pt x="2919" y="1532"/>
                  <a:pt x="3018" y="1577"/>
                </a:cubicBezTo>
                <a:cubicBezTo>
                  <a:pt x="3110" y="1618"/>
                  <a:pt x="3065" y="1607"/>
                  <a:pt x="3097" y="1696"/>
                </a:cubicBezTo>
                <a:cubicBezTo>
                  <a:pt x="3113" y="1741"/>
                  <a:pt x="3139" y="1820"/>
                  <a:pt x="3182" y="1847"/>
                </a:cubicBezTo>
                <a:cubicBezTo>
                  <a:pt x="3198" y="1857"/>
                  <a:pt x="3207" y="1932"/>
                  <a:pt x="3220" y="1957"/>
                </a:cubicBezTo>
                <a:cubicBezTo>
                  <a:pt x="3236" y="1988"/>
                  <a:pt x="3261" y="1966"/>
                  <a:pt x="3255" y="2014"/>
                </a:cubicBezTo>
                <a:cubicBezTo>
                  <a:pt x="3248" y="2067"/>
                  <a:pt x="3295" y="2060"/>
                  <a:pt x="3317" y="2096"/>
                </a:cubicBezTo>
                <a:cubicBezTo>
                  <a:pt x="3335" y="2125"/>
                  <a:pt x="3307" y="2157"/>
                  <a:pt x="3321" y="2187"/>
                </a:cubicBezTo>
                <a:cubicBezTo>
                  <a:pt x="3339" y="2229"/>
                  <a:pt x="3392" y="2238"/>
                  <a:pt x="3415" y="2276"/>
                </a:cubicBezTo>
                <a:cubicBezTo>
                  <a:pt x="3517" y="2442"/>
                  <a:pt x="3571" y="2648"/>
                  <a:pt x="3697" y="2798"/>
                </a:cubicBezTo>
                <a:cubicBezTo>
                  <a:pt x="3805" y="2927"/>
                  <a:pt x="3683" y="3160"/>
                  <a:pt x="3611" y="3276"/>
                </a:cubicBezTo>
                <a:cubicBezTo>
                  <a:pt x="3568" y="3347"/>
                  <a:pt x="3504" y="3397"/>
                  <a:pt x="3464" y="3471"/>
                </a:cubicBezTo>
                <a:cubicBezTo>
                  <a:pt x="3423" y="3546"/>
                  <a:pt x="3390" y="3624"/>
                  <a:pt x="3334" y="3690"/>
                </a:cubicBezTo>
                <a:cubicBezTo>
                  <a:pt x="3313" y="3715"/>
                  <a:pt x="3291" y="3739"/>
                  <a:pt x="3273" y="3766"/>
                </a:cubicBezTo>
                <a:cubicBezTo>
                  <a:pt x="3249" y="3803"/>
                  <a:pt x="3274" y="3852"/>
                  <a:pt x="3235" y="3880"/>
                </a:cubicBezTo>
                <a:cubicBezTo>
                  <a:pt x="3151" y="3942"/>
                  <a:pt x="3142" y="3951"/>
                  <a:pt x="3111" y="4056"/>
                </a:cubicBezTo>
                <a:cubicBezTo>
                  <a:pt x="3099" y="4035"/>
                  <a:pt x="3085" y="4009"/>
                  <a:pt x="3071" y="3989"/>
                </a:cubicBezTo>
                <a:cubicBezTo>
                  <a:pt x="2953" y="4008"/>
                  <a:pt x="2899" y="4170"/>
                  <a:pt x="2857" y="4263"/>
                </a:cubicBezTo>
                <a:cubicBezTo>
                  <a:pt x="2830" y="4325"/>
                  <a:pt x="2795" y="4345"/>
                  <a:pt x="2815" y="4419"/>
                </a:cubicBezTo>
                <a:cubicBezTo>
                  <a:pt x="2843" y="4527"/>
                  <a:pt x="2839" y="4642"/>
                  <a:pt x="2859" y="4752"/>
                </a:cubicBezTo>
                <a:cubicBezTo>
                  <a:pt x="2866" y="4796"/>
                  <a:pt x="2900" y="4859"/>
                  <a:pt x="2842" y="4881"/>
                </a:cubicBezTo>
                <a:cubicBezTo>
                  <a:pt x="2795" y="4899"/>
                  <a:pt x="2779" y="4905"/>
                  <a:pt x="2770" y="4957"/>
                </a:cubicBezTo>
                <a:cubicBezTo>
                  <a:pt x="2744" y="5097"/>
                  <a:pt x="2738" y="5240"/>
                  <a:pt x="2732" y="5382"/>
                </a:cubicBezTo>
                <a:cubicBezTo>
                  <a:pt x="2728" y="5481"/>
                  <a:pt x="2729" y="5585"/>
                  <a:pt x="2709" y="5682"/>
                </a:cubicBezTo>
                <a:cubicBezTo>
                  <a:pt x="2694" y="5760"/>
                  <a:pt x="2657" y="5836"/>
                  <a:pt x="2675" y="5916"/>
                </a:cubicBezTo>
                <a:cubicBezTo>
                  <a:pt x="2717" y="6103"/>
                  <a:pt x="2716" y="6307"/>
                  <a:pt x="2728" y="6498"/>
                </a:cubicBezTo>
                <a:cubicBezTo>
                  <a:pt x="2754" y="6882"/>
                  <a:pt x="2774" y="7273"/>
                  <a:pt x="2738" y="7657"/>
                </a:cubicBezTo>
                <a:cubicBezTo>
                  <a:pt x="2732" y="7718"/>
                  <a:pt x="2753" y="7773"/>
                  <a:pt x="2744" y="7827"/>
                </a:cubicBezTo>
                <a:cubicBezTo>
                  <a:pt x="2730" y="7913"/>
                  <a:pt x="2701" y="7989"/>
                  <a:pt x="2679" y="8073"/>
                </a:cubicBezTo>
                <a:cubicBezTo>
                  <a:pt x="2642" y="8214"/>
                  <a:pt x="2784" y="8344"/>
                  <a:pt x="2818" y="8486"/>
                </a:cubicBezTo>
                <a:cubicBezTo>
                  <a:pt x="2903" y="8848"/>
                  <a:pt x="2293" y="8774"/>
                  <a:pt x="2327" y="8529"/>
                </a:cubicBezTo>
                <a:cubicBezTo>
                  <a:pt x="2337" y="8451"/>
                  <a:pt x="2349" y="8445"/>
                  <a:pt x="2280" y="8396"/>
                </a:cubicBezTo>
                <a:cubicBezTo>
                  <a:pt x="2239" y="8367"/>
                  <a:pt x="2246" y="8279"/>
                  <a:pt x="2250" y="8236"/>
                </a:cubicBezTo>
                <a:cubicBezTo>
                  <a:pt x="2265" y="8075"/>
                  <a:pt x="2144" y="7955"/>
                  <a:pt x="2189" y="7778"/>
                </a:cubicBezTo>
                <a:cubicBezTo>
                  <a:pt x="2222" y="7645"/>
                  <a:pt x="2143" y="7504"/>
                  <a:pt x="2154" y="7365"/>
                </a:cubicBezTo>
                <a:cubicBezTo>
                  <a:pt x="2167" y="7181"/>
                  <a:pt x="2189" y="6971"/>
                  <a:pt x="2131" y="6795"/>
                </a:cubicBezTo>
                <a:cubicBezTo>
                  <a:pt x="2047" y="6538"/>
                  <a:pt x="1985" y="6246"/>
                  <a:pt x="1969" y="5976"/>
                </a:cubicBezTo>
                <a:cubicBezTo>
                  <a:pt x="1960" y="5827"/>
                  <a:pt x="1938" y="5681"/>
                  <a:pt x="1916" y="5534"/>
                </a:cubicBezTo>
                <a:cubicBezTo>
                  <a:pt x="1895" y="5389"/>
                  <a:pt x="1902" y="5221"/>
                  <a:pt x="1850" y="5083"/>
                </a:cubicBezTo>
                <a:cubicBezTo>
                  <a:pt x="1776" y="5109"/>
                  <a:pt x="1771" y="5509"/>
                  <a:pt x="1764" y="5592"/>
                </a:cubicBezTo>
                <a:cubicBezTo>
                  <a:pt x="1757" y="5686"/>
                  <a:pt x="1754" y="5783"/>
                  <a:pt x="1737" y="5876"/>
                </a:cubicBezTo>
                <a:cubicBezTo>
                  <a:pt x="1717" y="5982"/>
                  <a:pt x="1678" y="6079"/>
                  <a:pt x="1682" y="6188"/>
                </a:cubicBezTo>
                <a:cubicBezTo>
                  <a:pt x="1688" y="6354"/>
                  <a:pt x="1649" y="6516"/>
                  <a:pt x="1662" y="6678"/>
                </a:cubicBezTo>
                <a:cubicBezTo>
                  <a:pt x="1677" y="6890"/>
                  <a:pt x="1668" y="7102"/>
                  <a:pt x="1664" y="7315"/>
                </a:cubicBezTo>
                <a:cubicBezTo>
                  <a:pt x="1663" y="7397"/>
                  <a:pt x="1660" y="7482"/>
                  <a:pt x="1679" y="7563"/>
                </a:cubicBezTo>
                <a:cubicBezTo>
                  <a:pt x="1694" y="7625"/>
                  <a:pt x="1723" y="7695"/>
                  <a:pt x="1699" y="7759"/>
                </a:cubicBezTo>
                <a:cubicBezTo>
                  <a:pt x="1672" y="7830"/>
                  <a:pt x="1670" y="7902"/>
                  <a:pt x="1653" y="7976"/>
                </a:cubicBezTo>
                <a:cubicBezTo>
                  <a:pt x="1642" y="8019"/>
                  <a:pt x="1573" y="8133"/>
                  <a:pt x="1597" y="8177"/>
                </a:cubicBezTo>
                <a:cubicBezTo>
                  <a:pt x="1635" y="8247"/>
                  <a:pt x="1633" y="8336"/>
                  <a:pt x="1561" y="8385"/>
                </a:cubicBezTo>
                <a:cubicBezTo>
                  <a:pt x="1518" y="8415"/>
                  <a:pt x="1437" y="8390"/>
                  <a:pt x="1440" y="8461"/>
                </a:cubicBezTo>
                <a:cubicBezTo>
                  <a:pt x="1443" y="8533"/>
                  <a:pt x="1461" y="8575"/>
                  <a:pt x="1389" y="8614"/>
                </a:cubicBezTo>
                <a:cubicBezTo>
                  <a:pt x="1292" y="8666"/>
                  <a:pt x="1147" y="8706"/>
                  <a:pt x="1038" y="8676"/>
                </a:cubicBezTo>
                <a:cubicBezTo>
                  <a:pt x="860" y="8626"/>
                  <a:pt x="987" y="8404"/>
                  <a:pt x="1050" y="8310"/>
                </a:cubicBezTo>
                <a:cubicBezTo>
                  <a:pt x="1118" y="8209"/>
                  <a:pt x="1145" y="8159"/>
                  <a:pt x="1133" y="8039"/>
                </a:cubicBezTo>
                <a:cubicBezTo>
                  <a:pt x="1120" y="7910"/>
                  <a:pt x="1001" y="7865"/>
                  <a:pt x="1083" y="7727"/>
                </a:cubicBezTo>
                <a:cubicBezTo>
                  <a:pt x="1101" y="7697"/>
                  <a:pt x="1169" y="7633"/>
                  <a:pt x="1163" y="7598"/>
                </a:cubicBezTo>
                <a:cubicBezTo>
                  <a:pt x="1154" y="7547"/>
                  <a:pt x="1122" y="7500"/>
                  <a:pt x="1100" y="7454"/>
                </a:cubicBezTo>
                <a:cubicBezTo>
                  <a:pt x="1023" y="7287"/>
                  <a:pt x="1007" y="7089"/>
                  <a:pt x="1017" y="6909"/>
                </a:cubicBezTo>
                <a:cubicBezTo>
                  <a:pt x="1027" y="6740"/>
                  <a:pt x="1055" y="6569"/>
                  <a:pt x="1068" y="6398"/>
                </a:cubicBezTo>
                <a:cubicBezTo>
                  <a:pt x="1074" y="6308"/>
                  <a:pt x="1088" y="6216"/>
                  <a:pt x="1089" y="6125"/>
                </a:cubicBezTo>
                <a:cubicBezTo>
                  <a:pt x="1091" y="6030"/>
                  <a:pt x="1045" y="5941"/>
                  <a:pt x="1036" y="5847"/>
                </a:cubicBezTo>
                <a:cubicBezTo>
                  <a:pt x="1020" y="5676"/>
                  <a:pt x="973" y="5511"/>
                  <a:pt x="957" y="5339"/>
                </a:cubicBezTo>
                <a:cubicBezTo>
                  <a:pt x="949" y="5255"/>
                  <a:pt x="944" y="5171"/>
                  <a:pt x="936" y="5086"/>
                </a:cubicBezTo>
                <a:cubicBezTo>
                  <a:pt x="930" y="5010"/>
                  <a:pt x="938" y="4898"/>
                  <a:pt x="893" y="4833"/>
                </a:cubicBezTo>
                <a:cubicBezTo>
                  <a:pt x="814" y="4719"/>
                  <a:pt x="868" y="4596"/>
                  <a:pt x="878" y="4463"/>
                </a:cubicBezTo>
                <a:cubicBezTo>
                  <a:pt x="888" y="4320"/>
                  <a:pt x="911" y="4293"/>
                  <a:pt x="796" y="4201"/>
                </a:cubicBezTo>
                <a:cubicBezTo>
                  <a:pt x="727" y="4147"/>
                  <a:pt x="608" y="4143"/>
                  <a:pt x="539" y="4165"/>
                </a:cubicBezTo>
                <a:cubicBezTo>
                  <a:pt x="475" y="4185"/>
                  <a:pt x="427" y="4174"/>
                  <a:pt x="398" y="4116"/>
                </a:cubicBezTo>
                <a:cubicBezTo>
                  <a:pt x="355" y="4031"/>
                  <a:pt x="306" y="3949"/>
                  <a:pt x="265" y="3863"/>
                </a:cubicBezTo>
                <a:cubicBezTo>
                  <a:pt x="192" y="3714"/>
                  <a:pt x="181" y="3540"/>
                  <a:pt x="110" y="3395"/>
                </a:cubicBezTo>
                <a:cubicBezTo>
                  <a:pt x="79" y="3332"/>
                  <a:pt x="91" y="3263"/>
                  <a:pt x="44" y="3212"/>
                </a:cubicBezTo>
                <a:cubicBezTo>
                  <a:pt x="0" y="3163"/>
                  <a:pt x="5" y="3064"/>
                  <a:pt x="8" y="3004"/>
                </a:cubicBezTo>
                <a:cubicBezTo>
                  <a:pt x="17" y="2847"/>
                  <a:pt x="81" y="2748"/>
                  <a:pt x="138" y="2609"/>
                </a:cubicBezTo>
                <a:cubicBezTo>
                  <a:pt x="159" y="2561"/>
                  <a:pt x="199" y="2491"/>
                  <a:pt x="231" y="2449"/>
                </a:cubicBezTo>
                <a:cubicBezTo>
                  <a:pt x="269" y="2396"/>
                  <a:pt x="280" y="2322"/>
                  <a:pt x="325" y="2274"/>
                </a:cubicBezTo>
                <a:cubicBezTo>
                  <a:pt x="361" y="2234"/>
                  <a:pt x="383" y="2184"/>
                  <a:pt x="428" y="2153"/>
                </a:cubicBezTo>
                <a:cubicBezTo>
                  <a:pt x="463" y="2129"/>
                  <a:pt x="485" y="2103"/>
                  <a:pt x="478" y="2058"/>
                </a:cubicBezTo>
                <a:cubicBezTo>
                  <a:pt x="470" y="2004"/>
                  <a:pt x="502" y="2013"/>
                  <a:pt x="525" y="1978"/>
                </a:cubicBezTo>
                <a:cubicBezTo>
                  <a:pt x="547" y="1943"/>
                  <a:pt x="574" y="1899"/>
                  <a:pt x="569" y="1858"/>
                </a:cubicBezTo>
                <a:cubicBezTo>
                  <a:pt x="567" y="1837"/>
                  <a:pt x="596" y="1834"/>
                  <a:pt x="613" y="1829"/>
                </a:cubicBezTo>
                <a:cubicBezTo>
                  <a:pt x="613" y="1800"/>
                  <a:pt x="624" y="1782"/>
                  <a:pt x="644" y="1763"/>
                </a:cubicBezTo>
                <a:cubicBezTo>
                  <a:pt x="693" y="1720"/>
                  <a:pt x="668" y="1665"/>
                  <a:pt x="677" y="1608"/>
                </a:cubicBezTo>
                <a:cubicBezTo>
                  <a:pt x="686" y="1554"/>
                  <a:pt x="741" y="1545"/>
                  <a:pt x="787" y="1531"/>
                </a:cubicBezTo>
                <a:cubicBezTo>
                  <a:pt x="956" y="1477"/>
                  <a:pt x="1135" y="1440"/>
                  <a:pt x="1309" y="1401"/>
                </a:cubicBezTo>
                <a:cubicBezTo>
                  <a:pt x="1369" y="1387"/>
                  <a:pt x="1419" y="1342"/>
                  <a:pt x="1472" y="1314"/>
                </a:cubicBezTo>
                <a:cubicBezTo>
                  <a:pt x="1543" y="1276"/>
                  <a:pt x="1531" y="1261"/>
                  <a:pt x="1511" y="1192"/>
                </a:cubicBezTo>
                <a:cubicBezTo>
                  <a:pt x="1493" y="1127"/>
                  <a:pt x="1497" y="1017"/>
                  <a:pt x="1451" y="965"/>
                </a:cubicBezTo>
                <a:cubicBezTo>
                  <a:pt x="1455" y="970"/>
                  <a:pt x="1423" y="984"/>
                  <a:pt x="1411" y="968"/>
                </a:cubicBezTo>
                <a:cubicBezTo>
                  <a:pt x="1381" y="928"/>
                  <a:pt x="1365" y="875"/>
                  <a:pt x="1367" y="826"/>
                </a:cubicBezTo>
                <a:cubicBezTo>
                  <a:pt x="1364" y="789"/>
                  <a:pt x="1343" y="636"/>
                  <a:pt x="1414" y="691"/>
                </a:cubicBezTo>
                <a:cubicBezTo>
                  <a:pt x="1412" y="632"/>
                  <a:pt x="1384" y="581"/>
                  <a:pt x="1383" y="521"/>
                </a:cubicBezTo>
                <a:cubicBezTo>
                  <a:pt x="1382" y="454"/>
                  <a:pt x="1386" y="385"/>
                  <a:pt x="1399" y="319"/>
                </a:cubicBezTo>
                <a:cubicBezTo>
                  <a:pt x="1417" y="228"/>
                  <a:pt x="1452" y="236"/>
                  <a:pt x="1507" y="170"/>
                </a:cubicBezTo>
                <a:cubicBezTo>
                  <a:pt x="1532" y="139"/>
                  <a:pt x="1572" y="146"/>
                  <a:pt x="1604" y="125"/>
                </a:cubicBezTo>
                <a:cubicBezTo>
                  <a:pt x="1637" y="101"/>
                  <a:pt x="1673" y="77"/>
                  <a:pt x="1710" y="61"/>
                </a:cubicBezTo>
                <a:cubicBezTo>
                  <a:pt x="1841" y="0"/>
                  <a:pt x="2022" y="83"/>
                  <a:pt x="2117" y="171"/>
                </a:cubicBezTo>
                <a:cubicBezTo>
                  <a:pt x="2181" y="230"/>
                  <a:pt x="2189" y="295"/>
                  <a:pt x="2193" y="380"/>
                </a:cubicBezTo>
                <a:cubicBezTo>
                  <a:pt x="2196" y="438"/>
                  <a:pt x="2239" y="609"/>
                  <a:pt x="2196" y="652"/>
                </a:cubicBezTo>
                <a:cubicBezTo>
                  <a:pt x="2253" y="595"/>
                  <a:pt x="2255" y="714"/>
                  <a:pt x="2260" y="759"/>
                </a:cubicBezTo>
                <a:cubicBezTo>
                  <a:pt x="2270" y="846"/>
                  <a:pt x="2269" y="926"/>
                  <a:pt x="2173" y="926"/>
                </a:cubicBezTo>
                <a:cubicBezTo>
                  <a:pt x="2168" y="926"/>
                  <a:pt x="2163" y="1084"/>
                  <a:pt x="2163" y="1100"/>
                </a:cubicBezTo>
                <a:cubicBezTo>
                  <a:pt x="2161" y="1156"/>
                  <a:pt x="2138" y="1223"/>
                  <a:pt x="2187" y="1261"/>
                </a:cubicBezTo>
                <a:moveTo>
                  <a:pt x="2804" y="4128"/>
                </a:moveTo>
                <a:cubicBezTo>
                  <a:pt x="2824" y="4144"/>
                  <a:pt x="2815" y="4168"/>
                  <a:pt x="2801" y="4193"/>
                </a:cubicBezTo>
                <a:cubicBezTo>
                  <a:pt x="2766" y="4178"/>
                  <a:pt x="2777" y="4144"/>
                  <a:pt x="2804" y="4128"/>
                </a:cubicBezTo>
              </a:path>
            </a:pathLst>
          </a:custGeom>
          <a:gradFill>
            <a:gsLst>
              <a:gs pos="73000">
                <a:schemeClr val="tx2"/>
              </a:gs>
              <a:gs pos="0">
                <a:schemeClr val="accent2">
                  <a:lumMod val="48000"/>
                </a:schemeClr>
              </a:gs>
            </a:gsLst>
            <a:lin ang="162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0" y="4629150"/>
            <a:ext cx="9144000" cy="514350"/>
            <a:chOff x="0" y="4629150"/>
            <a:chExt cx="9144000" cy="514350"/>
          </a:xfrm>
        </p:grpSpPr>
        <p:sp>
          <p:nvSpPr>
            <p:cNvPr id="29" name="Rectangle 28"/>
            <p:cNvSpPr/>
            <p:nvPr/>
          </p:nvSpPr>
          <p:spPr>
            <a:xfrm>
              <a:off x="0" y="4733925"/>
              <a:ext cx="9144000" cy="409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0" y="4629150"/>
              <a:ext cx="9144000" cy="168275"/>
              <a:chOff x="0" y="4629150"/>
              <a:chExt cx="9144000" cy="168275"/>
            </a:xfrm>
          </p:grpSpPr>
          <p:pic>
            <p:nvPicPr>
              <p:cNvPr id="37" name="Picture 25" descr="Red B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38" name="Picture 20" descr="Oracle WHITE"/>
              <p:cNvPicPr>
                <a:picLocks noChangeArrowheads="1"/>
              </p:cNvPicPr>
              <p:nvPr/>
            </p:nvPicPr>
            <p:blipFill>
              <a:blip r:embed="rId4"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31" name="Group 30"/>
            <p:cNvGrpSpPr/>
            <p:nvPr/>
          </p:nvGrpSpPr>
          <p:grpSpPr>
            <a:xfrm>
              <a:off x="597807" y="4913973"/>
              <a:ext cx="2539093" cy="218542"/>
              <a:chOff x="597807" y="4913973"/>
              <a:chExt cx="2539093" cy="218542"/>
            </a:xfrm>
          </p:grpSpPr>
          <p:sp>
            <p:nvSpPr>
              <p:cNvPr id="33" name="Text Box 14"/>
              <p:cNvSpPr txBox="1">
                <a:spLocks noChangeArrowheads="1"/>
              </p:cNvSpPr>
              <p:nvPr/>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t>Copyright</a:t>
                </a:r>
                <a:r>
                  <a:rPr lang="en-US" sz="600" baseline="0" dirty="0" smtClean="0"/>
                  <a:t> </a:t>
                </a:r>
                <a:r>
                  <a:rPr lang="en-US" sz="600" dirty="0" smtClean="0"/>
                  <a:t>©</a:t>
                </a:r>
                <a:r>
                  <a:rPr lang="en-US" sz="600" baseline="0" dirty="0" smtClean="0"/>
                  <a:t> 2012, Oracle and/or its affiliates. All rights reserved.</a:t>
                </a:r>
                <a:endParaRPr lang="en-US" sz="600" dirty="0" smtClean="0"/>
              </a:p>
            </p:txBody>
          </p:sp>
          <p:cxnSp>
            <p:nvCxnSpPr>
              <p:cNvPr id="34" name="Straight Connector 33"/>
              <p:cNvCxnSpPr/>
              <p:nvPr/>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32" name="Rectangle 31"/>
            <p:cNvSpPr/>
            <p:nvPr/>
          </p:nvSpPr>
          <p:spPr>
            <a:xfrm>
              <a:off x="407057" y="4883819"/>
              <a:ext cx="227947" cy="184666"/>
            </a:xfrm>
            <a:prstGeom prst="rect">
              <a:avLst/>
            </a:prstGeom>
          </p:spPr>
          <p:txBody>
            <a:bodyPr wrap="none">
              <a:spAutoFit/>
            </a:bodyPr>
            <a:lstStyle/>
            <a:p>
              <a:pPr algn="r"/>
              <a:fld id="{6A5A4AC0-1BEC-FE47-8A68-418BE237F8CE}" type="slidenum">
                <a:rPr lang="en-US" sz="600" smtClean="0"/>
                <a:pPr algn="r"/>
                <a:t>16</a:t>
              </a:fld>
              <a:endParaRPr lang="en-US" sz="600" dirty="0"/>
            </a:p>
          </p:txBody>
        </p:sp>
      </p:grpSp>
    </p:spTree>
    <p:extLst>
      <p:ext uri="{BB962C8B-B14F-4D97-AF65-F5344CB8AC3E}">
        <p14:creationId xmlns="" xmlns:p14="http://schemas.microsoft.com/office/powerpoint/2010/main" val="9914727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5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50"/>
                                        <p:tgtEl>
                                          <p:spTgt spid="5"/>
                                        </p:tgtEl>
                                      </p:cBhvr>
                                    </p:animEffect>
                                  </p:childTnLst>
                                </p:cTn>
                              </p:par>
                              <p:par>
                                <p:cTn id="14" presetID="32" presetClass="emph" presetSubtype="0" fill="hold" nodeType="withEffect">
                                  <p:stCondLst>
                                    <p:cond delay="0"/>
                                  </p:stCondLst>
                                  <p:childTnLst>
                                    <p:animRot by="120000">
                                      <p:cBhvr>
                                        <p:cTn id="15" dur="75" fill="hold">
                                          <p:stCondLst>
                                            <p:cond delay="0"/>
                                          </p:stCondLst>
                                        </p:cTn>
                                        <p:tgtEl>
                                          <p:spTgt spid="5"/>
                                        </p:tgtEl>
                                        <p:attrNameLst>
                                          <p:attrName>r</p:attrName>
                                        </p:attrNameLst>
                                      </p:cBhvr>
                                    </p:animRot>
                                    <p:animRot by="-240000">
                                      <p:cBhvr>
                                        <p:cTn id="16" dur="150" fill="hold">
                                          <p:stCondLst>
                                            <p:cond delay="150"/>
                                          </p:stCondLst>
                                        </p:cTn>
                                        <p:tgtEl>
                                          <p:spTgt spid="5"/>
                                        </p:tgtEl>
                                        <p:attrNameLst>
                                          <p:attrName>r</p:attrName>
                                        </p:attrNameLst>
                                      </p:cBhvr>
                                    </p:animRot>
                                    <p:animRot by="240000">
                                      <p:cBhvr>
                                        <p:cTn id="17" dur="150" fill="hold">
                                          <p:stCondLst>
                                            <p:cond delay="300"/>
                                          </p:stCondLst>
                                        </p:cTn>
                                        <p:tgtEl>
                                          <p:spTgt spid="5"/>
                                        </p:tgtEl>
                                        <p:attrNameLst>
                                          <p:attrName>r</p:attrName>
                                        </p:attrNameLst>
                                      </p:cBhvr>
                                    </p:animRot>
                                    <p:animRot by="-240000">
                                      <p:cBhvr>
                                        <p:cTn id="18" dur="150" fill="hold">
                                          <p:stCondLst>
                                            <p:cond delay="450"/>
                                          </p:stCondLst>
                                        </p:cTn>
                                        <p:tgtEl>
                                          <p:spTgt spid="5"/>
                                        </p:tgtEl>
                                        <p:attrNameLst>
                                          <p:attrName>r</p:attrName>
                                        </p:attrNameLst>
                                      </p:cBhvr>
                                    </p:animRot>
                                    <p:animRot by="120000">
                                      <p:cBhvr>
                                        <p:cTn id="19" dur="150" fill="hold">
                                          <p:stCondLst>
                                            <p:cond delay="600"/>
                                          </p:stCondLst>
                                        </p:cTn>
                                        <p:tgtEl>
                                          <p:spTgt spid="5"/>
                                        </p:tgtEl>
                                        <p:attrNameLst>
                                          <p:attrName>r</p:attrName>
                                        </p:attrNameLst>
                                      </p:cBhvr>
                                    </p:animRot>
                                  </p:childTnLst>
                                </p:cTn>
                              </p:par>
                              <p:par>
                                <p:cTn id="20" presetID="10" presetClass="entr" presetSubtype="0" fill="hold" nodeType="withEffect">
                                  <p:stCondLst>
                                    <p:cond delay="3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800"/>
                            </p:stCondLst>
                            <p:childTnLst>
                              <p:par>
                                <p:cTn id="24" presetID="22" presetClass="entr" presetSubtype="4"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cTn>
                              </p:par>
                            </p:childTnLst>
                          </p:cTn>
                        </p:par>
                        <p:par>
                          <p:cTn id="27" fill="hold">
                            <p:stCondLst>
                              <p:cond delay="1300"/>
                            </p:stCondLst>
                            <p:childTnLst>
                              <p:par>
                                <p:cTn id="28" presetID="10" presetClass="entr" presetSubtype="0" fill="hold" nodeType="after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fade">
                                      <p:cBhvr>
                                        <p:cTn id="30" dur="750"/>
                                        <p:tgtEl>
                                          <p:spTgt spid="8">
                                            <p:txEl>
                                              <p:pRg st="0" end="0"/>
                                            </p:txEl>
                                          </p:spTgt>
                                        </p:tgtEl>
                                      </p:cBhvr>
                                    </p:animEffect>
                                  </p:childTnLst>
                                </p:cTn>
                              </p:par>
                            </p:childTnLst>
                          </p:cTn>
                        </p:par>
                        <p:par>
                          <p:cTn id="31" fill="hold">
                            <p:stCondLst>
                              <p:cond delay="2050"/>
                            </p:stCondLst>
                            <p:childTnLst>
                              <p:par>
                                <p:cTn id="32" presetID="10" presetClass="entr" presetSubtype="0" fill="hold" nodeType="afterEffect">
                                  <p:stCondLst>
                                    <p:cond delay="0"/>
                                  </p:stCondLst>
                                  <p:childTnLst>
                                    <p:set>
                                      <p:cBhvr>
                                        <p:cTn id="33" dur="1" fill="hold">
                                          <p:stCondLst>
                                            <p:cond delay="0"/>
                                          </p:stCondLst>
                                        </p:cTn>
                                        <p:tgtEl>
                                          <p:spTgt spid="8">
                                            <p:txEl>
                                              <p:pRg st="1" end="1"/>
                                            </p:txEl>
                                          </p:spTgt>
                                        </p:tgtEl>
                                        <p:attrNameLst>
                                          <p:attrName>style.visibility</p:attrName>
                                        </p:attrNameLst>
                                      </p:cBhvr>
                                      <p:to>
                                        <p:strVal val="visible"/>
                                      </p:to>
                                    </p:set>
                                    <p:animEffect transition="in" filter="fade">
                                      <p:cBhvr>
                                        <p:cTn id="34" dur="750"/>
                                        <p:tgtEl>
                                          <p:spTgt spid="8">
                                            <p:txEl>
                                              <p:pRg st="1" end="1"/>
                                            </p:txEl>
                                          </p:spTgt>
                                        </p:tgtEl>
                                      </p:cBhvr>
                                    </p:animEffect>
                                  </p:childTnLst>
                                </p:cTn>
                              </p:par>
                            </p:childTnLst>
                          </p:cTn>
                        </p:par>
                        <p:par>
                          <p:cTn id="35" fill="hold">
                            <p:stCondLst>
                              <p:cond delay="2800"/>
                            </p:stCondLst>
                            <p:childTnLst>
                              <p:par>
                                <p:cTn id="36" presetID="10" presetClass="entr" presetSubtype="0" fill="hold" nodeType="afterEffect">
                                  <p:stCondLst>
                                    <p:cond delay="0"/>
                                  </p:stCondLst>
                                  <p:childTnLst>
                                    <p:set>
                                      <p:cBhvr>
                                        <p:cTn id="37" dur="1" fill="hold">
                                          <p:stCondLst>
                                            <p:cond delay="0"/>
                                          </p:stCondLst>
                                        </p:cTn>
                                        <p:tgtEl>
                                          <p:spTgt spid="8">
                                            <p:txEl>
                                              <p:pRg st="2" end="2"/>
                                            </p:txEl>
                                          </p:spTgt>
                                        </p:tgtEl>
                                        <p:attrNameLst>
                                          <p:attrName>style.visibility</p:attrName>
                                        </p:attrNameLst>
                                      </p:cBhvr>
                                      <p:to>
                                        <p:strVal val="visible"/>
                                      </p:to>
                                    </p:set>
                                    <p:animEffect transition="in" filter="fade">
                                      <p:cBhvr>
                                        <p:cTn id="38" dur="750"/>
                                        <p:tgtEl>
                                          <p:spTgt spid="8">
                                            <p:txEl>
                                              <p:pRg st="2" end="2"/>
                                            </p:txEl>
                                          </p:spTgt>
                                        </p:tgtEl>
                                      </p:cBhvr>
                                    </p:animEffect>
                                  </p:childTnLst>
                                </p:cTn>
                              </p:par>
                            </p:childTnLst>
                          </p:cTn>
                        </p:par>
                        <p:par>
                          <p:cTn id="39" fill="hold">
                            <p:stCondLst>
                              <p:cond delay="3550"/>
                            </p:stCondLst>
                            <p:childTnLst>
                              <p:par>
                                <p:cTn id="40" presetID="10" presetClass="entr" presetSubtype="0" fill="hold" nodeType="after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750"/>
                                        <p:tgtEl>
                                          <p:spTgt spid="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6" presetClass="emph" presetSubtype="0" accel="100000" fill="hold" nodeType="withEffect">
                                  <p:stCondLst>
                                    <p:cond delay="0"/>
                                  </p:stCondLst>
                                  <p:childTnLst>
                                    <p:animScale>
                                      <p:cBhvr>
                                        <p:cTn id="49" dur="1250" fill="hold"/>
                                        <p:tgtEl>
                                          <p:spTgt spid="9"/>
                                        </p:tgtEl>
                                      </p:cBhvr>
                                      <p:by x="22000" y="22000"/>
                                    </p:animScale>
                                  </p:childTnLst>
                                </p:cTn>
                              </p:par>
                              <p:par>
                                <p:cTn id="50" presetID="1" presetClass="entr" presetSubtype="0" fill="hold" nodeType="withEffect">
                                  <p:stCondLst>
                                    <p:cond delay="1300"/>
                                  </p:stCondLst>
                                  <p:childTnLst>
                                    <p:set>
                                      <p:cBhvr>
                                        <p:cTn id="51" dur="1" fill="hold">
                                          <p:stCondLst>
                                            <p:cond delay="0"/>
                                          </p:stCondLst>
                                        </p:cTn>
                                        <p:tgtEl>
                                          <p:spTgt spid="24"/>
                                        </p:tgtEl>
                                        <p:attrNameLst>
                                          <p:attrName>style.visibility</p:attrName>
                                        </p:attrNameLst>
                                      </p:cBhvr>
                                      <p:to>
                                        <p:strVal val="visible"/>
                                      </p:to>
                                    </p:set>
                                  </p:childTnLst>
                                </p:cTn>
                              </p:par>
                              <p:par>
                                <p:cTn id="52" presetID="1" presetClass="exit" presetSubtype="0" fill="hold" nodeType="withEffect">
                                  <p:stCondLst>
                                    <p:cond delay="1300"/>
                                  </p:stCondLst>
                                  <p:childTnLst>
                                    <p:set>
                                      <p:cBhvr>
                                        <p:cTn id="53" dur="1" fill="hold">
                                          <p:stCondLst>
                                            <p:cond delay="0"/>
                                          </p:stCondLst>
                                        </p:cTn>
                                        <p:tgtEl>
                                          <p:spTgt spid="9"/>
                                        </p:tgtEl>
                                        <p:attrNameLst>
                                          <p:attrName>style.visibility</p:attrName>
                                        </p:attrNameLst>
                                      </p:cBhvr>
                                      <p:to>
                                        <p:strVal val="hidden"/>
                                      </p:to>
                                    </p:set>
                                  </p:childTnLst>
                                </p:cTn>
                              </p:par>
                              <p:par>
                                <p:cTn id="54" presetID="63" presetClass="path" presetSubtype="0" accel="50000" decel="50000" fill="hold" nodeType="withEffect">
                                  <p:stCondLst>
                                    <p:cond delay="1300"/>
                                  </p:stCondLst>
                                  <p:childTnLst>
                                    <p:animMotion origin="layout" path="M -3.05556E-6 -4.99537E-6 L 0.16216 0.34835 " pathEditMode="relative" rAng="0" ptsTypes="AA">
                                      <p:cBhvr>
                                        <p:cTn id="55" dur="1000" fill="hold"/>
                                        <p:tgtEl>
                                          <p:spTgt spid="24"/>
                                        </p:tgtEl>
                                        <p:attrNameLst>
                                          <p:attrName>ppt_x</p:attrName>
                                          <p:attrName>ppt_y</p:attrName>
                                        </p:attrNameLst>
                                      </p:cBhvr>
                                      <p:rCtr x="8108" y="17402"/>
                                    </p:animMotion>
                                  </p:childTnLst>
                                </p:cTn>
                              </p:par>
                              <p:par>
                                <p:cTn id="56" presetID="1" presetClass="exit" presetSubtype="0" fill="hold" nodeType="withEffect">
                                  <p:stCondLst>
                                    <p:cond delay="2300"/>
                                  </p:stCondLst>
                                  <p:childTnLst>
                                    <p:set>
                                      <p:cBhvr>
                                        <p:cTn id="57" dur="1" fill="hold">
                                          <p:stCondLst>
                                            <p:cond delay="0"/>
                                          </p:stCondLst>
                                        </p:cTn>
                                        <p:tgtEl>
                                          <p:spTgt spid="24"/>
                                        </p:tgtEl>
                                        <p:attrNameLst>
                                          <p:attrName>style.visibility</p:attrName>
                                        </p:attrNameLst>
                                      </p:cBhvr>
                                      <p:to>
                                        <p:strVal val="hidden"/>
                                      </p:to>
                                    </p:set>
                                  </p:childTnLst>
                                </p:cTn>
                              </p:par>
                              <p:par>
                                <p:cTn id="58" presetID="1" presetClass="entr" presetSubtype="0" fill="hold" nodeType="withEffect">
                                  <p:stCondLst>
                                    <p:cond delay="2300"/>
                                  </p:stCondLst>
                                  <p:childTnLst>
                                    <p:set>
                                      <p:cBhvr>
                                        <p:cTn id="59" dur="1" fill="hold">
                                          <p:stCondLst>
                                            <p:cond delay="0"/>
                                          </p:stCondLst>
                                        </p:cTn>
                                        <p:tgtEl>
                                          <p:spTgt spid="53"/>
                                        </p:tgtEl>
                                        <p:attrNameLst>
                                          <p:attrName>style.visibility</p:attrName>
                                        </p:attrNameLst>
                                      </p:cBhvr>
                                      <p:to>
                                        <p:strVal val="visible"/>
                                      </p:to>
                                    </p:set>
                                  </p:childTnLst>
                                </p:cTn>
                              </p:par>
                            </p:childTnLst>
                          </p:cTn>
                        </p:par>
                        <p:par>
                          <p:cTn id="60" fill="hold">
                            <p:stCondLst>
                              <p:cond delay="23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250" fill="hold"/>
                                        <p:tgtEl>
                                          <p:spTgt spid="21"/>
                                        </p:tgtEl>
                                        <p:attrNameLst>
                                          <p:attrName>ppt_w</p:attrName>
                                        </p:attrNameLst>
                                      </p:cBhvr>
                                      <p:tavLst>
                                        <p:tav tm="0">
                                          <p:val>
                                            <p:fltVal val="0"/>
                                          </p:val>
                                        </p:tav>
                                        <p:tav tm="100000">
                                          <p:val>
                                            <p:strVal val="#ppt_w"/>
                                          </p:val>
                                        </p:tav>
                                      </p:tavLst>
                                    </p:anim>
                                    <p:anim calcmode="lin" valueType="num">
                                      <p:cBhvr>
                                        <p:cTn id="64" dur="250" fill="hold"/>
                                        <p:tgtEl>
                                          <p:spTgt spid="21"/>
                                        </p:tgtEl>
                                        <p:attrNameLst>
                                          <p:attrName>ppt_h</p:attrName>
                                        </p:attrNameLst>
                                      </p:cBhvr>
                                      <p:tavLst>
                                        <p:tav tm="0">
                                          <p:val>
                                            <p:fltVal val="0"/>
                                          </p:val>
                                        </p:tav>
                                        <p:tav tm="100000">
                                          <p:val>
                                            <p:strVal val="#ppt_h"/>
                                          </p:val>
                                        </p:tav>
                                      </p:tavLst>
                                    </p:anim>
                                    <p:animEffect transition="in" filter="fade">
                                      <p:cBhvr>
                                        <p:cTn id="65" dur="250"/>
                                        <p:tgtEl>
                                          <p:spTgt spid="21"/>
                                        </p:tgtEl>
                                      </p:cBhvr>
                                    </p:animEffect>
                                  </p:childTnLst>
                                </p:cTn>
                              </p:par>
                              <p:par>
                                <p:cTn id="66" presetID="6" presetClass="emph" presetSubtype="0" accel="62000" fill="hold" grpId="1" nodeType="withEffect">
                                  <p:stCondLst>
                                    <p:cond delay="250"/>
                                  </p:stCondLst>
                                  <p:childTnLst>
                                    <p:animScale>
                                      <p:cBhvr>
                                        <p:cTn id="67" dur="500" fill="hold"/>
                                        <p:tgtEl>
                                          <p:spTgt spid="21"/>
                                        </p:tgtEl>
                                      </p:cBhvr>
                                      <p:by x="85000" y="85000"/>
                                    </p:animScale>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2" nodeType="clickEffect">
                                  <p:stCondLst>
                                    <p:cond delay="0"/>
                                  </p:stCondLst>
                                  <p:childTnLst>
                                    <p:animEffect transition="out" filter="fade">
                                      <p:cBhvr>
                                        <p:cTn id="71" dur="500"/>
                                        <p:tgtEl>
                                          <p:spTgt spid="21"/>
                                        </p:tgtEl>
                                      </p:cBhvr>
                                    </p:animEffect>
                                    <p:set>
                                      <p:cBhvr>
                                        <p:cTn id="72" dur="1" fill="hold">
                                          <p:stCondLst>
                                            <p:cond delay="499"/>
                                          </p:stCondLst>
                                        </p:cTn>
                                        <p:tgtEl>
                                          <p:spTgt spid="21"/>
                                        </p:tgtEl>
                                        <p:attrNameLst>
                                          <p:attrName>style.visibility</p:attrName>
                                        </p:attrNameLst>
                                      </p:cBhvr>
                                      <p:to>
                                        <p:strVal val="hidden"/>
                                      </p:to>
                                    </p:set>
                                  </p:childTnLst>
                                </p:cTn>
                              </p:par>
                            </p:childTnLst>
                          </p:cTn>
                        </p:par>
                        <p:par>
                          <p:cTn id="73" fill="hold">
                            <p:stCondLst>
                              <p:cond delay="500"/>
                            </p:stCondLst>
                            <p:childTnLst>
                              <p:par>
                                <p:cTn id="74" presetID="53" presetClass="entr" presetSubtype="16"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 calcmode="lin" valueType="num">
                                      <p:cBhvr>
                                        <p:cTn id="76" dur="250" fill="hold"/>
                                        <p:tgtEl>
                                          <p:spTgt spid="39"/>
                                        </p:tgtEl>
                                        <p:attrNameLst>
                                          <p:attrName>ppt_w</p:attrName>
                                        </p:attrNameLst>
                                      </p:cBhvr>
                                      <p:tavLst>
                                        <p:tav tm="0">
                                          <p:val>
                                            <p:fltVal val="0"/>
                                          </p:val>
                                        </p:tav>
                                        <p:tav tm="100000">
                                          <p:val>
                                            <p:strVal val="#ppt_w"/>
                                          </p:val>
                                        </p:tav>
                                      </p:tavLst>
                                    </p:anim>
                                    <p:anim calcmode="lin" valueType="num">
                                      <p:cBhvr>
                                        <p:cTn id="77" dur="250" fill="hold"/>
                                        <p:tgtEl>
                                          <p:spTgt spid="39"/>
                                        </p:tgtEl>
                                        <p:attrNameLst>
                                          <p:attrName>ppt_h</p:attrName>
                                        </p:attrNameLst>
                                      </p:cBhvr>
                                      <p:tavLst>
                                        <p:tav tm="0">
                                          <p:val>
                                            <p:fltVal val="0"/>
                                          </p:val>
                                        </p:tav>
                                        <p:tav tm="100000">
                                          <p:val>
                                            <p:strVal val="#ppt_h"/>
                                          </p:val>
                                        </p:tav>
                                      </p:tavLst>
                                    </p:anim>
                                    <p:animEffect transition="in" filter="fade">
                                      <p:cBhvr>
                                        <p:cTn id="78" dur="250"/>
                                        <p:tgtEl>
                                          <p:spTgt spid="39"/>
                                        </p:tgtEl>
                                      </p:cBhvr>
                                    </p:animEffect>
                                  </p:childTnLst>
                                </p:cTn>
                              </p:par>
                              <p:par>
                                <p:cTn id="79" presetID="6" presetClass="emph" presetSubtype="0" accel="62000" fill="hold" grpId="1" nodeType="withEffect">
                                  <p:stCondLst>
                                    <p:cond delay="250"/>
                                  </p:stCondLst>
                                  <p:childTnLst>
                                    <p:animScale>
                                      <p:cBhvr>
                                        <p:cTn id="80" dur="500" fill="hold"/>
                                        <p:tgtEl>
                                          <p:spTgt spid="39"/>
                                        </p:tgtEl>
                                      </p:cBhvr>
                                      <p:by x="85000" y="85000"/>
                                    </p:animScale>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2" nodeType="clickEffect">
                                  <p:stCondLst>
                                    <p:cond delay="0"/>
                                  </p:stCondLst>
                                  <p:childTnLst>
                                    <p:animEffect transition="out" filter="fade">
                                      <p:cBhvr>
                                        <p:cTn id="84" dur="500"/>
                                        <p:tgtEl>
                                          <p:spTgt spid="39"/>
                                        </p:tgtEl>
                                      </p:cBhvr>
                                    </p:animEffect>
                                    <p:set>
                                      <p:cBhvr>
                                        <p:cTn id="85" dur="1" fill="hold">
                                          <p:stCondLst>
                                            <p:cond delay="499"/>
                                          </p:stCondLst>
                                        </p:cTn>
                                        <p:tgtEl>
                                          <p:spTgt spid="39"/>
                                        </p:tgtEl>
                                        <p:attrNameLst>
                                          <p:attrName>style.visibility</p:attrName>
                                        </p:attrNameLst>
                                      </p:cBhvr>
                                      <p:to>
                                        <p:strVal val="hidden"/>
                                      </p:to>
                                    </p:set>
                                  </p:childTnLst>
                                </p:cTn>
                              </p:par>
                            </p:childTnLst>
                          </p:cTn>
                        </p:par>
                        <p:par>
                          <p:cTn id="86" fill="hold">
                            <p:stCondLst>
                              <p:cond delay="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250" fill="hold"/>
                                        <p:tgtEl>
                                          <p:spTgt spid="40"/>
                                        </p:tgtEl>
                                        <p:attrNameLst>
                                          <p:attrName>ppt_w</p:attrName>
                                        </p:attrNameLst>
                                      </p:cBhvr>
                                      <p:tavLst>
                                        <p:tav tm="0">
                                          <p:val>
                                            <p:fltVal val="0"/>
                                          </p:val>
                                        </p:tav>
                                        <p:tav tm="100000">
                                          <p:val>
                                            <p:strVal val="#ppt_w"/>
                                          </p:val>
                                        </p:tav>
                                      </p:tavLst>
                                    </p:anim>
                                    <p:anim calcmode="lin" valueType="num">
                                      <p:cBhvr>
                                        <p:cTn id="90" dur="250" fill="hold"/>
                                        <p:tgtEl>
                                          <p:spTgt spid="40"/>
                                        </p:tgtEl>
                                        <p:attrNameLst>
                                          <p:attrName>ppt_h</p:attrName>
                                        </p:attrNameLst>
                                      </p:cBhvr>
                                      <p:tavLst>
                                        <p:tav tm="0">
                                          <p:val>
                                            <p:fltVal val="0"/>
                                          </p:val>
                                        </p:tav>
                                        <p:tav tm="100000">
                                          <p:val>
                                            <p:strVal val="#ppt_h"/>
                                          </p:val>
                                        </p:tav>
                                      </p:tavLst>
                                    </p:anim>
                                    <p:animEffect transition="in" filter="fade">
                                      <p:cBhvr>
                                        <p:cTn id="91" dur="250"/>
                                        <p:tgtEl>
                                          <p:spTgt spid="40"/>
                                        </p:tgtEl>
                                      </p:cBhvr>
                                    </p:animEffect>
                                  </p:childTnLst>
                                </p:cTn>
                              </p:par>
                              <p:par>
                                <p:cTn id="92" presetID="6" presetClass="emph" presetSubtype="0" accel="62000" fill="hold" grpId="1" nodeType="withEffect">
                                  <p:stCondLst>
                                    <p:cond delay="250"/>
                                  </p:stCondLst>
                                  <p:childTnLst>
                                    <p:animScale>
                                      <p:cBhvr>
                                        <p:cTn id="93" dur="500" fill="hold"/>
                                        <p:tgtEl>
                                          <p:spTgt spid="40"/>
                                        </p:tgtEl>
                                      </p:cBhvr>
                                      <p:by x="85000" y="85000"/>
                                    </p:animScale>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grpId="2" nodeType="clickEffect">
                                  <p:stCondLst>
                                    <p:cond delay="0"/>
                                  </p:stCondLst>
                                  <p:childTnLst>
                                    <p:animEffect transition="out" filter="fade">
                                      <p:cBhvr>
                                        <p:cTn id="97" dur="500"/>
                                        <p:tgtEl>
                                          <p:spTgt spid="40"/>
                                        </p:tgtEl>
                                      </p:cBhvr>
                                    </p:animEffect>
                                    <p:set>
                                      <p:cBhvr>
                                        <p:cTn id="98" dur="1" fill="hold">
                                          <p:stCondLst>
                                            <p:cond delay="499"/>
                                          </p:stCondLst>
                                        </p:cTn>
                                        <p:tgtEl>
                                          <p:spTgt spid="40"/>
                                        </p:tgtEl>
                                        <p:attrNameLst>
                                          <p:attrName>style.visibility</p:attrName>
                                        </p:attrNameLst>
                                      </p:cBhvr>
                                      <p:to>
                                        <p:strVal val="hidden"/>
                                      </p:to>
                                    </p:set>
                                  </p:childTnLst>
                                </p:cTn>
                              </p:par>
                            </p:childTnLst>
                          </p:cTn>
                        </p:par>
                        <p:par>
                          <p:cTn id="99" fill="hold">
                            <p:stCondLst>
                              <p:cond delay="500"/>
                            </p:stCondLst>
                            <p:childTnLst>
                              <p:par>
                                <p:cTn id="100" presetID="53" presetClass="entr" presetSubtype="16" fill="hold" grpId="0" nodeType="afterEffect">
                                  <p:stCondLst>
                                    <p:cond delay="0"/>
                                  </p:stCondLst>
                                  <p:childTnLst>
                                    <p:set>
                                      <p:cBhvr>
                                        <p:cTn id="101" dur="1" fill="hold">
                                          <p:stCondLst>
                                            <p:cond delay="0"/>
                                          </p:stCondLst>
                                        </p:cTn>
                                        <p:tgtEl>
                                          <p:spTgt spid="41"/>
                                        </p:tgtEl>
                                        <p:attrNameLst>
                                          <p:attrName>style.visibility</p:attrName>
                                        </p:attrNameLst>
                                      </p:cBhvr>
                                      <p:to>
                                        <p:strVal val="visible"/>
                                      </p:to>
                                    </p:set>
                                    <p:anim calcmode="lin" valueType="num">
                                      <p:cBhvr>
                                        <p:cTn id="102" dur="250" fill="hold"/>
                                        <p:tgtEl>
                                          <p:spTgt spid="41"/>
                                        </p:tgtEl>
                                        <p:attrNameLst>
                                          <p:attrName>ppt_w</p:attrName>
                                        </p:attrNameLst>
                                      </p:cBhvr>
                                      <p:tavLst>
                                        <p:tav tm="0">
                                          <p:val>
                                            <p:fltVal val="0"/>
                                          </p:val>
                                        </p:tav>
                                        <p:tav tm="100000">
                                          <p:val>
                                            <p:strVal val="#ppt_w"/>
                                          </p:val>
                                        </p:tav>
                                      </p:tavLst>
                                    </p:anim>
                                    <p:anim calcmode="lin" valueType="num">
                                      <p:cBhvr>
                                        <p:cTn id="103" dur="250" fill="hold"/>
                                        <p:tgtEl>
                                          <p:spTgt spid="41"/>
                                        </p:tgtEl>
                                        <p:attrNameLst>
                                          <p:attrName>ppt_h</p:attrName>
                                        </p:attrNameLst>
                                      </p:cBhvr>
                                      <p:tavLst>
                                        <p:tav tm="0">
                                          <p:val>
                                            <p:fltVal val="0"/>
                                          </p:val>
                                        </p:tav>
                                        <p:tav tm="100000">
                                          <p:val>
                                            <p:strVal val="#ppt_h"/>
                                          </p:val>
                                        </p:tav>
                                      </p:tavLst>
                                    </p:anim>
                                    <p:animEffect transition="in" filter="fade">
                                      <p:cBhvr>
                                        <p:cTn id="104" dur="250"/>
                                        <p:tgtEl>
                                          <p:spTgt spid="41"/>
                                        </p:tgtEl>
                                      </p:cBhvr>
                                    </p:animEffect>
                                  </p:childTnLst>
                                </p:cTn>
                              </p:par>
                              <p:par>
                                <p:cTn id="105" presetID="6" presetClass="emph" presetSubtype="0" accel="62000" fill="hold" grpId="1" nodeType="withEffect">
                                  <p:stCondLst>
                                    <p:cond delay="250"/>
                                  </p:stCondLst>
                                  <p:childTnLst>
                                    <p:animScale>
                                      <p:cBhvr>
                                        <p:cTn id="106" dur="500" fill="hold"/>
                                        <p:tgtEl>
                                          <p:spTgt spid="41"/>
                                        </p:tgtEl>
                                      </p:cBhvr>
                                      <p:by x="85000" y="85000"/>
                                    </p:animScale>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grpId="2" nodeType="clickEffect">
                                  <p:stCondLst>
                                    <p:cond delay="0"/>
                                  </p:stCondLst>
                                  <p:childTnLst>
                                    <p:animEffect transition="out" filter="fade">
                                      <p:cBhvr>
                                        <p:cTn id="110" dur="500"/>
                                        <p:tgtEl>
                                          <p:spTgt spid="41"/>
                                        </p:tgtEl>
                                      </p:cBhvr>
                                    </p:animEffect>
                                    <p:set>
                                      <p:cBhvr>
                                        <p:cTn id="111" dur="1" fill="hold">
                                          <p:stCondLst>
                                            <p:cond delay="499"/>
                                          </p:stCondLst>
                                        </p:cTn>
                                        <p:tgtEl>
                                          <p:spTgt spid="41"/>
                                        </p:tgtEl>
                                        <p:attrNameLst>
                                          <p:attrName>style.visibility</p:attrName>
                                        </p:attrNameLst>
                                      </p:cBhvr>
                                      <p:to>
                                        <p:strVal val="hidden"/>
                                      </p:to>
                                    </p:set>
                                  </p:childTnLst>
                                </p:cTn>
                              </p:par>
                            </p:childTnLst>
                          </p:cTn>
                        </p:par>
                        <p:par>
                          <p:cTn id="112" fill="hold">
                            <p:stCondLst>
                              <p:cond delay="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250" fill="hold"/>
                                        <p:tgtEl>
                                          <p:spTgt spid="42"/>
                                        </p:tgtEl>
                                        <p:attrNameLst>
                                          <p:attrName>ppt_w</p:attrName>
                                        </p:attrNameLst>
                                      </p:cBhvr>
                                      <p:tavLst>
                                        <p:tav tm="0">
                                          <p:val>
                                            <p:fltVal val="0"/>
                                          </p:val>
                                        </p:tav>
                                        <p:tav tm="100000">
                                          <p:val>
                                            <p:strVal val="#ppt_w"/>
                                          </p:val>
                                        </p:tav>
                                      </p:tavLst>
                                    </p:anim>
                                    <p:anim calcmode="lin" valueType="num">
                                      <p:cBhvr>
                                        <p:cTn id="116" dur="250" fill="hold"/>
                                        <p:tgtEl>
                                          <p:spTgt spid="42"/>
                                        </p:tgtEl>
                                        <p:attrNameLst>
                                          <p:attrName>ppt_h</p:attrName>
                                        </p:attrNameLst>
                                      </p:cBhvr>
                                      <p:tavLst>
                                        <p:tav tm="0">
                                          <p:val>
                                            <p:fltVal val="0"/>
                                          </p:val>
                                        </p:tav>
                                        <p:tav tm="100000">
                                          <p:val>
                                            <p:strVal val="#ppt_h"/>
                                          </p:val>
                                        </p:tav>
                                      </p:tavLst>
                                    </p:anim>
                                    <p:animEffect transition="in" filter="fade">
                                      <p:cBhvr>
                                        <p:cTn id="117" dur="250"/>
                                        <p:tgtEl>
                                          <p:spTgt spid="42"/>
                                        </p:tgtEl>
                                      </p:cBhvr>
                                    </p:animEffect>
                                  </p:childTnLst>
                                </p:cTn>
                              </p:par>
                              <p:par>
                                <p:cTn id="118" presetID="6" presetClass="emph" presetSubtype="0" accel="62000" fill="hold" grpId="1" nodeType="withEffect">
                                  <p:stCondLst>
                                    <p:cond delay="250"/>
                                  </p:stCondLst>
                                  <p:childTnLst>
                                    <p:animScale>
                                      <p:cBhvr>
                                        <p:cTn id="119" dur="500" fill="hold"/>
                                        <p:tgtEl>
                                          <p:spTgt spid="42"/>
                                        </p:tgtEl>
                                      </p:cBhvr>
                                      <p:by x="85000" y="8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9" grpId="0"/>
      <p:bldP spid="39" grpId="1"/>
      <p:bldP spid="39" grpId="2"/>
      <p:bldP spid="21" grpId="0"/>
      <p:bldP spid="21" grpId="1"/>
      <p:bldP spid="21" grpId="2"/>
      <p:bldP spid="40" grpId="0"/>
      <p:bldP spid="40" grpId="1"/>
      <p:bldP spid="40" grpId="2"/>
      <p:bldP spid="41" grpId="0"/>
      <p:bldP spid="41" grpId="1"/>
      <p:bldP spid="41" grpId="2"/>
      <p:bldP spid="42" grpId="0"/>
      <p:bldP spid="42" grpId="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00000">
              <a:schemeClr val="accent2">
                <a:lumMod val="50000"/>
              </a:schemeClr>
            </a:gs>
            <a:gs pos="16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Rectangle 1"/>
          <p:cNvSpPr/>
          <p:nvPr/>
        </p:nvSpPr>
        <p:spPr>
          <a:xfrm>
            <a:off x="-643" y="0"/>
            <a:ext cx="9144000" cy="5143500"/>
          </a:xfrm>
          <a:prstGeom prst="rect">
            <a:avLst/>
          </a:prstGeom>
          <a:gradFill flip="none" rotWithShape="1">
            <a:gsLst>
              <a:gs pos="86000">
                <a:schemeClr val="tx1"/>
              </a:gs>
              <a:gs pos="2000">
                <a:schemeClr val="bg1">
                  <a:lumMod val="49000"/>
                </a:schemeClr>
              </a:gs>
              <a:gs pos="37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0" y="0"/>
            <a:ext cx="9144000" cy="557966"/>
            <a:chOff x="0" y="0"/>
            <a:chExt cx="9144000" cy="557966"/>
          </a:xfrm>
        </p:grpSpPr>
        <p:sp>
          <p:nvSpPr>
            <p:cNvPr id="30" name="Rectangle 29"/>
            <p:cNvSpPr/>
            <p:nvPr/>
          </p:nvSpPr>
          <p:spPr>
            <a:xfrm>
              <a:off x="0" y="182"/>
              <a:ext cx="9144000" cy="55778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208676" y="1216503"/>
            <a:ext cx="8711487" cy="3215544"/>
            <a:chOff x="44944" y="1458056"/>
            <a:chExt cx="8711487" cy="3215544"/>
          </a:xfrm>
        </p:grpSpPr>
        <p:sp>
          <p:nvSpPr>
            <p:cNvPr id="45" name="SPARKLE"/>
            <p:cNvSpPr/>
            <p:nvPr/>
          </p:nvSpPr>
          <p:spPr>
            <a:xfrm>
              <a:off x="8082363" y="1458056"/>
              <a:ext cx="674068" cy="674068"/>
            </a:xfrm>
            <a:prstGeom prst="ellipse">
              <a:avLst/>
            </a:prstGeom>
            <a:gradFill>
              <a:gsLst>
                <a:gs pos="0">
                  <a:schemeClr val="bg1">
                    <a:alpha val="65000"/>
                  </a:schemeClr>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SPARKLE"/>
            <p:cNvSpPr/>
            <p:nvPr/>
          </p:nvSpPr>
          <p:spPr>
            <a:xfrm>
              <a:off x="2305544" y="4446956"/>
              <a:ext cx="226644" cy="226644"/>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SPARKLE"/>
            <p:cNvSpPr/>
            <p:nvPr/>
          </p:nvSpPr>
          <p:spPr>
            <a:xfrm>
              <a:off x="44944" y="1894256"/>
              <a:ext cx="683844" cy="683844"/>
            </a:xfrm>
            <a:prstGeom prst="ellipse">
              <a:avLst/>
            </a:prstGeom>
            <a:gradFill>
              <a:gsLst>
                <a:gs pos="0">
                  <a:schemeClr val="bg1">
                    <a:alpha val="65000"/>
                  </a:schemeClr>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SPARKLE"/>
            <p:cNvSpPr/>
            <p:nvPr/>
          </p:nvSpPr>
          <p:spPr>
            <a:xfrm>
              <a:off x="6569006" y="4316218"/>
              <a:ext cx="259520" cy="259520"/>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SPARKLE"/>
            <p:cNvSpPr/>
            <p:nvPr/>
          </p:nvSpPr>
          <p:spPr>
            <a:xfrm>
              <a:off x="7102406" y="4151118"/>
              <a:ext cx="259520" cy="259520"/>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0" name="SPARKLE"/>
          <p:cNvSpPr/>
          <p:nvPr/>
        </p:nvSpPr>
        <p:spPr>
          <a:xfrm>
            <a:off x="7161063" y="3538331"/>
            <a:ext cx="2196294" cy="2196294"/>
          </a:xfrm>
          <a:prstGeom prst="ellipse">
            <a:avLst/>
          </a:prstGeom>
          <a:gradFill>
            <a:gsLst>
              <a:gs pos="0">
                <a:schemeClr val="bg1">
                  <a:alpha val="65000"/>
                </a:schemeClr>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4" name="SPARKLE"/>
          <p:cNvSpPr/>
          <p:nvPr/>
        </p:nvSpPr>
        <p:spPr>
          <a:xfrm>
            <a:off x="-286279" y="3160644"/>
            <a:ext cx="1916296" cy="1916296"/>
          </a:xfrm>
          <a:prstGeom prst="ellipse">
            <a:avLst/>
          </a:prstGeom>
          <a:gradFill>
            <a:gsLst>
              <a:gs pos="0">
                <a:schemeClr val="bg1">
                  <a:alpha val="65000"/>
                </a:schemeClr>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 name="Group 4"/>
          <p:cNvGrpSpPr/>
          <p:nvPr/>
        </p:nvGrpSpPr>
        <p:grpSpPr>
          <a:xfrm>
            <a:off x="536506" y="660827"/>
            <a:ext cx="8537497" cy="4308611"/>
            <a:chOff x="536506" y="660827"/>
            <a:chExt cx="8537497" cy="4308611"/>
          </a:xfrm>
        </p:grpSpPr>
        <p:sp>
          <p:nvSpPr>
            <p:cNvPr id="41" name="SPARKLE"/>
            <p:cNvSpPr/>
            <p:nvPr/>
          </p:nvSpPr>
          <p:spPr>
            <a:xfrm>
              <a:off x="1120706" y="1128518"/>
              <a:ext cx="259520" cy="259520"/>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SPARKLE"/>
            <p:cNvSpPr/>
            <p:nvPr/>
          </p:nvSpPr>
          <p:spPr>
            <a:xfrm>
              <a:off x="1196906" y="3033518"/>
              <a:ext cx="259520" cy="259520"/>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SPARKLE"/>
            <p:cNvSpPr/>
            <p:nvPr/>
          </p:nvSpPr>
          <p:spPr>
            <a:xfrm>
              <a:off x="7051606" y="722118"/>
              <a:ext cx="259520" cy="259520"/>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SPARKLE"/>
            <p:cNvSpPr/>
            <p:nvPr/>
          </p:nvSpPr>
          <p:spPr>
            <a:xfrm>
              <a:off x="7826306" y="3579618"/>
              <a:ext cx="259520" cy="259520"/>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SPARKLE"/>
            <p:cNvSpPr/>
            <p:nvPr/>
          </p:nvSpPr>
          <p:spPr>
            <a:xfrm>
              <a:off x="536506" y="4709918"/>
              <a:ext cx="259520" cy="259520"/>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SPARKLE"/>
            <p:cNvSpPr/>
            <p:nvPr/>
          </p:nvSpPr>
          <p:spPr>
            <a:xfrm>
              <a:off x="7077006" y="1941318"/>
              <a:ext cx="259520" cy="259520"/>
            </a:xfrm>
            <a:prstGeom prst="ellipse">
              <a:avLst/>
            </a:prstGeom>
            <a:gradFill>
              <a:gsLst>
                <a:gs pos="0">
                  <a:schemeClr val="bg1">
                    <a:alpha val="65000"/>
                  </a:schemeClr>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SPARKLE"/>
            <p:cNvSpPr/>
            <p:nvPr/>
          </p:nvSpPr>
          <p:spPr>
            <a:xfrm>
              <a:off x="8639106" y="4595618"/>
              <a:ext cx="259520" cy="259520"/>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SPARKLE"/>
            <p:cNvSpPr/>
            <p:nvPr/>
          </p:nvSpPr>
          <p:spPr>
            <a:xfrm>
              <a:off x="2085906" y="1903218"/>
              <a:ext cx="259520" cy="259520"/>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SPARKLE"/>
            <p:cNvSpPr/>
            <p:nvPr/>
          </p:nvSpPr>
          <p:spPr>
            <a:xfrm>
              <a:off x="2860269" y="3714012"/>
              <a:ext cx="121046" cy="121046"/>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SPARKLE"/>
            <p:cNvSpPr/>
            <p:nvPr/>
          </p:nvSpPr>
          <p:spPr>
            <a:xfrm>
              <a:off x="1508548" y="1964724"/>
              <a:ext cx="121046" cy="121046"/>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SPARKLE"/>
            <p:cNvSpPr/>
            <p:nvPr/>
          </p:nvSpPr>
          <p:spPr>
            <a:xfrm>
              <a:off x="7819896" y="1308741"/>
              <a:ext cx="121046" cy="121046"/>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SPARKLE"/>
            <p:cNvSpPr/>
            <p:nvPr/>
          </p:nvSpPr>
          <p:spPr>
            <a:xfrm>
              <a:off x="8952957" y="722332"/>
              <a:ext cx="121046" cy="121046"/>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SPARKLE"/>
            <p:cNvSpPr/>
            <p:nvPr/>
          </p:nvSpPr>
          <p:spPr>
            <a:xfrm>
              <a:off x="7223549" y="4757619"/>
              <a:ext cx="121046" cy="121046"/>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SPARKLE"/>
            <p:cNvSpPr/>
            <p:nvPr/>
          </p:nvSpPr>
          <p:spPr>
            <a:xfrm>
              <a:off x="1270010" y="4697984"/>
              <a:ext cx="121046" cy="121046"/>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SPARKLE"/>
            <p:cNvSpPr/>
            <p:nvPr/>
          </p:nvSpPr>
          <p:spPr>
            <a:xfrm>
              <a:off x="1637758" y="3932671"/>
              <a:ext cx="121046" cy="121046"/>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 name="SPARKLE"/>
            <p:cNvSpPr/>
            <p:nvPr/>
          </p:nvSpPr>
          <p:spPr>
            <a:xfrm>
              <a:off x="6348904" y="1080143"/>
              <a:ext cx="121046" cy="121046"/>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SPARKLE"/>
            <p:cNvSpPr/>
            <p:nvPr/>
          </p:nvSpPr>
          <p:spPr>
            <a:xfrm>
              <a:off x="2036210" y="660827"/>
              <a:ext cx="259520" cy="259520"/>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9" name="SPARKLE"/>
            <p:cNvSpPr/>
            <p:nvPr/>
          </p:nvSpPr>
          <p:spPr>
            <a:xfrm>
              <a:off x="5275479" y="4787437"/>
              <a:ext cx="121046" cy="121046"/>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SPARKLE"/>
            <p:cNvSpPr/>
            <p:nvPr/>
          </p:nvSpPr>
          <p:spPr>
            <a:xfrm>
              <a:off x="3726840" y="4695434"/>
              <a:ext cx="226644" cy="226644"/>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92" name="SPARKLE"/>
          <p:cNvSpPr/>
          <p:nvPr/>
        </p:nvSpPr>
        <p:spPr>
          <a:xfrm>
            <a:off x="5148053" y="-778006"/>
            <a:ext cx="2823130" cy="2823130"/>
          </a:xfrm>
          <a:prstGeom prst="ellipse">
            <a:avLst/>
          </a:prstGeom>
          <a:gradFill>
            <a:gsLst>
              <a:gs pos="0">
                <a:schemeClr val="bg1">
                  <a:alpha val="65000"/>
                </a:schemeClr>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3" name="Group 92"/>
          <p:cNvGrpSpPr/>
          <p:nvPr/>
        </p:nvGrpSpPr>
        <p:grpSpPr>
          <a:xfrm>
            <a:off x="0" y="4629150"/>
            <a:ext cx="9144000" cy="168275"/>
            <a:chOff x="0" y="4629150"/>
            <a:chExt cx="9144000" cy="168275"/>
          </a:xfrm>
        </p:grpSpPr>
        <p:pic>
          <p:nvPicPr>
            <p:cNvPr id="94" name="Picture 25" descr="Red B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95" name="Picture 20" descr="Oracle WHITE"/>
            <p:cNvPicPr>
              <a:picLocks noChangeArrowheads="1"/>
            </p:cNvPicPr>
            <p:nvPr/>
          </p:nvPicPr>
          <p:blipFill>
            <a:blip r:embed="rId4"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96" name="Group 95"/>
          <p:cNvGrpSpPr/>
          <p:nvPr/>
        </p:nvGrpSpPr>
        <p:grpSpPr>
          <a:xfrm>
            <a:off x="597807" y="4913973"/>
            <a:ext cx="2539093" cy="218542"/>
            <a:chOff x="597807" y="4913973"/>
            <a:chExt cx="2539093" cy="218542"/>
          </a:xfrm>
        </p:grpSpPr>
        <p:sp>
          <p:nvSpPr>
            <p:cNvPr id="97" name="Text Box 14"/>
            <p:cNvSpPr txBox="1">
              <a:spLocks noChangeArrowheads="1"/>
            </p:cNvSpPr>
            <p:nvPr/>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bg1"/>
                  </a:solidFill>
                </a:rPr>
                <a:t>Copyright</a:t>
              </a:r>
              <a:r>
                <a:rPr lang="en-US" sz="600" baseline="0" dirty="0" smtClean="0">
                  <a:solidFill>
                    <a:schemeClr val="bg1"/>
                  </a:solidFill>
                </a:rPr>
                <a:t> </a:t>
              </a:r>
              <a:r>
                <a:rPr lang="en-US" sz="600" dirty="0" smtClean="0">
                  <a:solidFill>
                    <a:schemeClr val="bg1"/>
                  </a:solidFill>
                </a:rPr>
                <a:t>©</a:t>
              </a:r>
              <a:r>
                <a:rPr lang="en-US" sz="600" baseline="0" dirty="0" smtClean="0">
                  <a:solidFill>
                    <a:schemeClr val="bg1"/>
                  </a:solidFill>
                </a:rPr>
                <a:t> 2012, Oracle and/or its affiliates. All rights reserved.</a:t>
              </a:r>
              <a:endParaRPr lang="en-US" sz="600" dirty="0" smtClean="0">
                <a:solidFill>
                  <a:schemeClr val="bg1"/>
                </a:solidFill>
              </a:endParaRPr>
            </a:p>
          </p:txBody>
        </p:sp>
        <p:cxnSp>
          <p:nvCxnSpPr>
            <p:cNvPr id="98" name="Straight Connector 97"/>
            <p:cNvCxnSpPr/>
            <p:nvPr/>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00" name="Straight Connector 99"/>
            <p:cNvCxnSpPr/>
            <p:nvPr/>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101" name="Rectangle 100"/>
          <p:cNvSpPr/>
          <p:nvPr/>
        </p:nvSpPr>
        <p:spPr>
          <a:xfrm>
            <a:off x="407057" y="4883819"/>
            <a:ext cx="227947" cy="184666"/>
          </a:xfrm>
          <a:prstGeom prst="rect">
            <a:avLst/>
          </a:prstGeom>
        </p:spPr>
        <p:txBody>
          <a:bodyPr wrap="none">
            <a:spAutoFit/>
          </a:bodyPr>
          <a:lstStyle/>
          <a:p>
            <a:pPr algn="r"/>
            <a:fld id="{6A5A4AC0-1BEC-FE47-8A68-418BE237F8CE}" type="slidenum">
              <a:rPr lang="en-US" sz="600" smtClean="0">
                <a:solidFill>
                  <a:schemeClr val="bg1"/>
                </a:solidFill>
              </a:rPr>
              <a:pPr algn="r"/>
              <a:t>17</a:t>
            </a:fld>
            <a:endParaRPr lang="en-US" sz="600" dirty="0">
              <a:solidFill>
                <a:schemeClr val="bg1"/>
              </a:solidFill>
            </a:endParaRPr>
          </a:p>
        </p:txBody>
      </p:sp>
      <p:grpSp>
        <p:nvGrpSpPr>
          <p:cNvPr id="18" name="Group 17"/>
          <p:cNvGrpSpPr/>
          <p:nvPr/>
        </p:nvGrpSpPr>
        <p:grpSpPr>
          <a:xfrm>
            <a:off x="2662881" y="739768"/>
            <a:ext cx="3818238" cy="3818238"/>
            <a:chOff x="2662881" y="739768"/>
            <a:chExt cx="3818238" cy="3818238"/>
          </a:xfrm>
        </p:grpSpPr>
        <p:sp>
          <p:nvSpPr>
            <p:cNvPr id="36" name="Oval 35"/>
            <p:cNvSpPr/>
            <p:nvPr/>
          </p:nvSpPr>
          <p:spPr>
            <a:xfrm>
              <a:off x="2662881" y="739768"/>
              <a:ext cx="3818238" cy="3818238"/>
            </a:xfrm>
            <a:prstGeom prst="ellipse">
              <a:avLst/>
            </a:prstGeom>
            <a:gradFill flip="none" rotWithShape="1">
              <a:gsLst>
                <a:gs pos="100000">
                  <a:srgbClr val="585B5B"/>
                </a:gs>
                <a:gs pos="65000">
                  <a:schemeClr val="tx2">
                    <a:lumMod val="0"/>
                  </a:schemeClr>
                </a:gs>
                <a:gs pos="0">
                  <a:schemeClr val="tx2">
                    <a:lumMod val="60000"/>
                    <a:lumOff val="40000"/>
                  </a:schemeClr>
                </a:gs>
              </a:gsLst>
              <a:path path="circle">
                <a:fillToRect r="100000" b="100000"/>
              </a:path>
              <a:tileRect l="-100000" t="-100000"/>
            </a:gradFill>
            <a:ln w="9525" cap="flat">
              <a:solidFill>
                <a:schemeClr val="bg1"/>
              </a:solidFill>
              <a:prstDash val="solid"/>
              <a:miter lim="800000"/>
              <a:headEnd/>
              <a:tailEnd/>
            </a:ln>
            <a:effectLst>
              <a:innerShdw blurRad="1270000">
                <a:schemeClr val="bg1">
                  <a:alpha val="35000"/>
                </a:schemeClr>
              </a:innerShdw>
            </a:effectLst>
          </p:spPr>
          <p:txBody>
            <a:bodyPr vert="horz" wrap="square" lIns="91440" tIns="45720" rIns="91440" bIns="45720" numCol="1" anchor="ctr" anchorCtr="0" compatLnSpc="1">
              <a:prstTxWarp prst="textNoShape">
                <a:avLst/>
              </a:prstTxWarp>
            </a:bodyPr>
            <a:lstStyle/>
            <a:p>
              <a:pPr algn="ctr"/>
              <a:endParaRPr lang="en-US" sz="2400" b="1" kern="0">
                <a:solidFill>
                  <a:sysClr val="window" lastClr="FFFFFF"/>
                </a:solidFill>
              </a:endParaRPr>
            </a:p>
          </p:txBody>
        </p:sp>
        <p:grpSp>
          <p:nvGrpSpPr>
            <p:cNvPr id="105" name="LAYERS"/>
            <p:cNvGrpSpPr/>
            <p:nvPr/>
          </p:nvGrpSpPr>
          <p:grpSpPr>
            <a:xfrm>
              <a:off x="2665710" y="743444"/>
              <a:ext cx="3812582" cy="3809738"/>
              <a:chOff x="2662282" y="742953"/>
              <a:chExt cx="3819438" cy="3816590"/>
            </a:xfrm>
          </p:grpSpPr>
          <p:sp>
            <p:nvSpPr>
              <p:cNvPr id="106" name="Freeform 8"/>
              <p:cNvSpPr>
                <a:spLocks/>
              </p:cNvSpPr>
              <p:nvPr/>
            </p:nvSpPr>
            <p:spPr bwMode="auto">
              <a:xfrm>
                <a:off x="3147439" y="742953"/>
                <a:ext cx="2845092" cy="634333"/>
              </a:xfrm>
              <a:custGeom>
                <a:avLst/>
                <a:gdLst>
                  <a:gd name="T0" fmla="*/ 0 w 896"/>
                  <a:gd name="T1" fmla="*/ 200 h 200"/>
                  <a:gd name="T2" fmla="*/ 896 w 896"/>
                  <a:gd name="T3" fmla="*/ 200 h 200"/>
                  <a:gd name="T4" fmla="*/ 448 w 896"/>
                  <a:gd name="T5" fmla="*/ 0 h 200"/>
                  <a:gd name="T6" fmla="*/ 0 w 896"/>
                  <a:gd name="T7" fmla="*/ 200 h 200"/>
                </a:gdLst>
                <a:ahLst/>
                <a:cxnLst>
                  <a:cxn ang="0">
                    <a:pos x="T0" y="T1"/>
                  </a:cxn>
                  <a:cxn ang="0">
                    <a:pos x="T2" y="T3"/>
                  </a:cxn>
                  <a:cxn ang="0">
                    <a:pos x="T4" y="T5"/>
                  </a:cxn>
                  <a:cxn ang="0">
                    <a:pos x="T6" y="T7"/>
                  </a:cxn>
                </a:cxnLst>
                <a:rect l="0" t="0" r="r" b="b"/>
                <a:pathLst>
                  <a:path w="896" h="200">
                    <a:moveTo>
                      <a:pt x="0" y="200"/>
                    </a:moveTo>
                    <a:cubicBezTo>
                      <a:pt x="896" y="200"/>
                      <a:pt x="896" y="200"/>
                      <a:pt x="896" y="200"/>
                    </a:cubicBezTo>
                    <a:cubicBezTo>
                      <a:pt x="786" y="77"/>
                      <a:pt x="626" y="0"/>
                      <a:pt x="448" y="0"/>
                    </a:cubicBezTo>
                    <a:cubicBezTo>
                      <a:pt x="270" y="0"/>
                      <a:pt x="111" y="77"/>
                      <a:pt x="0" y="200"/>
                    </a:cubicBezTo>
                    <a:close/>
                  </a:path>
                </a:pathLst>
              </a:custGeom>
              <a:gradFill>
                <a:gsLst>
                  <a:gs pos="100000">
                    <a:schemeClr val="accent1">
                      <a:alpha val="37000"/>
                    </a:schemeClr>
                  </a:gs>
                  <a:gs pos="0">
                    <a:schemeClr val="accent1">
                      <a:alpha val="11000"/>
                    </a:schemeClr>
                  </a:gs>
                </a:gsLst>
                <a:lin ang="5400000" scaled="0"/>
              </a:gradFill>
              <a:ln w="9525">
                <a:solidFill>
                  <a:schemeClr val="bg1"/>
                </a:solidFill>
                <a:round/>
                <a:headEnd/>
                <a:tailEnd/>
              </a:ln>
              <a:effectLst/>
            </p:spPr>
            <p:txBody>
              <a:bodyPr vert="horz" wrap="square" lIns="91440" tIns="45720" rIns="91440" bIns="45720" numCol="1" anchor="b" anchorCtr="0" compatLnSpc="1">
                <a:prstTxWarp prst="textNoShape">
                  <a:avLst/>
                </a:prstTxWarp>
              </a:bodyPr>
              <a:lstStyle/>
              <a:p>
                <a:pPr algn="ctr"/>
                <a:r>
                  <a:rPr lang="en-US" sz="1600" b="1" dirty="0" smtClean="0">
                    <a:solidFill>
                      <a:schemeClr val="bg1"/>
                    </a:solidFill>
                  </a:rPr>
                  <a:t>APPLICATIONS</a:t>
                </a:r>
                <a:endParaRPr lang="en-US" sz="1600" b="1" dirty="0">
                  <a:solidFill>
                    <a:schemeClr val="bg1"/>
                  </a:solidFill>
                </a:endParaRPr>
              </a:p>
            </p:txBody>
          </p:sp>
          <p:sp>
            <p:nvSpPr>
              <p:cNvPr id="107" name="Freeform 9"/>
              <p:cNvSpPr>
                <a:spLocks/>
              </p:cNvSpPr>
              <p:nvPr/>
            </p:nvSpPr>
            <p:spPr bwMode="auto">
              <a:xfrm>
                <a:off x="2769796" y="1377286"/>
                <a:ext cx="3600378" cy="635677"/>
              </a:xfrm>
              <a:custGeom>
                <a:avLst/>
                <a:gdLst>
                  <a:gd name="T0" fmla="*/ 0 w 1134"/>
                  <a:gd name="T1" fmla="*/ 200 h 200"/>
                  <a:gd name="T2" fmla="*/ 1134 w 1134"/>
                  <a:gd name="T3" fmla="*/ 200 h 200"/>
                  <a:gd name="T4" fmla="*/ 1015 w 1134"/>
                  <a:gd name="T5" fmla="*/ 0 h 200"/>
                  <a:gd name="T6" fmla="*/ 119 w 1134"/>
                  <a:gd name="T7" fmla="*/ 0 h 200"/>
                  <a:gd name="T8" fmla="*/ 0 w 1134"/>
                  <a:gd name="T9" fmla="*/ 200 h 200"/>
                </a:gdLst>
                <a:ahLst/>
                <a:cxnLst>
                  <a:cxn ang="0">
                    <a:pos x="T0" y="T1"/>
                  </a:cxn>
                  <a:cxn ang="0">
                    <a:pos x="T2" y="T3"/>
                  </a:cxn>
                  <a:cxn ang="0">
                    <a:pos x="T4" y="T5"/>
                  </a:cxn>
                  <a:cxn ang="0">
                    <a:pos x="T6" y="T7"/>
                  </a:cxn>
                  <a:cxn ang="0">
                    <a:pos x="T8" y="T9"/>
                  </a:cxn>
                </a:cxnLst>
                <a:rect l="0" t="0" r="r" b="b"/>
                <a:pathLst>
                  <a:path w="1134" h="200">
                    <a:moveTo>
                      <a:pt x="0" y="200"/>
                    </a:moveTo>
                    <a:cubicBezTo>
                      <a:pt x="1134" y="200"/>
                      <a:pt x="1134" y="200"/>
                      <a:pt x="1134" y="200"/>
                    </a:cubicBezTo>
                    <a:cubicBezTo>
                      <a:pt x="1107" y="125"/>
                      <a:pt x="1067" y="57"/>
                      <a:pt x="1015" y="0"/>
                    </a:cubicBezTo>
                    <a:cubicBezTo>
                      <a:pt x="119" y="0"/>
                      <a:pt x="119" y="0"/>
                      <a:pt x="119" y="0"/>
                    </a:cubicBezTo>
                    <a:cubicBezTo>
                      <a:pt x="68" y="57"/>
                      <a:pt x="27" y="125"/>
                      <a:pt x="0" y="200"/>
                    </a:cubicBezTo>
                    <a:close/>
                  </a:path>
                </a:pathLst>
              </a:custGeom>
              <a:gradFill>
                <a:gsLst>
                  <a:gs pos="100000">
                    <a:schemeClr val="accent1">
                      <a:alpha val="37000"/>
                    </a:schemeClr>
                  </a:gs>
                  <a:gs pos="0">
                    <a:schemeClr val="accent1">
                      <a:alpha val="11000"/>
                    </a:schemeClr>
                  </a:gs>
                </a:gsLst>
                <a:lin ang="5400000" scaled="0"/>
              </a:gradFill>
              <a:ln w="9525">
                <a:solidFill>
                  <a:schemeClr val="bg1"/>
                </a:solidFill>
                <a:round/>
                <a:headEnd/>
                <a:tailEnd/>
              </a:ln>
              <a:effectLst/>
            </p:spPr>
            <p:txBody>
              <a:bodyPr vert="horz" wrap="square" lIns="91440" tIns="45720" rIns="91440" bIns="45720" numCol="1" anchor="ctr" anchorCtr="0" compatLnSpc="1">
                <a:prstTxWarp prst="textNoShape">
                  <a:avLst/>
                </a:prstTxWarp>
              </a:bodyPr>
              <a:lstStyle/>
              <a:p>
                <a:pPr algn="ctr"/>
                <a:r>
                  <a:rPr lang="en-US" sz="1600" b="1" dirty="0" smtClean="0">
                    <a:solidFill>
                      <a:schemeClr val="bg1"/>
                    </a:solidFill>
                  </a:rPr>
                  <a:t>MIDDLEWARE</a:t>
                </a:r>
                <a:endParaRPr lang="en-US" sz="1600" b="1" dirty="0">
                  <a:solidFill>
                    <a:schemeClr val="bg1"/>
                  </a:solidFill>
                </a:endParaRPr>
              </a:p>
            </p:txBody>
          </p:sp>
          <p:sp>
            <p:nvSpPr>
              <p:cNvPr id="108" name="Freeform 10"/>
              <p:cNvSpPr>
                <a:spLocks/>
              </p:cNvSpPr>
              <p:nvPr/>
            </p:nvSpPr>
            <p:spPr bwMode="auto">
              <a:xfrm>
                <a:off x="2662282" y="2012963"/>
                <a:ext cx="3819438" cy="634333"/>
              </a:xfrm>
              <a:custGeom>
                <a:avLst/>
                <a:gdLst>
                  <a:gd name="T0" fmla="*/ 0 w 1203"/>
                  <a:gd name="T1" fmla="*/ 200 h 200"/>
                  <a:gd name="T2" fmla="*/ 1203 w 1203"/>
                  <a:gd name="T3" fmla="*/ 200 h 200"/>
                  <a:gd name="T4" fmla="*/ 1168 w 1203"/>
                  <a:gd name="T5" fmla="*/ 0 h 200"/>
                  <a:gd name="T6" fmla="*/ 34 w 1203"/>
                  <a:gd name="T7" fmla="*/ 0 h 200"/>
                  <a:gd name="T8" fmla="*/ 0 w 1203"/>
                  <a:gd name="T9" fmla="*/ 200 h 200"/>
                </a:gdLst>
                <a:ahLst/>
                <a:cxnLst>
                  <a:cxn ang="0">
                    <a:pos x="T0" y="T1"/>
                  </a:cxn>
                  <a:cxn ang="0">
                    <a:pos x="T2" y="T3"/>
                  </a:cxn>
                  <a:cxn ang="0">
                    <a:pos x="T4" y="T5"/>
                  </a:cxn>
                  <a:cxn ang="0">
                    <a:pos x="T6" y="T7"/>
                  </a:cxn>
                  <a:cxn ang="0">
                    <a:pos x="T8" y="T9"/>
                  </a:cxn>
                </a:cxnLst>
                <a:rect l="0" t="0" r="r" b="b"/>
                <a:pathLst>
                  <a:path w="1203" h="200">
                    <a:moveTo>
                      <a:pt x="0" y="200"/>
                    </a:moveTo>
                    <a:cubicBezTo>
                      <a:pt x="1203" y="200"/>
                      <a:pt x="1203" y="200"/>
                      <a:pt x="1203" y="200"/>
                    </a:cubicBezTo>
                    <a:cubicBezTo>
                      <a:pt x="1202" y="129"/>
                      <a:pt x="1190" y="62"/>
                      <a:pt x="1168" y="0"/>
                    </a:cubicBezTo>
                    <a:cubicBezTo>
                      <a:pt x="34" y="0"/>
                      <a:pt x="34" y="0"/>
                      <a:pt x="34" y="0"/>
                    </a:cubicBezTo>
                    <a:cubicBezTo>
                      <a:pt x="12" y="62"/>
                      <a:pt x="0" y="129"/>
                      <a:pt x="0" y="200"/>
                    </a:cubicBezTo>
                    <a:close/>
                  </a:path>
                </a:pathLst>
              </a:custGeom>
              <a:gradFill>
                <a:gsLst>
                  <a:gs pos="100000">
                    <a:schemeClr val="accent1">
                      <a:alpha val="37000"/>
                    </a:schemeClr>
                  </a:gs>
                  <a:gs pos="0">
                    <a:schemeClr val="accent1">
                      <a:alpha val="11000"/>
                    </a:schemeClr>
                  </a:gs>
                </a:gsLst>
                <a:lin ang="5400000" scaled="0"/>
              </a:gradFill>
              <a:ln w="9525">
                <a:solidFill>
                  <a:schemeClr val="bg1"/>
                </a:solidFill>
                <a:round/>
                <a:headEnd/>
                <a:tailEnd/>
              </a:ln>
              <a:effectLst/>
            </p:spPr>
            <p:txBody>
              <a:bodyPr vert="horz" wrap="square" lIns="91440" tIns="45720" rIns="91440" bIns="45720" numCol="1" anchor="ctr" anchorCtr="0" compatLnSpc="1">
                <a:prstTxWarp prst="textNoShape">
                  <a:avLst/>
                </a:prstTxWarp>
              </a:bodyPr>
              <a:lstStyle/>
              <a:p>
                <a:pPr algn="ctr"/>
                <a:r>
                  <a:rPr lang="en-US" sz="1600" b="1" dirty="0" smtClean="0">
                    <a:solidFill>
                      <a:schemeClr val="bg1"/>
                    </a:solidFill>
                  </a:rPr>
                  <a:t>DATABASE</a:t>
                </a:r>
                <a:endParaRPr lang="en-US" sz="1600" b="1" dirty="0">
                  <a:solidFill>
                    <a:schemeClr val="bg1"/>
                  </a:solidFill>
                </a:endParaRPr>
              </a:p>
            </p:txBody>
          </p:sp>
          <p:sp>
            <p:nvSpPr>
              <p:cNvPr id="109" name="Freeform 11"/>
              <p:cNvSpPr>
                <a:spLocks/>
              </p:cNvSpPr>
              <p:nvPr/>
            </p:nvSpPr>
            <p:spPr bwMode="auto">
              <a:xfrm>
                <a:off x="2662282" y="2647295"/>
                <a:ext cx="3819438" cy="631645"/>
              </a:xfrm>
              <a:custGeom>
                <a:avLst/>
                <a:gdLst>
                  <a:gd name="T0" fmla="*/ 0 w 1203"/>
                  <a:gd name="T1" fmla="*/ 1 h 199"/>
                  <a:gd name="T2" fmla="*/ 33 w 1203"/>
                  <a:gd name="T3" fmla="*/ 199 h 199"/>
                  <a:gd name="T4" fmla="*/ 1169 w 1203"/>
                  <a:gd name="T5" fmla="*/ 199 h 199"/>
                  <a:gd name="T6" fmla="*/ 1203 w 1203"/>
                  <a:gd name="T7" fmla="*/ 1 h 199"/>
                  <a:gd name="T8" fmla="*/ 1203 w 1203"/>
                  <a:gd name="T9" fmla="*/ 0 h 199"/>
                  <a:gd name="T10" fmla="*/ 0 w 1203"/>
                  <a:gd name="T11" fmla="*/ 0 h 199"/>
                  <a:gd name="T12" fmla="*/ 0 w 1203"/>
                  <a:gd name="T13" fmla="*/ 1 h 199"/>
                </a:gdLst>
                <a:ahLst/>
                <a:cxnLst>
                  <a:cxn ang="0">
                    <a:pos x="T0" y="T1"/>
                  </a:cxn>
                  <a:cxn ang="0">
                    <a:pos x="T2" y="T3"/>
                  </a:cxn>
                  <a:cxn ang="0">
                    <a:pos x="T4" y="T5"/>
                  </a:cxn>
                  <a:cxn ang="0">
                    <a:pos x="T6" y="T7"/>
                  </a:cxn>
                  <a:cxn ang="0">
                    <a:pos x="T8" y="T9"/>
                  </a:cxn>
                  <a:cxn ang="0">
                    <a:pos x="T10" y="T11"/>
                  </a:cxn>
                  <a:cxn ang="0">
                    <a:pos x="T12" y="T13"/>
                  </a:cxn>
                </a:cxnLst>
                <a:rect l="0" t="0" r="r" b="b"/>
                <a:pathLst>
                  <a:path w="1203" h="199">
                    <a:moveTo>
                      <a:pt x="0" y="1"/>
                    </a:moveTo>
                    <a:cubicBezTo>
                      <a:pt x="0" y="71"/>
                      <a:pt x="12" y="137"/>
                      <a:pt x="33" y="199"/>
                    </a:cubicBezTo>
                    <a:cubicBezTo>
                      <a:pt x="1169" y="199"/>
                      <a:pt x="1169" y="199"/>
                      <a:pt x="1169" y="199"/>
                    </a:cubicBezTo>
                    <a:cubicBezTo>
                      <a:pt x="1191" y="137"/>
                      <a:pt x="1203" y="71"/>
                      <a:pt x="1203" y="1"/>
                    </a:cubicBezTo>
                    <a:cubicBezTo>
                      <a:pt x="1203" y="1"/>
                      <a:pt x="1203" y="0"/>
                      <a:pt x="1203" y="0"/>
                    </a:cubicBezTo>
                    <a:cubicBezTo>
                      <a:pt x="0" y="0"/>
                      <a:pt x="0" y="0"/>
                      <a:pt x="0" y="0"/>
                    </a:cubicBezTo>
                    <a:cubicBezTo>
                      <a:pt x="0" y="0"/>
                      <a:pt x="0" y="1"/>
                      <a:pt x="0" y="1"/>
                    </a:cubicBezTo>
                    <a:close/>
                  </a:path>
                </a:pathLst>
              </a:custGeom>
              <a:gradFill>
                <a:gsLst>
                  <a:gs pos="100000">
                    <a:schemeClr val="accent1">
                      <a:alpha val="37000"/>
                    </a:schemeClr>
                  </a:gs>
                  <a:gs pos="0">
                    <a:schemeClr val="accent1">
                      <a:alpha val="11000"/>
                    </a:schemeClr>
                  </a:gs>
                </a:gsLst>
                <a:lin ang="5400000" scaled="0"/>
              </a:gradFill>
              <a:ln w="9525">
                <a:solidFill>
                  <a:schemeClr val="bg1"/>
                </a:solidFill>
                <a:round/>
                <a:headEnd/>
                <a:tailEnd/>
              </a:ln>
              <a:effectLst/>
            </p:spPr>
            <p:txBody>
              <a:bodyPr vert="horz" wrap="square" lIns="91440" tIns="45720" rIns="91440" bIns="45720" numCol="1" anchor="ctr" anchorCtr="0" compatLnSpc="1">
                <a:prstTxWarp prst="textNoShape">
                  <a:avLst/>
                </a:prstTxWarp>
              </a:bodyPr>
              <a:lstStyle/>
              <a:p>
                <a:pPr algn="ctr"/>
                <a:r>
                  <a:rPr lang="en-US" sz="1600" b="1" dirty="0" smtClean="0">
                    <a:solidFill>
                      <a:schemeClr val="bg1"/>
                    </a:solidFill>
                  </a:rPr>
                  <a:t>OPERATING SYSTEM</a:t>
                </a:r>
                <a:endParaRPr lang="en-US" sz="1600" b="1" dirty="0">
                  <a:solidFill>
                    <a:schemeClr val="bg1"/>
                  </a:solidFill>
                </a:endParaRPr>
              </a:p>
            </p:txBody>
          </p:sp>
          <p:sp>
            <p:nvSpPr>
              <p:cNvPr id="110" name="Freeform 12"/>
              <p:cNvSpPr>
                <a:spLocks/>
              </p:cNvSpPr>
              <p:nvPr/>
            </p:nvSpPr>
            <p:spPr bwMode="auto">
              <a:xfrm>
                <a:off x="2765764" y="3278940"/>
                <a:ext cx="3607098" cy="635677"/>
              </a:xfrm>
              <a:custGeom>
                <a:avLst/>
                <a:gdLst>
                  <a:gd name="T0" fmla="*/ 117 w 1136"/>
                  <a:gd name="T1" fmla="*/ 200 h 200"/>
                  <a:gd name="T2" fmla="*/ 1019 w 1136"/>
                  <a:gd name="T3" fmla="*/ 200 h 200"/>
                  <a:gd name="T4" fmla="*/ 1136 w 1136"/>
                  <a:gd name="T5" fmla="*/ 0 h 200"/>
                  <a:gd name="T6" fmla="*/ 0 w 1136"/>
                  <a:gd name="T7" fmla="*/ 0 h 200"/>
                  <a:gd name="T8" fmla="*/ 117 w 1136"/>
                  <a:gd name="T9" fmla="*/ 200 h 200"/>
                </a:gdLst>
                <a:ahLst/>
                <a:cxnLst>
                  <a:cxn ang="0">
                    <a:pos x="T0" y="T1"/>
                  </a:cxn>
                  <a:cxn ang="0">
                    <a:pos x="T2" y="T3"/>
                  </a:cxn>
                  <a:cxn ang="0">
                    <a:pos x="T4" y="T5"/>
                  </a:cxn>
                  <a:cxn ang="0">
                    <a:pos x="T6" y="T7"/>
                  </a:cxn>
                  <a:cxn ang="0">
                    <a:pos x="T8" y="T9"/>
                  </a:cxn>
                </a:cxnLst>
                <a:rect l="0" t="0" r="r" b="b"/>
                <a:pathLst>
                  <a:path w="1136" h="200">
                    <a:moveTo>
                      <a:pt x="117" y="200"/>
                    </a:moveTo>
                    <a:cubicBezTo>
                      <a:pt x="1019" y="200"/>
                      <a:pt x="1019" y="200"/>
                      <a:pt x="1019" y="200"/>
                    </a:cubicBezTo>
                    <a:cubicBezTo>
                      <a:pt x="1070" y="143"/>
                      <a:pt x="1110" y="75"/>
                      <a:pt x="1136" y="0"/>
                    </a:cubicBezTo>
                    <a:cubicBezTo>
                      <a:pt x="0" y="0"/>
                      <a:pt x="0" y="0"/>
                      <a:pt x="0" y="0"/>
                    </a:cubicBezTo>
                    <a:cubicBezTo>
                      <a:pt x="26" y="75"/>
                      <a:pt x="66" y="143"/>
                      <a:pt x="117" y="200"/>
                    </a:cubicBezTo>
                    <a:close/>
                  </a:path>
                </a:pathLst>
              </a:custGeom>
              <a:gradFill>
                <a:gsLst>
                  <a:gs pos="100000">
                    <a:schemeClr val="accent1">
                      <a:alpha val="37000"/>
                    </a:schemeClr>
                  </a:gs>
                  <a:gs pos="0">
                    <a:schemeClr val="accent1">
                      <a:alpha val="11000"/>
                    </a:schemeClr>
                  </a:gs>
                </a:gsLst>
                <a:lin ang="5400000" scaled="0"/>
              </a:gradFill>
              <a:ln w="9525">
                <a:solidFill>
                  <a:schemeClr val="bg1"/>
                </a:solidFill>
                <a:round/>
                <a:headEnd/>
                <a:tailEnd/>
              </a:ln>
              <a:effectLst/>
            </p:spPr>
            <p:txBody>
              <a:bodyPr vert="horz" wrap="square" lIns="91440" tIns="45720" rIns="91440" bIns="45720" numCol="1" anchor="ctr" anchorCtr="0" compatLnSpc="1">
                <a:prstTxWarp prst="textNoShape">
                  <a:avLst/>
                </a:prstTxWarp>
              </a:bodyPr>
              <a:lstStyle/>
              <a:p>
                <a:pPr algn="ctr"/>
                <a:r>
                  <a:rPr lang="en-US" sz="1600" b="1" dirty="0" smtClean="0">
                    <a:solidFill>
                      <a:schemeClr val="bg1"/>
                    </a:solidFill>
                  </a:rPr>
                  <a:t>SERVERS</a:t>
                </a:r>
                <a:endParaRPr lang="en-US" sz="1600" b="1" dirty="0">
                  <a:solidFill>
                    <a:schemeClr val="bg1"/>
                  </a:solidFill>
                </a:endParaRPr>
              </a:p>
            </p:txBody>
          </p:sp>
          <p:sp>
            <p:nvSpPr>
              <p:cNvPr id="111" name="Freeform 13"/>
              <p:cNvSpPr>
                <a:spLocks/>
              </p:cNvSpPr>
              <p:nvPr/>
            </p:nvSpPr>
            <p:spPr bwMode="auto">
              <a:xfrm>
                <a:off x="3138032" y="3914617"/>
                <a:ext cx="2863907" cy="644926"/>
              </a:xfrm>
              <a:custGeom>
                <a:avLst/>
                <a:gdLst>
                  <a:gd name="T0" fmla="*/ 902 w 902"/>
                  <a:gd name="T1" fmla="*/ 0 h 200"/>
                  <a:gd name="T2" fmla="*/ 0 w 902"/>
                  <a:gd name="T3" fmla="*/ 0 h 200"/>
                  <a:gd name="T4" fmla="*/ 387 w 902"/>
                  <a:gd name="T5" fmla="*/ 200 h 200"/>
                  <a:gd name="T6" fmla="*/ 516 w 902"/>
                  <a:gd name="T7" fmla="*/ 200 h 200"/>
                  <a:gd name="T8" fmla="*/ 902 w 902"/>
                  <a:gd name="T9" fmla="*/ 0 h 200"/>
                  <a:gd name="connsiteX0" fmla="*/ 10000 w 10000"/>
                  <a:gd name="connsiteY0" fmla="*/ 0 h 10013"/>
                  <a:gd name="connsiteX1" fmla="*/ 0 w 10000"/>
                  <a:gd name="connsiteY1" fmla="*/ 0 h 10013"/>
                  <a:gd name="connsiteX2" fmla="*/ 4290 w 10000"/>
                  <a:gd name="connsiteY2" fmla="*/ 10000 h 10013"/>
                  <a:gd name="connsiteX3" fmla="*/ 5240 w 10000"/>
                  <a:gd name="connsiteY3" fmla="*/ 10013 h 10013"/>
                  <a:gd name="connsiteX4" fmla="*/ 5721 w 10000"/>
                  <a:gd name="connsiteY4" fmla="*/ 10000 h 10013"/>
                  <a:gd name="connsiteX5" fmla="*/ 10000 w 10000"/>
                  <a:gd name="connsiteY5" fmla="*/ 0 h 10013"/>
                  <a:gd name="connsiteX0" fmla="*/ 10000 w 10000"/>
                  <a:gd name="connsiteY0" fmla="*/ 0 h 10163"/>
                  <a:gd name="connsiteX1" fmla="*/ 0 w 10000"/>
                  <a:gd name="connsiteY1" fmla="*/ 0 h 10163"/>
                  <a:gd name="connsiteX2" fmla="*/ 4290 w 10000"/>
                  <a:gd name="connsiteY2" fmla="*/ 10000 h 10163"/>
                  <a:gd name="connsiteX3" fmla="*/ 5007 w 10000"/>
                  <a:gd name="connsiteY3" fmla="*/ 10163 h 10163"/>
                  <a:gd name="connsiteX4" fmla="*/ 5721 w 10000"/>
                  <a:gd name="connsiteY4" fmla="*/ 10000 h 10163"/>
                  <a:gd name="connsiteX5" fmla="*/ 10000 w 10000"/>
                  <a:gd name="connsiteY5" fmla="*/ 0 h 10163"/>
                  <a:gd name="connsiteX0" fmla="*/ 10000 w 10000"/>
                  <a:gd name="connsiteY0" fmla="*/ 0 h 10810"/>
                  <a:gd name="connsiteX1" fmla="*/ 0 w 10000"/>
                  <a:gd name="connsiteY1" fmla="*/ 0 h 10810"/>
                  <a:gd name="connsiteX2" fmla="*/ 4290 w 10000"/>
                  <a:gd name="connsiteY2" fmla="*/ 10000 h 10810"/>
                  <a:gd name="connsiteX3" fmla="*/ 5007 w 10000"/>
                  <a:gd name="connsiteY3" fmla="*/ 10163 h 10810"/>
                  <a:gd name="connsiteX4" fmla="*/ 5721 w 10000"/>
                  <a:gd name="connsiteY4" fmla="*/ 10000 h 10810"/>
                  <a:gd name="connsiteX5" fmla="*/ 10000 w 10000"/>
                  <a:gd name="connsiteY5" fmla="*/ 0 h 10810"/>
                  <a:gd name="connsiteX0" fmla="*/ 10000 w 10000"/>
                  <a:gd name="connsiteY0" fmla="*/ 0 h 10801"/>
                  <a:gd name="connsiteX1" fmla="*/ 0 w 10000"/>
                  <a:gd name="connsiteY1" fmla="*/ 0 h 10801"/>
                  <a:gd name="connsiteX2" fmla="*/ 4290 w 10000"/>
                  <a:gd name="connsiteY2" fmla="*/ 10000 h 10801"/>
                  <a:gd name="connsiteX3" fmla="*/ 5007 w 10000"/>
                  <a:gd name="connsiteY3" fmla="*/ 10163 h 10801"/>
                  <a:gd name="connsiteX4" fmla="*/ 5721 w 10000"/>
                  <a:gd name="connsiteY4" fmla="*/ 10000 h 10801"/>
                  <a:gd name="connsiteX5" fmla="*/ 10000 w 10000"/>
                  <a:gd name="connsiteY5" fmla="*/ 0 h 10801"/>
                  <a:gd name="connsiteX0" fmla="*/ 10000 w 10000"/>
                  <a:gd name="connsiteY0" fmla="*/ 0 h 10178"/>
                  <a:gd name="connsiteX1" fmla="*/ 0 w 10000"/>
                  <a:gd name="connsiteY1" fmla="*/ 0 h 10178"/>
                  <a:gd name="connsiteX2" fmla="*/ 4290 w 10000"/>
                  <a:gd name="connsiteY2" fmla="*/ 10000 h 10178"/>
                  <a:gd name="connsiteX3" fmla="*/ 5007 w 10000"/>
                  <a:gd name="connsiteY3" fmla="*/ 10163 h 10178"/>
                  <a:gd name="connsiteX4" fmla="*/ 5721 w 10000"/>
                  <a:gd name="connsiteY4" fmla="*/ 10000 h 10178"/>
                  <a:gd name="connsiteX5" fmla="*/ 10000 w 10000"/>
                  <a:gd name="connsiteY5" fmla="*/ 0 h 10178"/>
                  <a:gd name="connsiteX0" fmla="*/ 10000 w 10000"/>
                  <a:gd name="connsiteY0" fmla="*/ 0 h 10167"/>
                  <a:gd name="connsiteX1" fmla="*/ 0 w 10000"/>
                  <a:gd name="connsiteY1" fmla="*/ 0 h 10167"/>
                  <a:gd name="connsiteX2" fmla="*/ 4290 w 10000"/>
                  <a:gd name="connsiteY2" fmla="*/ 10000 h 10167"/>
                  <a:gd name="connsiteX3" fmla="*/ 5007 w 10000"/>
                  <a:gd name="connsiteY3" fmla="*/ 10163 h 10167"/>
                  <a:gd name="connsiteX4" fmla="*/ 5721 w 10000"/>
                  <a:gd name="connsiteY4" fmla="*/ 10000 h 10167"/>
                  <a:gd name="connsiteX5" fmla="*/ 10000 w 10000"/>
                  <a:gd name="connsiteY5" fmla="*/ 0 h 1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167">
                    <a:moveTo>
                      <a:pt x="10000" y="0"/>
                    </a:moveTo>
                    <a:lnTo>
                      <a:pt x="0" y="0"/>
                    </a:lnTo>
                    <a:cubicBezTo>
                      <a:pt x="1075" y="5500"/>
                      <a:pt x="2583" y="9200"/>
                      <a:pt x="4290" y="10000"/>
                    </a:cubicBezTo>
                    <a:cubicBezTo>
                      <a:pt x="4529" y="10054"/>
                      <a:pt x="4676" y="10147"/>
                      <a:pt x="5007" y="10163"/>
                    </a:cubicBezTo>
                    <a:cubicBezTo>
                      <a:pt x="5338" y="10179"/>
                      <a:pt x="5355" y="10152"/>
                      <a:pt x="5721" y="10000"/>
                    </a:cubicBezTo>
                    <a:cubicBezTo>
                      <a:pt x="7417" y="9200"/>
                      <a:pt x="8925" y="5500"/>
                      <a:pt x="10000" y="0"/>
                    </a:cubicBezTo>
                    <a:close/>
                  </a:path>
                </a:pathLst>
              </a:custGeom>
              <a:gradFill>
                <a:gsLst>
                  <a:gs pos="100000">
                    <a:schemeClr val="accent1">
                      <a:alpha val="37000"/>
                    </a:schemeClr>
                  </a:gs>
                  <a:gs pos="0">
                    <a:schemeClr val="accent1">
                      <a:alpha val="11000"/>
                    </a:schemeClr>
                  </a:gs>
                </a:gsLst>
                <a:lin ang="5400000" scaled="0"/>
              </a:gradFill>
              <a:ln w="9525">
                <a:solidFill>
                  <a:schemeClr val="bg1"/>
                </a:solidFill>
                <a:round/>
                <a:headEnd/>
                <a:tailEnd/>
              </a:ln>
              <a:effectLst/>
            </p:spPr>
            <p:txBody>
              <a:bodyPr vert="horz" wrap="square" lIns="91440" tIns="45720" rIns="91440" bIns="45720" numCol="1" anchor="t" anchorCtr="0" compatLnSpc="1">
                <a:prstTxWarp prst="textNoShape">
                  <a:avLst/>
                </a:prstTxWarp>
              </a:bodyPr>
              <a:lstStyle/>
              <a:p>
                <a:pPr algn="ctr"/>
                <a:r>
                  <a:rPr lang="en-US" sz="1600" b="1" dirty="0" smtClean="0">
                    <a:solidFill>
                      <a:schemeClr val="bg1"/>
                    </a:solidFill>
                  </a:rPr>
                  <a:t>STORAGE</a:t>
                </a:r>
                <a:endParaRPr lang="en-US" sz="1600" b="1" dirty="0">
                  <a:solidFill>
                    <a:schemeClr val="bg1"/>
                  </a:solidFill>
                </a:endParaRPr>
              </a:p>
            </p:txBody>
          </p:sp>
        </p:grpSp>
      </p:grpSp>
      <p:grpSp>
        <p:nvGrpSpPr>
          <p:cNvPr id="37" name="Group 36"/>
          <p:cNvGrpSpPr/>
          <p:nvPr/>
        </p:nvGrpSpPr>
        <p:grpSpPr>
          <a:xfrm>
            <a:off x="2654048" y="733316"/>
            <a:ext cx="3840480" cy="3840480"/>
            <a:chOff x="2347785" y="364522"/>
            <a:chExt cx="3818238" cy="3818238"/>
          </a:xfrm>
        </p:grpSpPr>
        <p:sp>
          <p:nvSpPr>
            <p:cNvPr id="38" name="Oval 37"/>
            <p:cNvSpPr/>
            <p:nvPr/>
          </p:nvSpPr>
          <p:spPr>
            <a:xfrm>
              <a:off x="2347785" y="364522"/>
              <a:ext cx="3818238" cy="3818238"/>
            </a:xfrm>
            <a:prstGeom prst="ellipse">
              <a:avLst/>
            </a:prstGeom>
            <a:gradFill flip="none" rotWithShape="1">
              <a:gsLst>
                <a:gs pos="60000">
                  <a:schemeClr val="tx2"/>
                </a:gs>
                <a:gs pos="7000">
                  <a:schemeClr val="tx2">
                    <a:lumMod val="0"/>
                    <a:lumOff val="100000"/>
                  </a:schemeClr>
                </a:gs>
                <a:gs pos="100000">
                  <a:schemeClr val="tx2">
                    <a:lumMod val="69000"/>
                    <a:lumOff val="31000"/>
                  </a:schemeClr>
                </a:gs>
                <a:gs pos="37000">
                  <a:schemeClr val="tx2">
                    <a:lumMod val="60000"/>
                    <a:lumOff val="40000"/>
                  </a:schemeClr>
                </a:gs>
              </a:gsLst>
              <a:path path="circle">
                <a:fillToRect r="100000" b="100000"/>
              </a:path>
              <a:tileRect l="-100000" t="-100000"/>
            </a:gradFill>
            <a:ln w="50800" cap="flat">
              <a:noFill/>
              <a:prstDash val="solid"/>
              <a:miter lim="800000"/>
              <a:headEnd/>
              <a:tailEnd/>
            </a:ln>
            <a:effectLst>
              <a:innerShdw blurRad="1270000" dist="419100" dir="3180000">
                <a:prstClr val="black"/>
              </a:innerShdw>
            </a:effectLst>
          </p:spPr>
          <p:txBody>
            <a:bodyPr vert="horz" wrap="square" lIns="91440" tIns="45720" rIns="91440" bIns="45720" numCol="1" anchor="ctr" anchorCtr="0" compatLnSpc="1">
              <a:prstTxWarp prst="textNoShape">
                <a:avLst/>
              </a:prstTxWarp>
            </a:bodyPr>
            <a:lstStyle/>
            <a:p>
              <a:pPr algn="ctr"/>
              <a:endParaRPr lang="en-US" sz="2400" b="1" kern="0">
                <a:solidFill>
                  <a:sysClr val="window" lastClr="FFFFFF"/>
                </a:solidFill>
              </a:endParaRPr>
            </a:p>
          </p:txBody>
        </p:sp>
        <p:sp>
          <p:nvSpPr>
            <p:cNvPr id="39" name="Rectangle 38"/>
            <p:cNvSpPr/>
            <p:nvPr/>
          </p:nvSpPr>
          <p:spPr>
            <a:xfrm>
              <a:off x="3630414" y="1968770"/>
              <a:ext cx="1252982" cy="520190"/>
            </a:xfrm>
            <a:prstGeom prst="rect">
              <a:avLst/>
            </a:prstGeom>
            <a:effectLst>
              <a:outerShdw blurRad="203200" dist="101600" dir="2940000" algn="tl" rotWithShape="0">
                <a:prstClr val="black">
                  <a:alpha val="40000"/>
                </a:prstClr>
              </a:outerShdw>
            </a:effectLst>
          </p:spPr>
          <p:txBody>
            <a:bodyPr wrap="none">
              <a:spAutoFit/>
            </a:bodyPr>
            <a:lstStyle/>
            <a:p>
              <a:pPr lvl="0" algn="ctr"/>
              <a:r>
                <a:rPr lang="ru-RU" sz="2800" b="1" kern="0" dirty="0" smtClean="0">
                  <a:gradFill>
                    <a:gsLst>
                      <a:gs pos="97500">
                        <a:schemeClr val="tx2">
                          <a:lumMod val="40000"/>
                          <a:lumOff val="60000"/>
                        </a:schemeClr>
                      </a:gs>
                      <a:gs pos="24000">
                        <a:sysClr val="window" lastClr="FFFFFF"/>
                      </a:gs>
                    </a:gsLst>
                    <a:lin ang="4800000" scaled="0"/>
                  </a:gradFill>
                </a:rPr>
                <a:t>Центр</a:t>
              </a:r>
              <a:endParaRPr lang="en-US" sz="2800" b="1" kern="0" dirty="0">
                <a:gradFill>
                  <a:gsLst>
                    <a:gs pos="97500">
                      <a:schemeClr val="tx2">
                        <a:lumMod val="40000"/>
                        <a:lumOff val="60000"/>
                      </a:schemeClr>
                    </a:gs>
                    <a:gs pos="24000">
                      <a:sysClr val="window" lastClr="FFFFFF"/>
                    </a:gs>
                  </a:gsLst>
                  <a:lin ang="4800000" scaled="0"/>
                </a:gradFill>
              </a:endParaRPr>
            </a:p>
          </p:txBody>
        </p:sp>
      </p:grpSp>
      <p:grpSp>
        <p:nvGrpSpPr>
          <p:cNvPr id="20" name="Group 19"/>
          <p:cNvGrpSpPr/>
          <p:nvPr/>
        </p:nvGrpSpPr>
        <p:grpSpPr>
          <a:xfrm>
            <a:off x="3390235" y="854198"/>
            <a:ext cx="5894928" cy="504708"/>
            <a:chOff x="9239318" y="854198"/>
            <a:chExt cx="5894928" cy="504708"/>
          </a:xfrm>
        </p:grpSpPr>
        <p:sp>
          <p:nvSpPr>
            <p:cNvPr id="112" name="Rectangle 111"/>
            <p:cNvSpPr/>
            <p:nvPr/>
          </p:nvSpPr>
          <p:spPr>
            <a:xfrm>
              <a:off x="9239318" y="854198"/>
              <a:ext cx="1014441" cy="492443"/>
            </a:xfrm>
            <a:prstGeom prst="rect">
              <a:avLst/>
            </a:prstGeom>
          </p:spPr>
          <p:txBody>
            <a:bodyPr wrap="square" lIns="0" tIns="0" rIns="0" bIns="0" anchor="b">
              <a:spAutoFit/>
            </a:bodyPr>
            <a:lstStyle/>
            <a:p>
              <a:pPr lvl="0" algn="ctr"/>
              <a:r>
                <a:rPr lang="en-US" sz="3200" b="1" dirty="0" smtClean="0">
                  <a:ln w="6350">
                    <a:noFill/>
                  </a:ln>
                  <a:gradFill>
                    <a:gsLst>
                      <a:gs pos="0">
                        <a:schemeClr val="accent1">
                          <a:lumMod val="75000"/>
                        </a:schemeClr>
                      </a:gs>
                      <a:gs pos="100000">
                        <a:schemeClr val="accent1">
                          <a:lumMod val="95000"/>
                        </a:schemeClr>
                      </a:gs>
                    </a:gsLst>
                    <a:lin ang="16200000" scaled="0"/>
                  </a:gradFill>
                </a:rPr>
                <a:t>32</a:t>
              </a:r>
              <a:r>
                <a:rPr lang="en-US" sz="3200" b="1" baseline="24000" dirty="0" smtClean="0">
                  <a:ln w="6350">
                    <a:noFill/>
                  </a:ln>
                  <a:gradFill>
                    <a:gsLst>
                      <a:gs pos="0">
                        <a:schemeClr val="accent1">
                          <a:lumMod val="75000"/>
                        </a:schemeClr>
                      </a:gs>
                      <a:gs pos="100000">
                        <a:schemeClr val="accent1">
                          <a:lumMod val="95000"/>
                        </a:schemeClr>
                      </a:gs>
                    </a:gsLst>
                    <a:lin ang="16200000" scaled="0"/>
                  </a:gradFill>
                </a:rPr>
                <a:t>%</a:t>
              </a:r>
              <a:endParaRPr lang="en-US" sz="3200" b="1" baseline="24000" dirty="0">
                <a:ln w="6350">
                  <a:noFill/>
                </a:ln>
                <a:gradFill>
                  <a:gsLst>
                    <a:gs pos="0">
                      <a:schemeClr val="accent1">
                        <a:lumMod val="75000"/>
                      </a:schemeClr>
                    </a:gs>
                    <a:gs pos="100000">
                      <a:schemeClr val="accent1">
                        <a:lumMod val="95000"/>
                      </a:schemeClr>
                    </a:gs>
                  </a:gsLst>
                  <a:lin ang="16200000" scaled="0"/>
                </a:gradFill>
              </a:endParaRPr>
            </a:p>
          </p:txBody>
        </p:sp>
        <p:sp>
          <p:nvSpPr>
            <p:cNvPr id="19" name="Rectangle 18"/>
            <p:cNvSpPr/>
            <p:nvPr/>
          </p:nvSpPr>
          <p:spPr>
            <a:xfrm>
              <a:off x="10119988" y="989574"/>
              <a:ext cx="5014258" cy="369332"/>
            </a:xfrm>
            <a:prstGeom prst="rect">
              <a:avLst/>
            </a:prstGeom>
          </p:spPr>
          <p:txBody>
            <a:bodyPr wrap="none">
              <a:spAutoFit/>
            </a:bodyPr>
            <a:lstStyle/>
            <a:p>
              <a:r>
                <a:rPr lang="ru-RU" dirty="0" smtClean="0"/>
                <a:t>Взломов использовались украденные </a:t>
              </a:r>
              <a:r>
                <a:rPr lang="ru-RU" dirty="0" err="1" smtClean="0"/>
                <a:t>учетки</a:t>
              </a:r>
              <a:endParaRPr lang="en-US" dirty="0"/>
            </a:p>
          </p:txBody>
        </p:sp>
      </p:grpSp>
      <p:grpSp>
        <p:nvGrpSpPr>
          <p:cNvPr id="115" name="Group 114"/>
          <p:cNvGrpSpPr/>
          <p:nvPr/>
        </p:nvGrpSpPr>
        <p:grpSpPr>
          <a:xfrm>
            <a:off x="3792800" y="1481215"/>
            <a:ext cx="5220191" cy="504708"/>
            <a:chOff x="9239318" y="854198"/>
            <a:chExt cx="5220191" cy="504708"/>
          </a:xfrm>
        </p:grpSpPr>
        <p:sp>
          <p:nvSpPr>
            <p:cNvPr id="116" name="Rectangle 115"/>
            <p:cNvSpPr/>
            <p:nvPr/>
          </p:nvSpPr>
          <p:spPr>
            <a:xfrm>
              <a:off x="9239318" y="854198"/>
              <a:ext cx="1014441" cy="492443"/>
            </a:xfrm>
            <a:prstGeom prst="rect">
              <a:avLst/>
            </a:prstGeom>
          </p:spPr>
          <p:txBody>
            <a:bodyPr wrap="square" lIns="0" tIns="0" rIns="0" bIns="0" anchor="b">
              <a:spAutoFit/>
            </a:bodyPr>
            <a:lstStyle/>
            <a:p>
              <a:pPr lvl="0" algn="ctr"/>
              <a:r>
                <a:rPr lang="en-US" sz="3200" b="1" dirty="0" smtClean="0">
                  <a:ln w="6350">
                    <a:noFill/>
                  </a:ln>
                  <a:gradFill>
                    <a:gsLst>
                      <a:gs pos="0">
                        <a:schemeClr val="accent1">
                          <a:lumMod val="75000"/>
                        </a:schemeClr>
                      </a:gs>
                      <a:gs pos="100000">
                        <a:schemeClr val="accent1">
                          <a:lumMod val="95000"/>
                        </a:schemeClr>
                      </a:gs>
                    </a:gsLst>
                    <a:lin ang="16200000" scaled="0"/>
                  </a:gradFill>
                </a:rPr>
                <a:t>80</a:t>
              </a:r>
              <a:r>
                <a:rPr lang="en-US" sz="3200" b="1" baseline="24000" dirty="0" smtClean="0">
                  <a:ln w="6350">
                    <a:noFill/>
                  </a:ln>
                  <a:gradFill>
                    <a:gsLst>
                      <a:gs pos="0">
                        <a:schemeClr val="accent1">
                          <a:lumMod val="75000"/>
                        </a:schemeClr>
                      </a:gs>
                      <a:gs pos="100000">
                        <a:schemeClr val="accent1">
                          <a:lumMod val="95000"/>
                        </a:schemeClr>
                      </a:gs>
                    </a:gsLst>
                    <a:lin ang="16200000" scaled="0"/>
                  </a:gradFill>
                </a:rPr>
                <a:t>%</a:t>
              </a:r>
              <a:endParaRPr lang="en-US" sz="3200" b="1" baseline="24000" dirty="0">
                <a:ln w="6350">
                  <a:noFill/>
                </a:ln>
                <a:gradFill>
                  <a:gsLst>
                    <a:gs pos="0">
                      <a:schemeClr val="accent1">
                        <a:lumMod val="75000"/>
                      </a:schemeClr>
                    </a:gs>
                    <a:gs pos="100000">
                      <a:schemeClr val="accent1">
                        <a:lumMod val="95000"/>
                      </a:schemeClr>
                    </a:gs>
                  </a:gsLst>
                  <a:lin ang="16200000" scaled="0"/>
                </a:gradFill>
              </a:endParaRPr>
            </a:p>
          </p:txBody>
        </p:sp>
        <p:sp>
          <p:nvSpPr>
            <p:cNvPr id="117" name="Rectangle 116"/>
            <p:cNvSpPr/>
            <p:nvPr/>
          </p:nvSpPr>
          <p:spPr>
            <a:xfrm>
              <a:off x="10119988" y="989574"/>
              <a:ext cx="4339521" cy="369332"/>
            </a:xfrm>
            <a:prstGeom prst="rect">
              <a:avLst/>
            </a:prstGeom>
          </p:spPr>
          <p:txBody>
            <a:bodyPr wrap="none">
              <a:spAutoFit/>
            </a:bodyPr>
            <a:lstStyle/>
            <a:p>
              <a:r>
                <a:rPr lang="ru-RU" dirty="0" smtClean="0"/>
                <a:t>Украденных записей – с </a:t>
              </a:r>
              <a:r>
                <a:rPr lang="ru-RU" dirty="0" err="1" smtClean="0"/>
                <a:t>вэб-серверов</a:t>
              </a:r>
              <a:endParaRPr lang="en-US" dirty="0"/>
            </a:p>
          </p:txBody>
        </p:sp>
      </p:grpSp>
      <p:grpSp>
        <p:nvGrpSpPr>
          <p:cNvPr id="118" name="Group 117"/>
          <p:cNvGrpSpPr/>
          <p:nvPr/>
        </p:nvGrpSpPr>
        <p:grpSpPr>
          <a:xfrm>
            <a:off x="3850310" y="2053435"/>
            <a:ext cx="4293014" cy="781707"/>
            <a:chOff x="9239318" y="854198"/>
            <a:chExt cx="4293014" cy="781707"/>
          </a:xfrm>
        </p:grpSpPr>
        <p:sp>
          <p:nvSpPr>
            <p:cNvPr id="119" name="Rectangle 118"/>
            <p:cNvSpPr/>
            <p:nvPr/>
          </p:nvSpPr>
          <p:spPr>
            <a:xfrm>
              <a:off x="9239318" y="854198"/>
              <a:ext cx="1014441" cy="492443"/>
            </a:xfrm>
            <a:prstGeom prst="rect">
              <a:avLst/>
            </a:prstGeom>
          </p:spPr>
          <p:txBody>
            <a:bodyPr wrap="square" lIns="0" tIns="0" rIns="0" bIns="0" anchor="b">
              <a:spAutoFit/>
            </a:bodyPr>
            <a:lstStyle/>
            <a:p>
              <a:pPr lvl="0" algn="ctr"/>
              <a:r>
                <a:rPr lang="en-US" sz="3200" b="1" dirty="0" smtClean="0">
                  <a:ln w="6350">
                    <a:noFill/>
                  </a:ln>
                  <a:gradFill>
                    <a:gsLst>
                      <a:gs pos="0">
                        <a:schemeClr val="accent1">
                          <a:lumMod val="75000"/>
                        </a:schemeClr>
                      </a:gs>
                      <a:gs pos="100000">
                        <a:schemeClr val="accent1">
                          <a:lumMod val="95000"/>
                        </a:schemeClr>
                      </a:gs>
                    </a:gsLst>
                    <a:lin ang="16200000" scaled="0"/>
                  </a:gradFill>
                </a:rPr>
                <a:t>96</a:t>
              </a:r>
              <a:r>
                <a:rPr lang="en-US" sz="3200" b="1" baseline="24000" dirty="0" smtClean="0">
                  <a:ln w="6350">
                    <a:noFill/>
                  </a:ln>
                  <a:gradFill>
                    <a:gsLst>
                      <a:gs pos="0">
                        <a:schemeClr val="accent1">
                          <a:lumMod val="75000"/>
                        </a:schemeClr>
                      </a:gs>
                      <a:gs pos="100000">
                        <a:schemeClr val="accent1">
                          <a:lumMod val="95000"/>
                        </a:schemeClr>
                      </a:gs>
                    </a:gsLst>
                    <a:lin ang="16200000" scaled="0"/>
                  </a:gradFill>
                </a:rPr>
                <a:t>%</a:t>
              </a:r>
              <a:endParaRPr lang="en-US" sz="3200" b="1" baseline="24000" dirty="0">
                <a:ln w="6350">
                  <a:noFill/>
                </a:ln>
                <a:gradFill>
                  <a:gsLst>
                    <a:gs pos="0">
                      <a:schemeClr val="accent1">
                        <a:lumMod val="75000"/>
                      </a:schemeClr>
                    </a:gs>
                    <a:gs pos="100000">
                      <a:schemeClr val="accent1">
                        <a:lumMod val="95000"/>
                      </a:schemeClr>
                    </a:gs>
                  </a:gsLst>
                  <a:lin ang="16200000" scaled="0"/>
                </a:gradFill>
              </a:endParaRPr>
            </a:p>
          </p:txBody>
        </p:sp>
        <p:sp>
          <p:nvSpPr>
            <p:cNvPr id="120" name="Rectangle 119"/>
            <p:cNvSpPr/>
            <p:nvPr/>
          </p:nvSpPr>
          <p:spPr>
            <a:xfrm>
              <a:off x="10119988" y="989574"/>
              <a:ext cx="3412344" cy="646331"/>
            </a:xfrm>
            <a:prstGeom prst="rect">
              <a:avLst/>
            </a:prstGeom>
          </p:spPr>
          <p:txBody>
            <a:bodyPr wrap="none">
              <a:spAutoFit/>
            </a:bodyPr>
            <a:lstStyle/>
            <a:p>
              <a:r>
                <a:rPr lang="ru-RU" dirty="0" smtClean="0"/>
                <a:t>Украденных записей были на </a:t>
              </a:r>
            </a:p>
            <a:p>
              <a:r>
                <a:rPr lang="ru-RU" dirty="0" smtClean="0"/>
                <a:t>серверах баз данных</a:t>
              </a:r>
              <a:endParaRPr lang="en-US" dirty="0"/>
            </a:p>
          </p:txBody>
        </p:sp>
      </p:grpSp>
      <p:grpSp>
        <p:nvGrpSpPr>
          <p:cNvPr id="121" name="Group 120"/>
          <p:cNvGrpSpPr/>
          <p:nvPr/>
        </p:nvGrpSpPr>
        <p:grpSpPr>
          <a:xfrm>
            <a:off x="3850310" y="2674926"/>
            <a:ext cx="4064555" cy="504708"/>
            <a:chOff x="9239318" y="854198"/>
            <a:chExt cx="4064555" cy="504708"/>
          </a:xfrm>
        </p:grpSpPr>
        <p:sp>
          <p:nvSpPr>
            <p:cNvPr id="122" name="Rectangle 121"/>
            <p:cNvSpPr/>
            <p:nvPr/>
          </p:nvSpPr>
          <p:spPr>
            <a:xfrm>
              <a:off x="9239318" y="854198"/>
              <a:ext cx="1014441" cy="492443"/>
            </a:xfrm>
            <a:prstGeom prst="rect">
              <a:avLst/>
            </a:prstGeom>
          </p:spPr>
          <p:txBody>
            <a:bodyPr wrap="square" lIns="0" tIns="0" rIns="0" bIns="0" anchor="b">
              <a:spAutoFit/>
            </a:bodyPr>
            <a:lstStyle/>
            <a:p>
              <a:pPr lvl="0" algn="ctr"/>
              <a:r>
                <a:rPr lang="en-US" sz="3200" b="1" dirty="0" smtClean="0">
                  <a:ln w="6350">
                    <a:noFill/>
                  </a:ln>
                  <a:gradFill>
                    <a:gsLst>
                      <a:gs pos="0">
                        <a:schemeClr val="accent1">
                          <a:lumMod val="75000"/>
                        </a:schemeClr>
                      </a:gs>
                      <a:gs pos="100000">
                        <a:schemeClr val="accent1">
                          <a:lumMod val="95000"/>
                        </a:schemeClr>
                      </a:gs>
                    </a:gsLst>
                    <a:lin ang="16200000" scaled="0"/>
                  </a:gradFill>
                </a:rPr>
                <a:t>5</a:t>
              </a:r>
              <a:r>
                <a:rPr lang="en-US" sz="3200" b="1" baseline="24000" dirty="0" smtClean="0">
                  <a:ln w="6350">
                    <a:noFill/>
                  </a:ln>
                  <a:gradFill>
                    <a:gsLst>
                      <a:gs pos="0">
                        <a:schemeClr val="accent1">
                          <a:lumMod val="75000"/>
                        </a:schemeClr>
                      </a:gs>
                      <a:gs pos="100000">
                        <a:schemeClr val="accent1">
                          <a:lumMod val="95000"/>
                        </a:schemeClr>
                      </a:gs>
                    </a:gsLst>
                    <a:lin ang="16200000" scaled="0"/>
                  </a:gradFill>
                </a:rPr>
                <a:t>%</a:t>
              </a:r>
              <a:endParaRPr lang="en-US" sz="3200" b="1" baseline="24000" dirty="0">
                <a:ln w="6350">
                  <a:noFill/>
                </a:ln>
                <a:gradFill>
                  <a:gsLst>
                    <a:gs pos="0">
                      <a:schemeClr val="accent1">
                        <a:lumMod val="75000"/>
                      </a:schemeClr>
                    </a:gs>
                    <a:gs pos="100000">
                      <a:schemeClr val="accent1">
                        <a:lumMod val="95000"/>
                      </a:schemeClr>
                    </a:gs>
                  </a:gsLst>
                  <a:lin ang="16200000" scaled="0"/>
                </a:gradFill>
              </a:endParaRPr>
            </a:p>
          </p:txBody>
        </p:sp>
        <p:sp>
          <p:nvSpPr>
            <p:cNvPr id="123" name="Rectangle 122"/>
            <p:cNvSpPr/>
            <p:nvPr/>
          </p:nvSpPr>
          <p:spPr>
            <a:xfrm>
              <a:off x="10119988" y="989574"/>
              <a:ext cx="3183885" cy="369332"/>
            </a:xfrm>
            <a:prstGeom prst="rect">
              <a:avLst/>
            </a:prstGeom>
          </p:spPr>
          <p:txBody>
            <a:bodyPr wrap="none">
              <a:spAutoFit/>
            </a:bodyPr>
            <a:lstStyle/>
            <a:p>
              <a:r>
                <a:rPr lang="ru-RU" dirty="0" smtClean="0"/>
                <a:t>Привилегированный доступ</a:t>
              </a:r>
              <a:endParaRPr lang="en-US" dirty="0"/>
            </a:p>
          </p:txBody>
        </p:sp>
      </p:grpSp>
      <p:grpSp>
        <p:nvGrpSpPr>
          <p:cNvPr id="124" name="Group 123"/>
          <p:cNvGrpSpPr/>
          <p:nvPr/>
        </p:nvGrpSpPr>
        <p:grpSpPr>
          <a:xfrm>
            <a:off x="3758295" y="3171951"/>
            <a:ext cx="3409696" cy="504708"/>
            <a:chOff x="9239318" y="854198"/>
            <a:chExt cx="3409696" cy="504708"/>
          </a:xfrm>
        </p:grpSpPr>
        <p:sp>
          <p:nvSpPr>
            <p:cNvPr id="125" name="Rectangle 124"/>
            <p:cNvSpPr/>
            <p:nvPr/>
          </p:nvSpPr>
          <p:spPr>
            <a:xfrm>
              <a:off x="9239318" y="854198"/>
              <a:ext cx="1014441" cy="492443"/>
            </a:xfrm>
            <a:prstGeom prst="rect">
              <a:avLst/>
            </a:prstGeom>
          </p:spPr>
          <p:txBody>
            <a:bodyPr wrap="square" lIns="0" tIns="0" rIns="0" bIns="0" anchor="b">
              <a:spAutoFit/>
            </a:bodyPr>
            <a:lstStyle/>
            <a:p>
              <a:pPr lvl="0" algn="ctr"/>
              <a:r>
                <a:rPr lang="en-US" sz="3200" b="1" dirty="0" smtClean="0">
                  <a:ln w="6350">
                    <a:noFill/>
                  </a:ln>
                  <a:gradFill>
                    <a:gsLst>
                      <a:gs pos="0">
                        <a:schemeClr val="accent1">
                          <a:lumMod val="75000"/>
                        </a:schemeClr>
                      </a:gs>
                      <a:gs pos="100000">
                        <a:schemeClr val="accent1">
                          <a:lumMod val="95000"/>
                        </a:schemeClr>
                      </a:gs>
                    </a:gsLst>
                    <a:lin ang="16200000" scaled="0"/>
                  </a:gradFill>
                </a:rPr>
                <a:t>94</a:t>
              </a:r>
              <a:r>
                <a:rPr lang="en-US" sz="3200" b="1" baseline="24000" dirty="0" smtClean="0">
                  <a:ln w="6350">
                    <a:noFill/>
                  </a:ln>
                  <a:gradFill>
                    <a:gsLst>
                      <a:gs pos="0">
                        <a:schemeClr val="accent1">
                          <a:lumMod val="75000"/>
                        </a:schemeClr>
                      </a:gs>
                      <a:gs pos="100000">
                        <a:schemeClr val="accent1">
                          <a:lumMod val="95000"/>
                        </a:schemeClr>
                      </a:gs>
                    </a:gsLst>
                    <a:lin ang="16200000" scaled="0"/>
                  </a:gradFill>
                </a:rPr>
                <a:t>%</a:t>
              </a:r>
              <a:endParaRPr lang="en-US" sz="3200" b="1" baseline="24000" dirty="0">
                <a:ln w="6350">
                  <a:noFill/>
                </a:ln>
                <a:gradFill>
                  <a:gsLst>
                    <a:gs pos="0">
                      <a:schemeClr val="accent1">
                        <a:lumMod val="75000"/>
                      </a:schemeClr>
                    </a:gs>
                    <a:gs pos="100000">
                      <a:schemeClr val="accent1">
                        <a:lumMod val="95000"/>
                      </a:schemeClr>
                    </a:gs>
                  </a:gsLst>
                  <a:lin ang="16200000" scaled="0"/>
                </a:gradFill>
              </a:endParaRPr>
            </a:p>
          </p:txBody>
        </p:sp>
        <p:sp>
          <p:nvSpPr>
            <p:cNvPr id="126" name="Rectangle 125"/>
            <p:cNvSpPr/>
            <p:nvPr/>
          </p:nvSpPr>
          <p:spPr>
            <a:xfrm>
              <a:off x="10119988" y="989574"/>
              <a:ext cx="2529026" cy="369332"/>
            </a:xfrm>
            <a:prstGeom prst="rect">
              <a:avLst/>
            </a:prstGeom>
          </p:spPr>
          <p:txBody>
            <a:bodyPr wrap="none">
              <a:spAutoFit/>
            </a:bodyPr>
            <a:lstStyle/>
            <a:p>
              <a:r>
                <a:rPr lang="ru-RU" dirty="0" smtClean="0"/>
                <a:t>Атак против серверов</a:t>
              </a:r>
              <a:endParaRPr lang="en-US" dirty="0"/>
            </a:p>
          </p:txBody>
        </p:sp>
      </p:grpSp>
      <p:grpSp>
        <p:nvGrpSpPr>
          <p:cNvPr id="127" name="Group 126"/>
          <p:cNvGrpSpPr/>
          <p:nvPr/>
        </p:nvGrpSpPr>
        <p:grpSpPr>
          <a:xfrm>
            <a:off x="3528258" y="3544528"/>
            <a:ext cx="4648433" cy="504708"/>
            <a:chOff x="9239318" y="854198"/>
            <a:chExt cx="4648433" cy="504708"/>
          </a:xfrm>
        </p:grpSpPr>
        <p:sp>
          <p:nvSpPr>
            <p:cNvPr id="128" name="Rectangle 127"/>
            <p:cNvSpPr/>
            <p:nvPr/>
          </p:nvSpPr>
          <p:spPr>
            <a:xfrm>
              <a:off x="9239318" y="854198"/>
              <a:ext cx="1014441" cy="492443"/>
            </a:xfrm>
            <a:prstGeom prst="rect">
              <a:avLst/>
            </a:prstGeom>
          </p:spPr>
          <p:txBody>
            <a:bodyPr wrap="square" lIns="0" tIns="0" rIns="0" bIns="0" anchor="b">
              <a:spAutoFit/>
            </a:bodyPr>
            <a:lstStyle/>
            <a:p>
              <a:pPr lvl="0" algn="ctr"/>
              <a:r>
                <a:rPr lang="en-US" sz="3200" b="1" dirty="0" smtClean="0">
                  <a:ln w="6350">
                    <a:noFill/>
                  </a:ln>
                  <a:gradFill>
                    <a:gsLst>
                      <a:gs pos="0">
                        <a:schemeClr val="accent1">
                          <a:lumMod val="75000"/>
                        </a:schemeClr>
                      </a:gs>
                      <a:gs pos="100000">
                        <a:schemeClr val="accent1">
                          <a:lumMod val="95000"/>
                        </a:schemeClr>
                      </a:gs>
                    </a:gsLst>
                    <a:lin ang="16200000" scaled="0"/>
                  </a:gradFill>
                </a:rPr>
                <a:t>3</a:t>
              </a:r>
              <a:r>
                <a:rPr lang="en-US" sz="3200" b="1" baseline="24000" dirty="0" smtClean="0">
                  <a:ln w="6350">
                    <a:noFill/>
                  </a:ln>
                  <a:gradFill>
                    <a:gsLst>
                      <a:gs pos="0">
                        <a:schemeClr val="accent1">
                          <a:lumMod val="75000"/>
                        </a:schemeClr>
                      </a:gs>
                      <a:gs pos="100000">
                        <a:schemeClr val="accent1">
                          <a:lumMod val="95000"/>
                        </a:schemeClr>
                      </a:gs>
                    </a:gsLst>
                    <a:lin ang="16200000" scaled="0"/>
                  </a:gradFill>
                </a:rPr>
                <a:t>%</a:t>
              </a:r>
              <a:endParaRPr lang="en-US" sz="3200" b="1" baseline="24000" dirty="0">
                <a:ln w="6350">
                  <a:noFill/>
                </a:ln>
                <a:gradFill>
                  <a:gsLst>
                    <a:gs pos="0">
                      <a:schemeClr val="accent1">
                        <a:lumMod val="75000"/>
                      </a:schemeClr>
                    </a:gs>
                    <a:gs pos="100000">
                      <a:schemeClr val="accent1">
                        <a:lumMod val="95000"/>
                      </a:schemeClr>
                    </a:gs>
                  </a:gsLst>
                  <a:lin ang="16200000" scaled="0"/>
                </a:gradFill>
              </a:endParaRPr>
            </a:p>
          </p:txBody>
        </p:sp>
        <p:sp>
          <p:nvSpPr>
            <p:cNvPr id="129" name="Rectangle 128"/>
            <p:cNvSpPr/>
            <p:nvPr/>
          </p:nvSpPr>
          <p:spPr>
            <a:xfrm>
              <a:off x="10119988" y="989574"/>
              <a:ext cx="3767763" cy="369332"/>
            </a:xfrm>
            <a:prstGeom prst="rect">
              <a:avLst/>
            </a:prstGeom>
          </p:spPr>
          <p:txBody>
            <a:bodyPr wrap="none">
              <a:spAutoFit/>
            </a:bodyPr>
            <a:lstStyle/>
            <a:p>
              <a:r>
                <a:rPr lang="ru-RU" dirty="0" smtClean="0"/>
                <a:t>Архивные и </a:t>
              </a:r>
              <a:r>
                <a:rPr lang="ru-RU" dirty="0" err="1" smtClean="0"/>
                <a:t>офлайновые</a:t>
              </a:r>
              <a:r>
                <a:rPr lang="ru-RU" dirty="0" smtClean="0"/>
                <a:t> данные</a:t>
              </a:r>
              <a:endParaRPr lang="en-US" dirty="0"/>
            </a:p>
          </p:txBody>
        </p:sp>
      </p:grpSp>
      <p:grpSp>
        <p:nvGrpSpPr>
          <p:cNvPr id="130" name="Group 129"/>
          <p:cNvGrpSpPr/>
          <p:nvPr/>
        </p:nvGrpSpPr>
        <p:grpSpPr>
          <a:xfrm>
            <a:off x="3183200" y="4090603"/>
            <a:ext cx="4159132" cy="504708"/>
            <a:chOff x="9239318" y="854198"/>
            <a:chExt cx="4159132" cy="504708"/>
          </a:xfrm>
        </p:grpSpPr>
        <p:sp>
          <p:nvSpPr>
            <p:cNvPr id="131" name="Rectangle 130"/>
            <p:cNvSpPr/>
            <p:nvPr/>
          </p:nvSpPr>
          <p:spPr>
            <a:xfrm>
              <a:off x="9239318" y="854198"/>
              <a:ext cx="1014441" cy="492443"/>
            </a:xfrm>
            <a:prstGeom prst="rect">
              <a:avLst/>
            </a:prstGeom>
          </p:spPr>
          <p:txBody>
            <a:bodyPr wrap="square" lIns="0" tIns="0" rIns="0" bIns="0" anchor="b">
              <a:spAutoFit/>
            </a:bodyPr>
            <a:lstStyle/>
            <a:p>
              <a:pPr lvl="0" algn="ctr"/>
              <a:r>
                <a:rPr lang="en-US" sz="3200" b="1" dirty="0" smtClean="0">
                  <a:ln w="6350">
                    <a:noFill/>
                  </a:ln>
                  <a:gradFill>
                    <a:gsLst>
                      <a:gs pos="0">
                        <a:schemeClr val="accent1">
                          <a:lumMod val="75000"/>
                        </a:schemeClr>
                      </a:gs>
                      <a:gs pos="100000">
                        <a:schemeClr val="accent1">
                          <a:lumMod val="95000"/>
                        </a:schemeClr>
                      </a:gs>
                    </a:gsLst>
                    <a:lin ang="16200000" scaled="0"/>
                  </a:gradFill>
                </a:rPr>
                <a:t>5</a:t>
              </a:r>
              <a:r>
                <a:rPr lang="en-US" sz="3200" b="1" baseline="24000" dirty="0" smtClean="0">
                  <a:ln w="6350">
                    <a:noFill/>
                  </a:ln>
                  <a:gradFill>
                    <a:gsLst>
                      <a:gs pos="0">
                        <a:schemeClr val="accent1">
                          <a:lumMod val="75000"/>
                        </a:schemeClr>
                      </a:gs>
                      <a:gs pos="100000">
                        <a:schemeClr val="accent1">
                          <a:lumMod val="95000"/>
                        </a:schemeClr>
                      </a:gs>
                    </a:gsLst>
                    <a:lin ang="16200000" scaled="0"/>
                  </a:gradFill>
                </a:rPr>
                <a:t>%</a:t>
              </a:r>
              <a:endParaRPr lang="en-US" sz="3200" b="1" baseline="24000" dirty="0">
                <a:ln w="6350">
                  <a:noFill/>
                </a:ln>
                <a:gradFill>
                  <a:gsLst>
                    <a:gs pos="0">
                      <a:schemeClr val="accent1">
                        <a:lumMod val="75000"/>
                      </a:schemeClr>
                    </a:gs>
                    <a:gs pos="100000">
                      <a:schemeClr val="accent1">
                        <a:lumMod val="95000"/>
                      </a:schemeClr>
                    </a:gs>
                  </a:gsLst>
                  <a:lin ang="16200000" scaled="0"/>
                </a:gradFill>
              </a:endParaRPr>
            </a:p>
          </p:txBody>
        </p:sp>
        <p:sp>
          <p:nvSpPr>
            <p:cNvPr id="132" name="Rectangle 131"/>
            <p:cNvSpPr/>
            <p:nvPr/>
          </p:nvSpPr>
          <p:spPr>
            <a:xfrm>
              <a:off x="10119988" y="989574"/>
              <a:ext cx="3278462" cy="369332"/>
            </a:xfrm>
            <a:prstGeom prst="rect">
              <a:avLst/>
            </a:prstGeom>
          </p:spPr>
          <p:txBody>
            <a:bodyPr wrap="none">
              <a:spAutoFit/>
            </a:bodyPr>
            <a:lstStyle/>
            <a:p>
              <a:r>
                <a:rPr lang="ru-RU" dirty="0" smtClean="0"/>
                <a:t>Взломы файловых серверов</a:t>
              </a:r>
              <a:endParaRPr lang="en-US" dirty="0"/>
            </a:p>
          </p:txBody>
        </p:sp>
      </p:grpSp>
    </p:spTree>
    <p:extLst>
      <p:ext uri="{BB962C8B-B14F-4D97-AF65-F5344CB8AC3E}">
        <p14:creationId xmlns="" xmlns:p14="http://schemas.microsoft.com/office/powerpoint/2010/main" val="17353573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16667" decel="16667" autoRev="1" fill="hold" grpId="2" nodeType="withEffect">
                                  <p:stCondLst>
                                    <p:cond delay="0"/>
                                  </p:stCondLst>
                                  <p:childTnLst>
                                    <p:animScale>
                                      <p:cBhvr>
                                        <p:cTn id="6" dur="15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2" presetClass="path" presetSubtype="0" decel="100000" fill="hold" nodeType="clickEffect">
                                  <p:stCondLst>
                                    <p:cond delay="0"/>
                                  </p:stCondLst>
                                  <p:childTnLst>
                                    <p:animMotion origin="layout" path="M -3.61111E-6 -1.61061E-6 L 0.57414 0.0037 " pathEditMode="relative" rAng="0" ptsTypes="AA">
                                      <p:cBhvr>
                                        <p:cTn id="10" dur="1000" fill="hold"/>
                                        <p:tgtEl>
                                          <p:spTgt spid="37"/>
                                        </p:tgtEl>
                                        <p:attrNameLst>
                                          <p:attrName>ppt_x</p:attrName>
                                          <p:attrName>ppt_y</p:attrName>
                                        </p:attrNameLst>
                                      </p:cBhvr>
                                      <p:rCtr x="28698" y="185"/>
                                    </p:animMotion>
                                  </p:childTnLst>
                                </p:cTn>
                              </p:par>
                              <p:par>
                                <p:cTn id="11" presetID="10" presetClass="exit" presetSubtype="0" fill="hold" nodeType="withEffect">
                                  <p:stCondLst>
                                    <p:cond delay="250"/>
                                  </p:stCondLst>
                                  <p:childTnLst>
                                    <p:animEffect transition="out" filter="fade">
                                      <p:cBhvr>
                                        <p:cTn id="12" dur="750"/>
                                        <p:tgtEl>
                                          <p:spTgt spid="37"/>
                                        </p:tgtEl>
                                      </p:cBhvr>
                                    </p:animEffect>
                                    <p:set>
                                      <p:cBhvr>
                                        <p:cTn id="13" dur="1" fill="hold">
                                          <p:stCondLst>
                                            <p:cond delay="749"/>
                                          </p:stCondLst>
                                        </p:cTn>
                                        <p:tgtEl>
                                          <p:spTgt spid="37"/>
                                        </p:tgtEl>
                                        <p:attrNameLst>
                                          <p:attrName>style.visibility</p:attrName>
                                        </p:attrNameLst>
                                      </p:cBhvr>
                                      <p:to>
                                        <p:strVal val="hidden"/>
                                      </p:to>
                                    </p:set>
                                  </p:childTnLst>
                                </p:cTn>
                              </p:par>
                              <p:par>
                                <p:cTn id="14" presetID="6" presetClass="emph" presetSubtype="0" accel="100000" fill="hold" nodeType="withEffect">
                                  <p:stCondLst>
                                    <p:cond delay="0"/>
                                  </p:stCondLst>
                                  <p:childTnLst>
                                    <p:animScale>
                                      <p:cBhvr>
                                        <p:cTn id="15" dur="1000" fill="hold"/>
                                        <p:tgtEl>
                                          <p:spTgt spid="37"/>
                                        </p:tgtEl>
                                      </p:cBhvr>
                                      <p:by x="70000" y="100000"/>
                                    </p:animScale>
                                  </p:childTnLst>
                                </p:cTn>
                              </p:par>
                              <p:par>
                                <p:cTn id="16" presetID="10" presetClass="exit" presetSubtype="0" fill="hold" grpId="1" nodeType="withEffect">
                                  <p:stCondLst>
                                    <p:cond delay="0"/>
                                  </p:stCondLst>
                                  <p:childTnLst>
                                    <p:animEffect transition="out" filter="fade">
                                      <p:cBhvr>
                                        <p:cTn id="17" dur="1000"/>
                                        <p:tgtEl>
                                          <p:spTgt spid="2"/>
                                        </p:tgtEl>
                                      </p:cBhvr>
                                    </p:animEffect>
                                    <p:set>
                                      <p:cBhvr>
                                        <p:cTn id="18" dur="1" fill="hold">
                                          <p:stCondLst>
                                            <p:cond delay="999"/>
                                          </p:stCondLst>
                                        </p:cTn>
                                        <p:tgtEl>
                                          <p:spTgt spid="2"/>
                                        </p:tgtEl>
                                        <p:attrNameLst>
                                          <p:attrName>style.visibility</p:attrName>
                                        </p:attrNameLst>
                                      </p:cBhvr>
                                      <p:to>
                                        <p:strVal val="hidden"/>
                                      </p:to>
                                    </p:set>
                                  </p:childTnLst>
                                </p:cTn>
                              </p:par>
                              <p:par>
                                <p:cTn id="19" presetID="2" presetClass="exit" presetSubtype="2" accel="100000" fill="hold" nodeType="withEffect">
                                  <p:stCondLst>
                                    <p:cond delay="0"/>
                                  </p:stCondLst>
                                  <p:childTnLst>
                                    <p:anim calcmode="lin" valueType="num">
                                      <p:cBhvr additive="base">
                                        <p:cTn id="20" dur="1000"/>
                                        <p:tgtEl>
                                          <p:spTgt spid="37"/>
                                        </p:tgtEl>
                                        <p:attrNameLst>
                                          <p:attrName>ppt_x</p:attrName>
                                        </p:attrNameLst>
                                      </p:cBhvr>
                                      <p:tavLst>
                                        <p:tav tm="0">
                                          <p:val>
                                            <p:strVal val="ppt_x"/>
                                          </p:val>
                                        </p:tav>
                                        <p:tav tm="100000">
                                          <p:val>
                                            <p:strVal val="1+ppt_w/2"/>
                                          </p:val>
                                        </p:tav>
                                      </p:tavLst>
                                    </p:anim>
                                    <p:anim calcmode="lin" valueType="num">
                                      <p:cBhvr additive="base">
                                        <p:cTn id="21" dur="1000"/>
                                        <p:tgtEl>
                                          <p:spTgt spid="37"/>
                                        </p:tgtEl>
                                        <p:attrNameLst>
                                          <p:attrName>ppt_y</p:attrName>
                                        </p:attrNameLst>
                                      </p:cBhvr>
                                      <p:tavLst>
                                        <p:tav tm="0">
                                          <p:val>
                                            <p:strVal val="ppt_y"/>
                                          </p:val>
                                        </p:tav>
                                        <p:tav tm="100000">
                                          <p:val>
                                            <p:strVal val="ppt_y"/>
                                          </p:val>
                                        </p:tav>
                                      </p:tavLst>
                                    </p:anim>
                                    <p:set>
                                      <p:cBhvr>
                                        <p:cTn id="22" dur="1" fill="hold">
                                          <p:stCondLst>
                                            <p:cond delay="999"/>
                                          </p:stCondLst>
                                        </p:cTn>
                                        <p:tgtEl>
                                          <p:spTgt spid="37"/>
                                        </p:tgtEl>
                                        <p:attrNameLst>
                                          <p:attrName>style.visibility</p:attrName>
                                        </p:attrNameLst>
                                      </p:cBhvr>
                                      <p:to>
                                        <p:strVal val="hidden"/>
                                      </p:to>
                                    </p:set>
                                  </p:childTnLst>
                                </p:cTn>
                              </p:par>
                              <p:par>
                                <p:cTn id="23" presetID="35" presetClass="path" presetSubtype="0" accel="50000" decel="50000" fill="hold" nodeType="withEffect">
                                  <p:stCondLst>
                                    <p:cond delay="0"/>
                                  </p:stCondLst>
                                  <p:childTnLst>
                                    <p:animMotion origin="layout" path="M 0 -2.79802E-6 L -0.27569 -2.79802E-6 " pathEditMode="relative" rAng="0" ptsTypes="AA">
                                      <p:cBhvr>
                                        <p:cTn id="24" dur="1500" fill="hold"/>
                                        <p:tgtEl>
                                          <p:spTgt spid="18"/>
                                        </p:tgtEl>
                                        <p:attrNameLst>
                                          <p:attrName>ppt_x</p:attrName>
                                          <p:attrName>ppt_y</p:attrName>
                                        </p:attrNameLst>
                                      </p:cBhvr>
                                      <p:rCtr x="-13785" y="0"/>
                                    </p:animMotion>
                                  </p:childTnLst>
                                </p:cTn>
                              </p:par>
                              <p:par>
                                <p:cTn id="25" presetID="10" presetClass="entr" presetSubtype="0" fill="hold" nodeType="withEffect">
                                  <p:stCondLst>
                                    <p:cond delay="100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750"/>
                                        <p:tgtEl>
                                          <p:spTgt spid="20"/>
                                        </p:tgtEl>
                                      </p:cBhvr>
                                    </p:animEffect>
                                  </p:childTnLst>
                                </p:cTn>
                              </p:par>
                              <p:par>
                                <p:cTn id="28" presetID="10" presetClass="entr" presetSubtype="0" fill="hold" nodeType="withEffect">
                                  <p:stCondLst>
                                    <p:cond delay="1000"/>
                                  </p:stCondLst>
                                  <p:childTnLst>
                                    <p:set>
                                      <p:cBhvr>
                                        <p:cTn id="29" dur="1" fill="hold">
                                          <p:stCondLst>
                                            <p:cond delay="0"/>
                                          </p:stCondLst>
                                        </p:cTn>
                                        <p:tgtEl>
                                          <p:spTgt spid="115"/>
                                        </p:tgtEl>
                                        <p:attrNameLst>
                                          <p:attrName>style.visibility</p:attrName>
                                        </p:attrNameLst>
                                      </p:cBhvr>
                                      <p:to>
                                        <p:strVal val="visible"/>
                                      </p:to>
                                    </p:set>
                                    <p:animEffect transition="in" filter="fade">
                                      <p:cBhvr>
                                        <p:cTn id="30" dur="750"/>
                                        <p:tgtEl>
                                          <p:spTgt spid="115"/>
                                        </p:tgtEl>
                                      </p:cBhvr>
                                    </p:animEffect>
                                  </p:childTnLst>
                                </p:cTn>
                              </p:par>
                              <p:par>
                                <p:cTn id="31" presetID="10" presetClass="entr" presetSubtype="0" fill="hold" nodeType="withEffect">
                                  <p:stCondLst>
                                    <p:cond delay="1000"/>
                                  </p:stCondLst>
                                  <p:childTnLst>
                                    <p:set>
                                      <p:cBhvr>
                                        <p:cTn id="32" dur="1" fill="hold">
                                          <p:stCondLst>
                                            <p:cond delay="0"/>
                                          </p:stCondLst>
                                        </p:cTn>
                                        <p:tgtEl>
                                          <p:spTgt spid="118"/>
                                        </p:tgtEl>
                                        <p:attrNameLst>
                                          <p:attrName>style.visibility</p:attrName>
                                        </p:attrNameLst>
                                      </p:cBhvr>
                                      <p:to>
                                        <p:strVal val="visible"/>
                                      </p:to>
                                    </p:set>
                                    <p:animEffect transition="in" filter="fade">
                                      <p:cBhvr>
                                        <p:cTn id="33" dur="750"/>
                                        <p:tgtEl>
                                          <p:spTgt spid="118"/>
                                        </p:tgtEl>
                                      </p:cBhvr>
                                    </p:animEffect>
                                  </p:childTnLst>
                                </p:cTn>
                              </p:par>
                              <p:par>
                                <p:cTn id="34" presetID="10" presetClass="entr" presetSubtype="0" fill="hold" nodeType="withEffect">
                                  <p:stCondLst>
                                    <p:cond delay="1000"/>
                                  </p:stCondLst>
                                  <p:childTnLst>
                                    <p:set>
                                      <p:cBhvr>
                                        <p:cTn id="35" dur="1" fill="hold">
                                          <p:stCondLst>
                                            <p:cond delay="0"/>
                                          </p:stCondLst>
                                        </p:cTn>
                                        <p:tgtEl>
                                          <p:spTgt spid="121"/>
                                        </p:tgtEl>
                                        <p:attrNameLst>
                                          <p:attrName>style.visibility</p:attrName>
                                        </p:attrNameLst>
                                      </p:cBhvr>
                                      <p:to>
                                        <p:strVal val="visible"/>
                                      </p:to>
                                    </p:set>
                                    <p:animEffect transition="in" filter="fade">
                                      <p:cBhvr>
                                        <p:cTn id="36" dur="750"/>
                                        <p:tgtEl>
                                          <p:spTgt spid="121"/>
                                        </p:tgtEl>
                                      </p:cBhvr>
                                    </p:animEffect>
                                  </p:childTnLst>
                                </p:cTn>
                              </p:par>
                              <p:par>
                                <p:cTn id="37" presetID="10" presetClass="entr" presetSubtype="0" fill="hold" nodeType="withEffect">
                                  <p:stCondLst>
                                    <p:cond delay="1000"/>
                                  </p:stCondLst>
                                  <p:childTnLst>
                                    <p:set>
                                      <p:cBhvr>
                                        <p:cTn id="38" dur="1" fill="hold">
                                          <p:stCondLst>
                                            <p:cond delay="0"/>
                                          </p:stCondLst>
                                        </p:cTn>
                                        <p:tgtEl>
                                          <p:spTgt spid="124"/>
                                        </p:tgtEl>
                                        <p:attrNameLst>
                                          <p:attrName>style.visibility</p:attrName>
                                        </p:attrNameLst>
                                      </p:cBhvr>
                                      <p:to>
                                        <p:strVal val="visible"/>
                                      </p:to>
                                    </p:set>
                                    <p:animEffect transition="in" filter="fade">
                                      <p:cBhvr>
                                        <p:cTn id="39" dur="750"/>
                                        <p:tgtEl>
                                          <p:spTgt spid="124"/>
                                        </p:tgtEl>
                                      </p:cBhvr>
                                    </p:animEffect>
                                  </p:childTnLst>
                                </p:cTn>
                              </p:par>
                              <p:par>
                                <p:cTn id="40" presetID="10" presetClass="entr" presetSubtype="0" fill="hold" nodeType="withEffect">
                                  <p:stCondLst>
                                    <p:cond delay="1000"/>
                                  </p:stCondLst>
                                  <p:childTnLst>
                                    <p:set>
                                      <p:cBhvr>
                                        <p:cTn id="41" dur="1" fill="hold">
                                          <p:stCondLst>
                                            <p:cond delay="0"/>
                                          </p:stCondLst>
                                        </p:cTn>
                                        <p:tgtEl>
                                          <p:spTgt spid="127"/>
                                        </p:tgtEl>
                                        <p:attrNameLst>
                                          <p:attrName>style.visibility</p:attrName>
                                        </p:attrNameLst>
                                      </p:cBhvr>
                                      <p:to>
                                        <p:strVal val="visible"/>
                                      </p:to>
                                    </p:set>
                                    <p:animEffect transition="in" filter="fade">
                                      <p:cBhvr>
                                        <p:cTn id="42" dur="750"/>
                                        <p:tgtEl>
                                          <p:spTgt spid="127"/>
                                        </p:tgtEl>
                                      </p:cBhvr>
                                    </p:animEffect>
                                  </p:childTnLst>
                                </p:cTn>
                              </p:par>
                              <p:par>
                                <p:cTn id="43" presetID="10" presetClass="entr" presetSubtype="0" fill="hold" nodeType="withEffect">
                                  <p:stCondLst>
                                    <p:cond delay="1000"/>
                                  </p:stCondLst>
                                  <p:childTnLst>
                                    <p:set>
                                      <p:cBhvr>
                                        <p:cTn id="44" dur="1" fill="hold">
                                          <p:stCondLst>
                                            <p:cond delay="0"/>
                                          </p:stCondLst>
                                        </p:cTn>
                                        <p:tgtEl>
                                          <p:spTgt spid="130"/>
                                        </p:tgtEl>
                                        <p:attrNameLst>
                                          <p:attrName>style.visibility</p:attrName>
                                        </p:attrNameLst>
                                      </p:cBhvr>
                                      <p:to>
                                        <p:strVal val="visible"/>
                                      </p:to>
                                    </p:set>
                                    <p:animEffect transition="in" filter="fade">
                                      <p:cBhvr>
                                        <p:cTn id="45" dur="75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2"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gray">
          <a:xfrm>
            <a:off x="-467437" y="2929118"/>
            <a:ext cx="4161549" cy="534988"/>
          </a:xfrm>
          <a:prstGeom prst="chevron">
            <a:avLst>
              <a:gd name="adj" fmla="val 35282"/>
            </a:avLst>
          </a:prstGeom>
          <a:gradFill flip="none" rotWithShape="1">
            <a:gsLst>
              <a:gs pos="0">
                <a:srgbClr val="C80000"/>
              </a:gs>
              <a:gs pos="100000">
                <a:srgbClr val="FF1414"/>
              </a:gs>
            </a:gsLst>
            <a:lin ang="16200000" scaled="1"/>
            <a:tileRect/>
          </a:gradFill>
          <a:ln>
            <a:noFill/>
          </a:ln>
          <a:effectLst/>
        </p:spPr>
        <p:txBody>
          <a:bodyPr wrap="square" rIns="0" anchor="ctr"/>
          <a:lstStyle/>
          <a:p>
            <a:pPr algn="r">
              <a:spcAft>
                <a:spcPts val="400"/>
              </a:spcAft>
            </a:pPr>
            <a:r>
              <a:rPr lang="en-US" sz="2400" b="1" dirty="0" err="1">
                <a:solidFill>
                  <a:schemeClr val="bg1"/>
                </a:solidFill>
              </a:rPr>
              <a:t>Société</a:t>
            </a:r>
            <a:r>
              <a:rPr lang="en-US" sz="2400" b="1" dirty="0">
                <a:solidFill>
                  <a:schemeClr val="bg1"/>
                </a:solidFill>
              </a:rPr>
              <a:t> </a:t>
            </a:r>
            <a:r>
              <a:rPr lang="en-US" sz="2400" b="1" dirty="0" err="1">
                <a:solidFill>
                  <a:schemeClr val="bg1"/>
                </a:solidFill>
              </a:rPr>
              <a:t>Générale</a:t>
            </a:r>
            <a:endParaRPr lang="en-US" sz="2400" b="1" dirty="0">
              <a:solidFill>
                <a:schemeClr val="bg1"/>
              </a:solidFill>
            </a:endParaRPr>
          </a:p>
        </p:txBody>
      </p:sp>
      <p:sp>
        <p:nvSpPr>
          <p:cNvPr id="3" name="AutoShape 11"/>
          <p:cNvSpPr>
            <a:spLocks noChangeArrowheads="1"/>
          </p:cNvSpPr>
          <p:nvPr/>
        </p:nvSpPr>
        <p:spPr bwMode="gray">
          <a:xfrm>
            <a:off x="-467437" y="2192026"/>
            <a:ext cx="4161549" cy="534988"/>
          </a:xfrm>
          <a:prstGeom prst="chevron">
            <a:avLst>
              <a:gd name="adj" fmla="val 35282"/>
            </a:avLst>
          </a:prstGeom>
          <a:gradFill flip="none" rotWithShape="1">
            <a:gsLst>
              <a:gs pos="0">
                <a:srgbClr val="C80000"/>
              </a:gs>
              <a:gs pos="100000">
                <a:srgbClr val="FF1414"/>
              </a:gs>
            </a:gsLst>
            <a:lin ang="16200000" scaled="1"/>
            <a:tileRect/>
          </a:gradFill>
          <a:ln>
            <a:noFill/>
          </a:ln>
          <a:effectLst/>
        </p:spPr>
        <p:txBody>
          <a:bodyPr wrap="square" rIns="0" anchor="ctr"/>
          <a:lstStyle/>
          <a:p>
            <a:pPr algn="r">
              <a:spcAft>
                <a:spcPts val="400"/>
              </a:spcAft>
            </a:pPr>
            <a:r>
              <a:rPr lang="en-US" sz="2400" b="1" dirty="0" smtClean="0">
                <a:solidFill>
                  <a:schemeClr val="bg1"/>
                </a:solidFill>
              </a:rPr>
              <a:t>Sony</a:t>
            </a:r>
            <a:endParaRPr lang="en-US" sz="2400" dirty="0">
              <a:solidFill>
                <a:schemeClr val="bg1"/>
              </a:solidFill>
            </a:endParaRPr>
          </a:p>
        </p:txBody>
      </p:sp>
      <p:sp>
        <p:nvSpPr>
          <p:cNvPr id="4" name="AutoShape 11"/>
          <p:cNvSpPr>
            <a:spLocks noChangeArrowheads="1"/>
          </p:cNvSpPr>
          <p:nvPr/>
        </p:nvSpPr>
        <p:spPr bwMode="gray">
          <a:xfrm>
            <a:off x="-467436" y="1454934"/>
            <a:ext cx="4161549" cy="534988"/>
          </a:xfrm>
          <a:prstGeom prst="chevron">
            <a:avLst>
              <a:gd name="adj" fmla="val 35282"/>
            </a:avLst>
          </a:prstGeom>
          <a:gradFill flip="none" rotWithShape="1">
            <a:gsLst>
              <a:gs pos="0">
                <a:srgbClr val="C80000"/>
              </a:gs>
              <a:gs pos="100000">
                <a:srgbClr val="FF1414"/>
              </a:gs>
            </a:gsLst>
            <a:lin ang="16200000" scaled="1"/>
            <a:tileRect/>
          </a:gradFill>
          <a:ln>
            <a:noFill/>
          </a:ln>
          <a:effectLst/>
        </p:spPr>
        <p:txBody>
          <a:bodyPr wrap="square" rIns="0" anchor="ctr"/>
          <a:lstStyle/>
          <a:p>
            <a:pPr algn="r">
              <a:spcAft>
                <a:spcPts val="400"/>
              </a:spcAft>
            </a:pPr>
            <a:r>
              <a:rPr lang="en-US" sz="2400" b="1" dirty="0" smtClean="0">
                <a:solidFill>
                  <a:schemeClr val="bg1"/>
                </a:solidFill>
              </a:rPr>
              <a:t>LinkedIn</a:t>
            </a:r>
            <a:endParaRPr lang="en-US" sz="2400" dirty="0">
              <a:solidFill>
                <a:schemeClr val="bg1"/>
              </a:solidFill>
            </a:endParaRPr>
          </a:p>
        </p:txBody>
      </p:sp>
      <p:grpSp>
        <p:nvGrpSpPr>
          <p:cNvPr id="7" name="Group 6"/>
          <p:cNvGrpSpPr/>
          <p:nvPr/>
        </p:nvGrpSpPr>
        <p:grpSpPr>
          <a:xfrm>
            <a:off x="4041158" y="1368572"/>
            <a:ext cx="5013475" cy="2317955"/>
            <a:chOff x="3906688" y="1368572"/>
            <a:chExt cx="5013475" cy="2317955"/>
          </a:xfrm>
        </p:grpSpPr>
        <p:sp>
          <p:nvSpPr>
            <p:cNvPr id="5" name="Rectangle 4"/>
            <p:cNvSpPr/>
            <p:nvPr/>
          </p:nvSpPr>
          <p:spPr>
            <a:xfrm>
              <a:off x="3916067" y="1368572"/>
              <a:ext cx="5004096" cy="1246495"/>
            </a:xfrm>
            <a:prstGeom prst="rect">
              <a:avLst/>
            </a:prstGeom>
          </p:spPr>
          <p:txBody>
            <a:bodyPr wrap="square">
              <a:spAutoFit/>
            </a:bodyPr>
            <a:lstStyle/>
            <a:p>
              <a:pPr>
                <a:lnSpc>
                  <a:spcPts val="4500"/>
                </a:lnSpc>
              </a:pPr>
              <a:r>
                <a:rPr lang="ru-RU" sz="4000" b="1" dirty="0" smtClean="0">
                  <a:ln w="6350">
                    <a:noFill/>
                  </a:ln>
                </a:rPr>
                <a:t>Системы были уязвимы</a:t>
              </a:r>
              <a:endParaRPr lang="en-US" sz="4000" b="1" dirty="0" smtClean="0">
                <a:ln w="6350">
                  <a:noFill/>
                </a:ln>
              </a:endParaRPr>
            </a:p>
          </p:txBody>
        </p:sp>
        <p:sp>
          <p:nvSpPr>
            <p:cNvPr id="6" name="Rectangle 5"/>
            <p:cNvSpPr/>
            <p:nvPr/>
          </p:nvSpPr>
          <p:spPr>
            <a:xfrm>
              <a:off x="3906688" y="2486198"/>
              <a:ext cx="4511171" cy="1200329"/>
            </a:xfrm>
            <a:prstGeom prst="rect">
              <a:avLst/>
            </a:prstGeom>
          </p:spPr>
          <p:txBody>
            <a:bodyPr wrap="none">
              <a:spAutoFit/>
            </a:bodyPr>
            <a:lstStyle/>
            <a:p>
              <a:r>
                <a:rPr lang="ru-RU" sz="7200" b="1" dirty="0" smtClean="0">
                  <a:ln w="6350">
                    <a:noFill/>
                  </a:ln>
                  <a:gradFill>
                    <a:gsLst>
                      <a:gs pos="0">
                        <a:srgbClr val="FF1414">
                          <a:lumMod val="75000"/>
                        </a:srgbClr>
                      </a:gs>
                      <a:gs pos="100000">
                        <a:srgbClr val="FF1414">
                          <a:lumMod val="95000"/>
                        </a:srgbClr>
                      </a:gs>
                    </a:gsLst>
                    <a:lin ang="16200000" scaled="0"/>
                  </a:gradFill>
                </a:rPr>
                <a:t>ИЗНУТРИ</a:t>
              </a:r>
            </a:p>
          </p:txBody>
        </p:sp>
      </p:grpSp>
    </p:spTree>
    <p:extLst>
      <p:ext uri="{BB962C8B-B14F-4D97-AF65-F5344CB8AC3E}">
        <p14:creationId xmlns="" xmlns:p14="http://schemas.microsoft.com/office/powerpoint/2010/main" val="9610202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0-#ppt_w/2"/>
                                          </p:val>
                                        </p:tav>
                                        <p:tav tm="100000">
                                          <p:val>
                                            <p:strVal val="#ppt_x"/>
                                          </p:val>
                                        </p:tav>
                                      </p:tavLst>
                                    </p:anim>
                                    <p:anim calcmode="lin" valueType="num">
                                      <p:cBhvr additive="base">
                                        <p:cTn id="16" dur="750" fill="hold"/>
                                        <p:tgtEl>
                                          <p:spTgt spid="4"/>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00000">
              <a:schemeClr val="accent2">
                <a:lumMod val="50000"/>
              </a:schemeClr>
            </a:gs>
            <a:gs pos="16000">
              <a:schemeClr val="bg1"/>
            </a:gs>
          </a:gsLst>
          <a:path path="circle">
            <a:fillToRect l="50000" t="50000" r="50000" b="50000"/>
          </a:path>
        </a:gradFill>
        <a:effectLst/>
      </p:bgPr>
    </p:bg>
    <p:spTree>
      <p:nvGrpSpPr>
        <p:cNvPr id="1" name=""/>
        <p:cNvGrpSpPr/>
        <p:nvPr/>
      </p:nvGrpSpPr>
      <p:grpSpPr>
        <a:xfrm>
          <a:off x="0" y="0"/>
          <a:ext cx="0" cy="0"/>
          <a:chOff x="0" y="0"/>
          <a:chExt cx="0" cy="0"/>
        </a:xfrm>
      </p:grpSpPr>
      <p:grpSp>
        <p:nvGrpSpPr>
          <p:cNvPr id="8" name="ouitside grey"/>
          <p:cNvGrpSpPr/>
          <p:nvPr/>
        </p:nvGrpSpPr>
        <p:grpSpPr>
          <a:xfrm>
            <a:off x="1696011" y="-340909"/>
            <a:ext cx="5743880" cy="5743880"/>
            <a:chOff x="3626862" y="645382"/>
            <a:chExt cx="2873830" cy="2873830"/>
          </a:xfrm>
        </p:grpSpPr>
        <p:sp>
          <p:nvSpPr>
            <p:cNvPr id="6" name="grey arc"/>
            <p:cNvSpPr/>
            <p:nvPr/>
          </p:nvSpPr>
          <p:spPr>
            <a:xfrm>
              <a:off x="3765176" y="783696"/>
              <a:ext cx="2597202" cy="2597202"/>
            </a:xfrm>
            <a:prstGeom prst="arc">
              <a:avLst>
                <a:gd name="adj1" fmla="val 7746386"/>
                <a:gd name="adj2" fmla="val 18412192"/>
              </a:avLst>
            </a:prstGeom>
            <a:ln w="174625">
              <a:solidFill>
                <a:schemeClr val="tx2">
                  <a:lumMod val="60000"/>
                  <a:lumOff val="40000"/>
                </a:schemeClr>
              </a:solidFill>
            </a:ln>
            <a:effectLst>
              <a:outerShdw blurRad="63500" sx="102000" sy="102000" algn="ctr" rotWithShape="0">
                <a:prstClr val="black">
                  <a:alpha val="16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7" name="hidden_circle"/>
            <p:cNvSpPr/>
            <p:nvPr/>
          </p:nvSpPr>
          <p:spPr>
            <a:xfrm>
              <a:off x="3626862" y="645382"/>
              <a:ext cx="2873830" cy="287383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grpSp>
      <p:grpSp>
        <p:nvGrpSpPr>
          <p:cNvPr id="21" name="red cobm"/>
          <p:cNvGrpSpPr/>
          <p:nvPr/>
        </p:nvGrpSpPr>
        <p:grpSpPr>
          <a:xfrm>
            <a:off x="2463943" y="427023"/>
            <a:ext cx="4208016" cy="4208016"/>
            <a:chOff x="5670050" y="1690751"/>
            <a:chExt cx="2745990" cy="2745990"/>
          </a:xfrm>
        </p:grpSpPr>
        <p:grpSp>
          <p:nvGrpSpPr>
            <p:cNvPr id="20" name="comb"/>
            <p:cNvGrpSpPr/>
            <p:nvPr/>
          </p:nvGrpSpPr>
          <p:grpSpPr>
            <a:xfrm>
              <a:off x="5670050" y="1690751"/>
              <a:ext cx="2745990" cy="2745990"/>
              <a:chOff x="690282" y="-1951"/>
              <a:chExt cx="4850345" cy="4850345"/>
            </a:xfrm>
            <a:blipFill>
              <a:blip r:embed="rId3"/>
              <a:stretch>
                <a:fillRect/>
              </a:stretch>
            </a:blipFill>
          </p:grpSpPr>
          <p:sp>
            <p:nvSpPr>
              <p:cNvPr id="19" name="hidden_circle"/>
              <p:cNvSpPr/>
              <p:nvPr/>
            </p:nvSpPr>
            <p:spPr>
              <a:xfrm>
                <a:off x="690282" y="-1951"/>
                <a:ext cx="4850345" cy="4850345"/>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8" name="Block Arc 17"/>
              <p:cNvSpPr/>
              <p:nvPr/>
            </p:nvSpPr>
            <p:spPr>
              <a:xfrm>
                <a:off x="821681" y="129457"/>
                <a:ext cx="4587546" cy="4587536"/>
              </a:xfrm>
              <a:prstGeom prst="blockArc">
                <a:avLst>
                  <a:gd name="adj1" fmla="val 13872695"/>
                  <a:gd name="adj2" fmla="val 2182364"/>
                  <a:gd name="adj3" fmla="val 5277"/>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000000"/>
                  </a:solidFill>
                </a:endParaRPr>
              </a:p>
            </p:txBody>
          </p:sp>
        </p:grpSp>
        <p:sp>
          <p:nvSpPr>
            <p:cNvPr id="13" name="grey arc"/>
            <p:cNvSpPr/>
            <p:nvPr/>
          </p:nvSpPr>
          <p:spPr>
            <a:xfrm>
              <a:off x="5747020" y="1765146"/>
              <a:ext cx="2597202" cy="2597202"/>
            </a:xfrm>
            <a:prstGeom prst="arc">
              <a:avLst>
                <a:gd name="adj1" fmla="val 13874172"/>
                <a:gd name="adj2" fmla="val 2188143"/>
              </a:avLst>
            </a:prstGeom>
            <a:ln w="635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grpSp>
      <p:grpSp>
        <p:nvGrpSpPr>
          <p:cNvPr id="22" name="ouitside white"/>
          <p:cNvGrpSpPr/>
          <p:nvPr/>
        </p:nvGrpSpPr>
        <p:grpSpPr>
          <a:xfrm>
            <a:off x="2039359" y="2439"/>
            <a:ext cx="5057184" cy="5057184"/>
            <a:chOff x="3626862" y="645382"/>
            <a:chExt cx="2873830" cy="2873830"/>
          </a:xfrm>
        </p:grpSpPr>
        <p:sp>
          <p:nvSpPr>
            <p:cNvPr id="23" name="grey arc"/>
            <p:cNvSpPr/>
            <p:nvPr/>
          </p:nvSpPr>
          <p:spPr>
            <a:xfrm>
              <a:off x="3765176" y="783696"/>
              <a:ext cx="2597202" cy="2597202"/>
            </a:xfrm>
            <a:prstGeom prst="arc">
              <a:avLst>
                <a:gd name="adj1" fmla="val 18731020"/>
                <a:gd name="adj2" fmla="val 7774743"/>
              </a:avLst>
            </a:prstGeom>
            <a:ln w="127000">
              <a:solidFill>
                <a:schemeClr val="bg1"/>
              </a:solidFill>
            </a:ln>
            <a:effectLst>
              <a:outerShdw blurRad="88900" sx="102000" sy="102000" algn="ctr" rotWithShape="0">
                <a:prstClr val="black">
                  <a:alpha val="31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24" name="hidden_circle"/>
            <p:cNvSpPr/>
            <p:nvPr/>
          </p:nvSpPr>
          <p:spPr>
            <a:xfrm>
              <a:off x="3626862" y="645382"/>
              <a:ext cx="2873830" cy="287383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grpSp>
      <p:grpSp>
        <p:nvGrpSpPr>
          <p:cNvPr id="26" name="grey hash"/>
          <p:cNvGrpSpPr/>
          <p:nvPr/>
        </p:nvGrpSpPr>
        <p:grpSpPr>
          <a:xfrm>
            <a:off x="2463943" y="427023"/>
            <a:ext cx="4208016" cy="4208016"/>
            <a:chOff x="690282" y="-1951"/>
            <a:chExt cx="4850345" cy="4850345"/>
          </a:xfrm>
          <a:blipFill>
            <a:blip r:embed="rId4"/>
            <a:stretch>
              <a:fillRect/>
            </a:stretch>
          </a:blipFill>
        </p:grpSpPr>
        <p:sp>
          <p:nvSpPr>
            <p:cNvPr id="28" name="hidden_circle"/>
            <p:cNvSpPr/>
            <p:nvPr/>
          </p:nvSpPr>
          <p:spPr>
            <a:xfrm>
              <a:off x="690282" y="-1951"/>
              <a:ext cx="4850345" cy="4850345"/>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29" name="Block Arc 28"/>
            <p:cNvSpPr/>
            <p:nvPr/>
          </p:nvSpPr>
          <p:spPr>
            <a:xfrm>
              <a:off x="821681" y="129456"/>
              <a:ext cx="4587546" cy="4587535"/>
            </a:xfrm>
            <a:prstGeom prst="blockArc">
              <a:avLst>
                <a:gd name="adj1" fmla="val 6746402"/>
                <a:gd name="adj2" fmla="val 13211688"/>
                <a:gd name="adj3" fmla="val 3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000000"/>
                </a:solidFill>
              </a:endParaRPr>
            </a:p>
          </p:txBody>
        </p:sp>
      </p:grpSp>
      <p:grpSp>
        <p:nvGrpSpPr>
          <p:cNvPr id="31" name="Group 30"/>
          <p:cNvGrpSpPr/>
          <p:nvPr/>
        </p:nvGrpSpPr>
        <p:grpSpPr>
          <a:xfrm>
            <a:off x="2839492" y="802572"/>
            <a:ext cx="3456918" cy="3456918"/>
            <a:chOff x="5670050" y="1690751"/>
            <a:chExt cx="2745990" cy="2745990"/>
          </a:xfrm>
        </p:grpSpPr>
        <p:sp>
          <p:nvSpPr>
            <p:cNvPr id="34" name="hidden_circle"/>
            <p:cNvSpPr/>
            <p:nvPr/>
          </p:nvSpPr>
          <p:spPr>
            <a:xfrm>
              <a:off x="5670050" y="1690751"/>
              <a:ext cx="2745990" cy="274599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33" name="grey arc"/>
            <p:cNvSpPr/>
            <p:nvPr/>
          </p:nvSpPr>
          <p:spPr>
            <a:xfrm>
              <a:off x="5747020" y="1765146"/>
              <a:ext cx="2597201" cy="2597201"/>
            </a:xfrm>
            <a:prstGeom prst="arc">
              <a:avLst>
                <a:gd name="adj1" fmla="val 2504582"/>
                <a:gd name="adj2" fmla="val 13788930"/>
              </a:avLst>
            </a:prstGeom>
            <a:ln w="539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grpSp>
      <p:grpSp>
        <p:nvGrpSpPr>
          <p:cNvPr id="36" name="inner grey"/>
          <p:cNvGrpSpPr/>
          <p:nvPr/>
        </p:nvGrpSpPr>
        <p:grpSpPr>
          <a:xfrm>
            <a:off x="3210746" y="1173826"/>
            <a:ext cx="2714410" cy="2714410"/>
            <a:chOff x="5670050" y="1690751"/>
            <a:chExt cx="2745990" cy="2745990"/>
          </a:xfrm>
        </p:grpSpPr>
        <p:sp>
          <p:nvSpPr>
            <p:cNvPr id="37" name="hidden_circle"/>
            <p:cNvSpPr/>
            <p:nvPr/>
          </p:nvSpPr>
          <p:spPr>
            <a:xfrm>
              <a:off x="5670050" y="1690751"/>
              <a:ext cx="2745990" cy="274599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38" name="grey arc"/>
            <p:cNvSpPr/>
            <p:nvPr/>
          </p:nvSpPr>
          <p:spPr>
            <a:xfrm>
              <a:off x="5747020" y="1765146"/>
              <a:ext cx="2597201" cy="2597201"/>
            </a:xfrm>
            <a:prstGeom prst="arc">
              <a:avLst>
                <a:gd name="adj1" fmla="val 7903589"/>
                <a:gd name="adj2" fmla="val 18313906"/>
              </a:avLst>
            </a:prstGeom>
            <a:ln w="412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grpSp>
      <p:grpSp>
        <p:nvGrpSpPr>
          <p:cNvPr id="47" name="inner charcoal comb"/>
          <p:cNvGrpSpPr/>
          <p:nvPr/>
        </p:nvGrpSpPr>
        <p:grpSpPr>
          <a:xfrm>
            <a:off x="3503573" y="1466653"/>
            <a:ext cx="2128756" cy="2128756"/>
            <a:chOff x="3456015" y="1737907"/>
            <a:chExt cx="1586248" cy="1586248"/>
          </a:xfrm>
        </p:grpSpPr>
        <p:grpSp>
          <p:nvGrpSpPr>
            <p:cNvPr id="40" name="comb"/>
            <p:cNvGrpSpPr/>
            <p:nvPr/>
          </p:nvGrpSpPr>
          <p:grpSpPr>
            <a:xfrm>
              <a:off x="3456015" y="1737907"/>
              <a:ext cx="1586248" cy="1586248"/>
              <a:chOff x="690282" y="-1951"/>
              <a:chExt cx="4850345" cy="4850345"/>
            </a:xfrm>
            <a:blipFill>
              <a:blip r:embed="rId5"/>
              <a:stretch>
                <a:fillRect/>
              </a:stretch>
            </a:blipFill>
          </p:grpSpPr>
          <p:sp>
            <p:nvSpPr>
              <p:cNvPr id="42" name="hidden_circle"/>
              <p:cNvSpPr/>
              <p:nvPr/>
            </p:nvSpPr>
            <p:spPr>
              <a:xfrm>
                <a:off x="690282" y="-1951"/>
                <a:ext cx="4850345" cy="4850345"/>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43" name="Block Arc 42"/>
              <p:cNvSpPr/>
              <p:nvPr/>
            </p:nvSpPr>
            <p:spPr>
              <a:xfrm>
                <a:off x="894432" y="202212"/>
                <a:ext cx="4442044" cy="4442026"/>
              </a:xfrm>
              <a:prstGeom prst="blockArc">
                <a:avLst>
                  <a:gd name="adj1" fmla="val 13872695"/>
                  <a:gd name="adj2" fmla="val 2165311"/>
                  <a:gd name="adj3" fmla="val 39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000000"/>
                  </a:solidFill>
                </a:endParaRPr>
              </a:p>
            </p:txBody>
          </p:sp>
        </p:grpSp>
        <p:sp>
          <p:nvSpPr>
            <p:cNvPr id="41" name="grey arc"/>
            <p:cNvSpPr/>
            <p:nvPr/>
          </p:nvSpPr>
          <p:spPr>
            <a:xfrm>
              <a:off x="3500477" y="1780881"/>
              <a:ext cx="1500299" cy="1500299"/>
            </a:xfrm>
            <a:prstGeom prst="arc">
              <a:avLst>
                <a:gd name="adj1" fmla="val 13874172"/>
                <a:gd name="adj2" fmla="val 2188143"/>
              </a:avLst>
            </a:prstGeom>
            <a:ln w="127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grpSp>
      <p:grpSp>
        <p:nvGrpSpPr>
          <p:cNvPr id="44" name="inner charcaol"/>
          <p:cNvGrpSpPr/>
          <p:nvPr/>
        </p:nvGrpSpPr>
        <p:grpSpPr>
          <a:xfrm>
            <a:off x="3348267" y="1311347"/>
            <a:ext cx="2439368" cy="2439368"/>
            <a:chOff x="5670050" y="1690751"/>
            <a:chExt cx="2745990" cy="2745990"/>
          </a:xfrm>
        </p:grpSpPr>
        <p:sp>
          <p:nvSpPr>
            <p:cNvPr id="45" name="hidden_circle"/>
            <p:cNvSpPr/>
            <p:nvPr/>
          </p:nvSpPr>
          <p:spPr>
            <a:xfrm>
              <a:off x="5670050" y="1690751"/>
              <a:ext cx="2745990" cy="274599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46" name="grey arc"/>
            <p:cNvSpPr/>
            <p:nvPr/>
          </p:nvSpPr>
          <p:spPr>
            <a:xfrm>
              <a:off x="5747020" y="1765147"/>
              <a:ext cx="2597202" cy="2597202"/>
            </a:xfrm>
            <a:prstGeom prst="arc">
              <a:avLst>
                <a:gd name="adj1" fmla="val 17841680"/>
                <a:gd name="adj2" fmla="val 7849061"/>
              </a:avLst>
            </a:prstGeom>
            <a:ln w="412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grpSp>
      <p:grpSp>
        <p:nvGrpSpPr>
          <p:cNvPr id="2" name="Group 1" hidden="1"/>
          <p:cNvGrpSpPr/>
          <p:nvPr/>
        </p:nvGrpSpPr>
        <p:grpSpPr>
          <a:xfrm>
            <a:off x="-1203442" y="-2582136"/>
            <a:ext cx="13695760" cy="9471059"/>
            <a:chOff x="-1203442" y="-2582136"/>
            <a:chExt cx="13695760" cy="9471059"/>
          </a:xfrm>
        </p:grpSpPr>
        <p:sp>
          <p:nvSpPr>
            <p:cNvPr id="55" name="Isosceles Triangle 54"/>
            <p:cNvSpPr/>
            <p:nvPr/>
          </p:nvSpPr>
          <p:spPr>
            <a:xfrm rot="20261871">
              <a:off x="4719718" y="2442902"/>
              <a:ext cx="2615133" cy="4446021"/>
            </a:xfrm>
            <a:prstGeom prst="triangle">
              <a:avLst>
                <a:gd name="adj" fmla="val 28647"/>
              </a:avLst>
            </a:prstGeom>
            <a:gradFill flip="none" rotWithShape="1">
              <a:gsLst>
                <a:gs pos="100000">
                  <a:schemeClr val="accent2">
                    <a:lumMod val="50000"/>
                  </a:schemeClr>
                </a:gs>
                <a:gs pos="36000">
                  <a:schemeClr val="bg1">
                    <a:alpha val="0"/>
                  </a:schemeClr>
                </a:gs>
              </a:gsLst>
              <a:lin ang="21000000" scaled="0"/>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54" name="Isosceles Triangle 53"/>
            <p:cNvSpPr/>
            <p:nvPr/>
          </p:nvSpPr>
          <p:spPr>
            <a:xfrm rot="3503187">
              <a:off x="1144439" y="1547198"/>
              <a:ext cx="2615133" cy="5852975"/>
            </a:xfrm>
            <a:prstGeom prst="triangle">
              <a:avLst>
                <a:gd name="adj" fmla="val 35641"/>
              </a:avLst>
            </a:prstGeom>
            <a:gradFill flip="none" rotWithShape="1">
              <a:gsLst>
                <a:gs pos="0">
                  <a:schemeClr val="accent2">
                    <a:lumMod val="50000"/>
                  </a:schemeClr>
                </a:gs>
                <a:gs pos="44000">
                  <a:schemeClr val="bg1">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50" name="Isosceles Triangle 49"/>
            <p:cNvSpPr/>
            <p:nvPr/>
          </p:nvSpPr>
          <p:spPr>
            <a:xfrm>
              <a:off x="2211105" y="3230648"/>
              <a:ext cx="2615133" cy="2254425"/>
            </a:xfrm>
            <a:prstGeom prst="triangle">
              <a:avLst>
                <a:gd name="adj" fmla="val 67328"/>
              </a:avLst>
            </a:prstGeom>
            <a:gradFill flip="none" rotWithShape="1">
              <a:gsLst>
                <a:gs pos="0">
                  <a:schemeClr val="accent2">
                    <a:lumMod val="50000"/>
                  </a:schemeClr>
                </a:gs>
                <a:gs pos="51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52" name="Isosceles Triangle 51"/>
            <p:cNvSpPr/>
            <p:nvPr/>
          </p:nvSpPr>
          <p:spPr>
            <a:xfrm rot="16200000">
              <a:off x="7256194" y="-2671318"/>
              <a:ext cx="3159902" cy="7312346"/>
            </a:xfrm>
            <a:prstGeom prst="triangle">
              <a:avLst>
                <a:gd name="adj" fmla="val 0"/>
              </a:avLst>
            </a:prstGeom>
            <a:gradFill flip="none" rotWithShape="1">
              <a:gsLst>
                <a:gs pos="0">
                  <a:schemeClr val="accent2">
                    <a:lumMod val="50000"/>
                  </a:schemeClr>
                </a:gs>
                <a:gs pos="44000">
                  <a:schemeClr val="bg1">
                    <a:alpha val="0"/>
                  </a:schemeClr>
                </a:gs>
              </a:gsLst>
              <a:lin ang="19800000" scaled="0"/>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53" name="Isosceles Triangle 52"/>
            <p:cNvSpPr/>
            <p:nvPr/>
          </p:nvSpPr>
          <p:spPr>
            <a:xfrm rot="6943441">
              <a:off x="90963" y="-110028"/>
              <a:ext cx="2615133" cy="4446021"/>
            </a:xfrm>
            <a:prstGeom prst="triangle">
              <a:avLst>
                <a:gd name="adj" fmla="val 28647"/>
              </a:avLst>
            </a:prstGeom>
            <a:gradFill flip="none" rotWithShape="1">
              <a:gsLst>
                <a:gs pos="100000">
                  <a:schemeClr val="accent2">
                    <a:lumMod val="50000"/>
                  </a:schemeClr>
                </a:gs>
                <a:gs pos="38000">
                  <a:schemeClr val="bg1">
                    <a:alpha val="0"/>
                  </a:schemeClr>
                </a:gs>
              </a:gsLst>
              <a:lin ang="21000000" scaled="0"/>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56" name="Isosceles Triangle 55"/>
            <p:cNvSpPr/>
            <p:nvPr/>
          </p:nvSpPr>
          <p:spPr>
            <a:xfrm rot="7881842">
              <a:off x="-151078" y="-762703"/>
              <a:ext cx="3159902" cy="5264629"/>
            </a:xfrm>
            <a:prstGeom prst="triangle">
              <a:avLst>
                <a:gd name="adj" fmla="val 0"/>
              </a:avLst>
            </a:prstGeom>
            <a:gradFill flip="none" rotWithShape="1">
              <a:gsLst>
                <a:gs pos="0">
                  <a:schemeClr val="accent2">
                    <a:lumMod val="50000"/>
                  </a:schemeClr>
                </a:gs>
                <a:gs pos="44000">
                  <a:schemeClr val="bg1">
                    <a:alpha val="0"/>
                  </a:schemeClr>
                </a:gs>
              </a:gsLst>
              <a:lin ang="19800000" scaled="0"/>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57" name="Isosceles Triangle 56"/>
            <p:cNvSpPr/>
            <p:nvPr/>
          </p:nvSpPr>
          <p:spPr>
            <a:xfrm rot="17115694">
              <a:off x="7560830" y="131152"/>
              <a:ext cx="2615133" cy="6495584"/>
            </a:xfrm>
            <a:prstGeom prst="triangle">
              <a:avLst>
                <a:gd name="adj" fmla="val 28647"/>
              </a:avLst>
            </a:prstGeom>
            <a:gradFill flip="none" rotWithShape="1">
              <a:gsLst>
                <a:gs pos="0">
                  <a:schemeClr val="accent2">
                    <a:lumMod val="50000"/>
                  </a:schemeClr>
                </a:gs>
                <a:gs pos="44000">
                  <a:schemeClr val="bg1">
                    <a:alpha val="0"/>
                  </a:schemeClr>
                </a:gs>
              </a:gsLst>
              <a:lin ang="21000000" scaled="0"/>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58" name="Isosceles Triangle 57"/>
            <p:cNvSpPr/>
            <p:nvPr/>
          </p:nvSpPr>
          <p:spPr>
            <a:xfrm rot="11054638">
              <a:off x="3760609" y="-662055"/>
              <a:ext cx="2003468" cy="2541964"/>
            </a:xfrm>
            <a:prstGeom prst="triangle">
              <a:avLst>
                <a:gd name="adj" fmla="val 60362"/>
              </a:avLst>
            </a:prstGeom>
            <a:gradFill flip="none" rotWithShape="1">
              <a:gsLst>
                <a:gs pos="88000">
                  <a:schemeClr val="accent2">
                    <a:lumMod val="50000"/>
                  </a:schemeClr>
                </a:gs>
                <a:gs pos="42000">
                  <a:schemeClr val="bg1">
                    <a:alpha val="0"/>
                  </a:schemeClr>
                </a:gs>
              </a:gsLst>
              <a:lin ang="1200000" scaled="0"/>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51" name="Isosceles Triangle 50"/>
            <p:cNvSpPr/>
            <p:nvPr/>
          </p:nvSpPr>
          <p:spPr>
            <a:xfrm rot="12543193">
              <a:off x="4322054" y="-2582136"/>
              <a:ext cx="2615133" cy="4446021"/>
            </a:xfrm>
            <a:prstGeom prst="triangle">
              <a:avLst>
                <a:gd name="adj" fmla="val 28647"/>
              </a:avLst>
            </a:prstGeom>
            <a:gradFill flip="none" rotWithShape="1">
              <a:gsLst>
                <a:gs pos="0">
                  <a:schemeClr val="accent2">
                    <a:lumMod val="50000"/>
                  </a:schemeClr>
                </a:gs>
                <a:gs pos="44000">
                  <a:schemeClr val="bg1">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grpSp>
      <p:sp>
        <p:nvSpPr>
          <p:cNvPr id="5" name="SPARKLE"/>
          <p:cNvSpPr/>
          <p:nvPr/>
        </p:nvSpPr>
        <p:spPr>
          <a:xfrm>
            <a:off x="8815659" y="4747091"/>
            <a:ext cx="1726516" cy="1726516"/>
          </a:xfrm>
          <a:prstGeom prst="ellipse">
            <a:avLst/>
          </a:prstGeom>
          <a:gradFill>
            <a:gsLst>
              <a:gs pos="0">
                <a:schemeClr val="bg1"/>
              </a:gs>
              <a:gs pos="25000">
                <a:srgbClr val="FFFFFF">
                  <a:alpha val="53000"/>
                </a:srgbClr>
              </a:gs>
              <a:gs pos="72000">
                <a:schemeClr val="bg1">
                  <a:alpha val="0"/>
                </a:schemeClr>
              </a:gs>
            </a:gsLst>
            <a:path path="circle">
              <a:fillToRect l="50000" t="50000" r="50000" b="50000"/>
            </a:path>
          </a:gradFill>
          <a:ln>
            <a:noFill/>
          </a:ln>
          <a:effectLst>
            <a:softEdge rad="444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60" name="SPARKLE"/>
          <p:cNvSpPr/>
          <p:nvPr/>
        </p:nvSpPr>
        <p:spPr>
          <a:xfrm>
            <a:off x="7602927" y="-1564662"/>
            <a:ext cx="1726516" cy="1726516"/>
          </a:xfrm>
          <a:prstGeom prst="ellipse">
            <a:avLst/>
          </a:prstGeom>
          <a:gradFill>
            <a:gsLst>
              <a:gs pos="0">
                <a:schemeClr val="bg1"/>
              </a:gs>
              <a:gs pos="25000">
                <a:srgbClr val="FFFFFF">
                  <a:alpha val="53000"/>
                </a:srgbClr>
              </a:gs>
              <a:gs pos="72000">
                <a:schemeClr val="bg1">
                  <a:alpha val="0"/>
                </a:schemeClr>
              </a:gs>
            </a:gsLst>
            <a:path path="circle">
              <a:fillToRect l="50000" t="50000" r="50000" b="50000"/>
            </a:path>
          </a:gradFill>
          <a:ln>
            <a:noFill/>
          </a:ln>
          <a:effectLst>
            <a:softEdge rad="444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61" name="SPARKLE"/>
          <p:cNvSpPr/>
          <p:nvPr/>
        </p:nvSpPr>
        <p:spPr>
          <a:xfrm>
            <a:off x="-1827714" y="608927"/>
            <a:ext cx="710124" cy="710124"/>
          </a:xfrm>
          <a:prstGeom prst="ellipse">
            <a:avLst/>
          </a:prstGeom>
          <a:gradFill>
            <a:gsLst>
              <a:gs pos="54000">
                <a:schemeClr val="bg1"/>
              </a:gs>
              <a:gs pos="100000">
                <a:srgbClr val="FFFFFF">
                  <a:alpha val="53000"/>
                </a:srgbClr>
              </a:gs>
            </a:gsLst>
            <a:path path="circle">
              <a:fillToRect l="50000" t="50000" r="50000" b="50000"/>
            </a:path>
          </a:gra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62" name="SPARKLE"/>
          <p:cNvSpPr/>
          <p:nvPr/>
        </p:nvSpPr>
        <p:spPr>
          <a:xfrm>
            <a:off x="-955709" y="3418885"/>
            <a:ext cx="388550" cy="388550"/>
          </a:xfrm>
          <a:prstGeom prst="ellipse">
            <a:avLst/>
          </a:prstGeom>
          <a:gradFill>
            <a:gsLst>
              <a:gs pos="54000">
                <a:schemeClr val="bg1"/>
              </a:gs>
              <a:gs pos="100000">
                <a:srgbClr val="FFFFFF">
                  <a:alpha val="53000"/>
                </a:srgbClr>
              </a:gs>
            </a:gsLst>
            <a:path path="circle">
              <a:fillToRect l="50000" t="50000" r="50000" b="50000"/>
            </a:path>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63" name="SPARKLE"/>
          <p:cNvSpPr/>
          <p:nvPr/>
        </p:nvSpPr>
        <p:spPr>
          <a:xfrm>
            <a:off x="7605423" y="-997339"/>
            <a:ext cx="388550" cy="388550"/>
          </a:xfrm>
          <a:prstGeom prst="ellipse">
            <a:avLst/>
          </a:prstGeom>
          <a:gradFill>
            <a:gsLst>
              <a:gs pos="54000">
                <a:schemeClr val="bg1"/>
              </a:gs>
              <a:gs pos="100000">
                <a:srgbClr val="FFFFFF">
                  <a:alpha val="53000"/>
                </a:srgbClr>
              </a:gs>
            </a:gsLst>
            <a:path path="circle">
              <a:fillToRect l="50000" t="50000" r="50000" b="50000"/>
            </a:path>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64" name="SPARKLE"/>
          <p:cNvSpPr/>
          <p:nvPr/>
        </p:nvSpPr>
        <p:spPr>
          <a:xfrm>
            <a:off x="5078053" y="5750701"/>
            <a:ext cx="388550" cy="388550"/>
          </a:xfrm>
          <a:prstGeom prst="ellipse">
            <a:avLst/>
          </a:prstGeom>
          <a:gradFill>
            <a:gsLst>
              <a:gs pos="54000">
                <a:schemeClr val="bg1"/>
              </a:gs>
              <a:gs pos="100000">
                <a:srgbClr val="FFFFFF">
                  <a:alpha val="53000"/>
                </a:srgbClr>
              </a:gs>
            </a:gsLst>
            <a:path path="circle">
              <a:fillToRect l="50000" t="50000" r="50000" b="50000"/>
            </a:path>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65" name="SPARKLE"/>
          <p:cNvSpPr/>
          <p:nvPr/>
        </p:nvSpPr>
        <p:spPr>
          <a:xfrm>
            <a:off x="2307021" y="-816555"/>
            <a:ext cx="388550" cy="388550"/>
          </a:xfrm>
          <a:prstGeom prst="ellipse">
            <a:avLst/>
          </a:prstGeom>
          <a:gradFill>
            <a:gsLst>
              <a:gs pos="54000">
                <a:schemeClr val="bg1"/>
              </a:gs>
              <a:gs pos="100000">
                <a:srgbClr val="FFFFFF">
                  <a:alpha val="53000"/>
                </a:srgbClr>
              </a:gs>
            </a:gsLst>
            <a:path path="circle">
              <a:fillToRect l="50000" t="50000" r="50000" b="50000"/>
            </a:path>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66" name="SPARKLE"/>
          <p:cNvSpPr/>
          <p:nvPr/>
        </p:nvSpPr>
        <p:spPr>
          <a:xfrm>
            <a:off x="8945714" y="-622280"/>
            <a:ext cx="388550" cy="388550"/>
          </a:xfrm>
          <a:prstGeom prst="ellipse">
            <a:avLst/>
          </a:prstGeom>
          <a:gradFill>
            <a:gsLst>
              <a:gs pos="54000">
                <a:schemeClr val="bg1"/>
              </a:gs>
              <a:gs pos="100000">
                <a:srgbClr val="FFFFFF">
                  <a:alpha val="53000"/>
                </a:srgbClr>
              </a:gs>
            </a:gsLst>
            <a:path path="circle">
              <a:fillToRect l="50000" t="50000" r="50000" b="50000"/>
            </a:path>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67" name="SPARKLE"/>
          <p:cNvSpPr/>
          <p:nvPr/>
        </p:nvSpPr>
        <p:spPr>
          <a:xfrm>
            <a:off x="0" y="4940774"/>
            <a:ext cx="1726516" cy="1726516"/>
          </a:xfrm>
          <a:prstGeom prst="ellipse">
            <a:avLst/>
          </a:prstGeom>
          <a:gradFill>
            <a:gsLst>
              <a:gs pos="0">
                <a:schemeClr val="bg1"/>
              </a:gs>
              <a:gs pos="25000">
                <a:srgbClr val="FFFFFF">
                  <a:alpha val="53000"/>
                </a:srgbClr>
              </a:gs>
              <a:gs pos="72000">
                <a:schemeClr val="bg1">
                  <a:alpha val="0"/>
                </a:schemeClr>
              </a:gs>
            </a:gsLst>
            <a:path path="circle">
              <a:fillToRect l="50000" t="50000" r="50000" b="50000"/>
            </a:path>
          </a:gradFill>
          <a:ln>
            <a:noFill/>
          </a:ln>
          <a:effectLst>
            <a:softEdge rad="444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68" name="SPARKLE"/>
          <p:cNvSpPr/>
          <p:nvPr/>
        </p:nvSpPr>
        <p:spPr>
          <a:xfrm>
            <a:off x="-2186079" y="-2036945"/>
            <a:ext cx="2143204" cy="2143204"/>
          </a:xfrm>
          <a:prstGeom prst="ellipse">
            <a:avLst/>
          </a:prstGeom>
          <a:gradFill>
            <a:gsLst>
              <a:gs pos="0">
                <a:schemeClr val="bg1"/>
              </a:gs>
              <a:gs pos="25000">
                <a:srgbClr val="FFFFFF">
                  <a:alpha val="53000"/>
                </a:srgbClr>
              </a:gs>
              <a:gs pos="72000">
                <a:schemeClr val="bg1">
                  <a:alpha val="0"/>
                </a:schemeClr>
              </a:gs>
            </a:gsLst>
            <a:path path="circle">
              <a:fillToRect l="50000" t="50000" r="50000" b="50000"/>
            </a:path>
          </a:gradFill>
          <a:ln>
            <a:noFill/>
          </a:ln>
          <a:effectLst>
            <a:softEdge rad="444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03" name="Rectangle 102"/>
          <p:cNvSpPr/>
          <p:nvPr/>
        </p:nvSpPr>
        <p:spPr>
          <a:xfrm>
            <a:off x="3773238" y="2162197"/>
            <a:ext cx="1625794" cy="861774"/>
          </a:xfrm>
          <a:prstGeom prst="rect">
            <a:avLst/>
          </a:prstGeom>
        </p:spPr>
        <p:txBody>
          <a:bodyPr wrap="square" rIns="0">
            <a:spAutoFit/>
          </a:bodyPr>
          <a:lstStyle/>
          <a:p>
            <a:pPr>
              <a:lnSpc>
                <a:spcPts val="2000"/>
              </a:lnSpc>
              <a:spcAft>
                <a:spcPts val="400"/>
              </a:spcAft>
            </a:pPr>
            <a:r>
              <a:rPr lang="en-US" sz="2200" b="1" dirty="0" smtClean="0">
                <a:solidFill>
                  <a:srgbClr val="FF1414"/>
                </a:solidFill>
              </a:rPr>
              <a:t>SECURITY</a:t>
            </a:r>
            <a:br>
              <a:rPr lang="en-US" sz="2200" b="1" dirty="0" smtClean="0">
                <a:solidFill>
                  <a:srgbClr val="FF1414"/>
                </a:solidFill>
              </a:rPr>
            </a:br>
            <a:r>
              <a:rPr lang="en-US" sz="2200" dirty="0" smtClean="0"/>
              <a:t>INSIDE</a:t>
            </a:r>
            <a:br>
              <a:rPr lang="en-US" sz="2200" dirty="0" smtClean="0"/>
            </a:br>
            <a:r>
              <a:rPr lang="en-US" sz="2200" dirty="0" smtClean="0"/>
              <a:t>OUT</a:t>
            </a:r>
            <a:endParaRPr lang="en-US" sz="2200" dirty="0"/>
          </a:p>
        </p:txBody>
      </p:sp>
      <p:sp>
        <p:nvSpPr>
          <p:cNvPr id="59" name="Rectangle 5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9" name="Group 68"/>
          <p:cNvGrpSpPr/>
          <p:nvPr/>
        </p:nvGrpSpPr>
        <p:grpSpPr>
          <a:xfrm>
            <a:off x="597807" y="4913790"/>
            <a:ext cx="4584912" cy="219168"/>
            <a:chOff x="597807" y="4913790"/>
            <a:chExt cx="4584912" cy="219168"/>
          </a:xfrm>
        </p:grpSpPr>
        <p:sp>
          <p:nvSpPr>
            <p:cNvPr id="70" name="Text Box 14"/>
            <p:cNvSpPr txBox="1">
              <a:spLocks noChangeArrowheads="1"/>
            </p:cNvSpPr>
            <p:nvPr/>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fontAlgn="base" hangingPunct="1">
                <a:spcAft>
                  <a:spcPct val="0"/>
                </a:spcAft>
                <a:buClr>
                  <a:srgbClr val="FF1414"/>
                </a:buClr>
                <a:buFont typeface="Arial"/>
                <a:buNone/>
                <a:defRPr/>
              </a:pPr>
              <a:r>
                <a:rPr lang="en-US" sz="600" dirty="0" smtClean="0">
                  <a:solidFill>
                    <a:srgbClr val="424545"/>
                  </a:solidFill>
                </a:rPr>
                <a:t>Copyright © 2012, Oracle and/or its affiliates. All rights reserved.</a:t>
              </a:r>
            </a:p>
          </p:txBody>
        </p:sp>
        <p:cxnSp>
          <p:nvCxnSpPr>
            <p:cNvPr id="71" name="Straight Connector 70"/>
            <p:cNvCxnSpPr/>
            <p:nvPr/>
          </p:nvCxnSpPr>
          <p:spPr>
            <a:xfrm flipH="1">
              <a:off x="597807" y="4935973"/>
              <a:ext cx="1092" cy="96623"/>
            </a:xfrm>
            <a:prstGeom prst="line">
              <a:avLst/>
            </a:prstGeom>
            <a:ln w="6350" cmpd="sng">
              <a:solidFill>
                <a:srgbClr val="424545"/>
              </a:solidFill>
            </a:ln>
          </p:spPr>
          <p:style>
            <a:lnRef idx="1">
              <a:schemeClr val="dk1"/>
            </a:lnRef>
            <a:fillRef idx="0">
              <a:schemeClr val="dk1"/>
            </a:fillRef>
            <a:effectRef idx="0">
              <a:schemeClr val="dk1"/>
            </a:effectRef>
            <a:fontRef idx="minor">
              <a:schemeClr val="tx1"/>
            </a:fontRef>
          </p:style>
        </p:cxnSp>
        <p:sp>
          <p:nvSpPr>
            <p:cNvPr id="72" name="Text Box 14"/>
            <p:cNvSpPr txBox="1">
              <a:spLocks noChangeArrowheads="1"/>
            </p:cNvSpPr>
            <p:nvPr/>
          </p:nvSpPr>
          <p:spPr bwMode="auto">
            <a:xfrm>
              <a:off x="2923362" y="4913790"/>
              <a:ext cx="2259357" cy="219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fontAlgn="base" hangingPunct="1">
                <a:spcAft>
                  <a:spcPct val="0"/>
                </a:spcAft>
                <a:buClr>
                  <a:srgbClr val="FF1414"/>
                </a:buClr>
                <a:buFont typeface="Arial"/>
                <a:buNone/>
                <a:defRPr/>
              </a:pPr>
              <a:r>
                <a:rPr lang="en-US" sz="600" dirty="0" smtClean="0">
                  <a:solidFill>
                    <a:srgbClr val="424545"/>
                  </a:solidFill>
                </a:rPr>
                <a:t>Insert Information Protection Policy Classification from Slide 11</a:t>
              </a:r>
              <a:endParaRPr lang="en-US" sz="800" dirty="0" smtClean="0">
                <a:solidFill>
                  <a:srgbClr val="424545"/>
                </a:solidFill>
              </a:endParaRPr>
            </a:p>
          </p:txBody>
        </p:sp>
        <p:cxnSp>
          <p:nvCxnSpPr>
            <p:cNvPr id="73" name="Straight Connector 72"/>
            <p:cNvCxnSpPr/>
            <p:nvPr/>
          </p:nvCxnSpPr>
          <p:spPr>
            <a:xfrm flipH="1">
              <a:off x="2893332" y="4935973"/>
              <a:ext cx="1092" cy="96623"/>
            </a:xfrm>
            <a:prstGeom prst="line">
              <a:avLst/>
            </a:prstGeom>
            <a:ln w="6350" cmpd="sng">
              <a:solidFill>
                <a:schemeClr val="tx2"/>
              </a:solidFill>
            </a:ln>
          </p:spPr>
          <p:style>
            <a:lnRef idx="1">
              <a:schemeClr val="dk1"/>
            </a:lnRef>
            <a:fillRef idx="0">
              <a:schemeClr val="dk1"/>
            </a:fillRef>
            <a:effectRef idx="0">
              <a:schemeClr val="dk1"/>
            </a:effectRef>
            <a:fontRef idx="minor">
              <a:schemeClr val="tx1"/>
            </a:fontRef>
          </p:style>
        </p:cxnSp>
      </p:grpSp>
      <p:sp>
        <p:nvSpPr>
          <p:cNvPr id="74" name="Rectangle 73"/>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rgbClr val="424545"/>
                </a:solidFill>
              </a:rPr>
              <a:pPr algn="r"/>
              <a:t>19</a:t>
            </a:fld>
            <a:endParaRPr lang="en-US" sz="600" dirty="0">
              <a:solidFill>
                <a:srgbClr val="424545"/>
              </a:solidFill>
            </a:endParaRPr>
          </a:p>
        </p:txBody>
      </p:sp>
      <p:grpSp>
        <p:nvGrpSpPr>
          <p:cNvPr id="78" name="Group 77"/>
          <p:cNvGrpSpPr/>
          <p:nvPr/>
        </p:nvGrpSpPr>
        <p:grpSpPr>
          <a:xfrm>
            <a:off x="0" y="0"/>
            <a:ext cx="9144000" cy="557966"/>
            <a:chOff x="0" y="0"/>
            <a:chExt cx="9144000" cy="557966"/>
          </a:xfrm>
        </p:grpSpPr>
        <p:sp>
          <p:nvSpPr>
            <p:cNvPr id="79" name="Rectangle 78"/>
            <p:cNvSpPr/>
            <p:nvPr/>
          </p:nvSpPr>
          <p:spPr>
            <a:xfrm>
              <a:off x="0" y="182"/>
              <a:ext cx="9144000" cy="55778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3072385" y="1055779"/>
            <a:ext cx="5283675" cy="909216"/>
            <a:chOff x="4797461" y="1290581"/>
            <a:chExt cx="5283675" cy="909216"/>
          </a:xfrm>
        </p:grpSpPr>
        <p:sp>
          <p:nvSpPr>
            <p:cNvPr id="82" name="Rectangle 81"/>
            <p:cNvSpPr/>
            <p:nvPr/>
          </p:nvSpPr>
          <p:spPr>
            <a:xfrm>
              <a:off x="5099130" y="1290581"/>
              <a:ext cx="4982006" cy="557784"/>
            </a:xfrm>
            <a:prstGeom prst="rect">
              <a:avLst/>
            </a:prstGeom>
            <a:gradFill>
              <a:gsLst>
                <a:gs pos="0">
                  <a:schemeClr val="accent1"/>
                </a:gs>
                <a:gs pos="100000">
                  <a:srgbClr val="C00000"/>
                </a:gs>
              </a:gsLst>
              <a:lin ang="5400000" scaled="0"/>
            </a:gradFill>
            <a:ln>
              <a:noFill/>
            </a:ln>
            <a:effectLst>
              <a:outerShdw blurRad="1524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325" algn="r" fontAlgn="base">
                <a:spcAft>
                  <a:spcPts val="600"/>
                </a:spcAft>
                <a:buClr>
                  <a:srgbClr val="FF0000"/>
                </a:buClr>
                <a:buSzPct val="85000"/>
              </a:pPr>
              <a:r>
                <a:rPr lang="ru-RU" sz="2000" b="1" dirty="0" smtClean="0">
                  <a:ln w="3175">
                    <a:noFill/>
                  </a:ln>
                  <a:solidFill>
                    <a:schemeClr val="bg1"/>
                  </a:solidFill>
                  <a:latin typeface="Arial" pitchFamily="34" charset="0"/>
                  <a:cs typeface="Arial" pitchFamily="34" charset="0"/>
                </a:rPr>
                <a:t>УПРАВЛЯТЬ РИСКАМИ</a:t>
              </a:r>
              <a:endParaRPr lang="en-US" sz="2000" b="1" dirty="0">
                <a:ln w="3175">
                  <a:noFill/>
                </a:ln>
                <a:solidFill>
                  <a:schemeClr val="bg1"/>
                </a:solidFill>
                <a:latin typeface="Arial" pitchFamily="34" charset="0"/>
                <a:cs typeface="Arial" pitchFamily="34" charset="0"/>
              </a:endParaRPr>
            </a:p>
          </p:txBody>
        </p:sp>
        <p:sp>
          <p:nvSpPr>
            <p:cNvPr id="83" name="Isosceles Triangle 82"/>
            <p:cNvSpPr/>
            <p:nvPr/>
          </p:nvSpPr>
          <p:spPr>
            <a:xfrm rot="13500000" flipH="1">
              <a:off x="4743520" y="1471587"/>
              <a:ext cx="782151" cy="674270"/>
            </a:xfrm>
            <a:prstGeom prst="triangle">
              <a:avLst>
                <a:gd name="adj" fmla="val 49552"/>
              </a:avLst>
            </a:prstGeom>
            <a:gradFill>
              <a:gsLst>
                <a:gs pos="0">
                  <a:schemeClr val="accent1"/>
                </a:gs>
                <a:gs pos="79000">
                  <a:srgbClr val="C00000">
                    <a:lumMod val="93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grpSp>
        <p:nvGrpSpPr>
          <p:cNvPr id="84" name="Group 83"/>
          <p:cNvGrpSpPr/>
          <p:nvPr/>
        </p:nvGrpSpPr>
        <p:grpSpPr>
          <a:xfrm>
            <a:off x="3043201" y="3222382"/>
            <a:ext cx="5884899" cy="854561"/>
            <a:chOff x="4823162" y="2518299"/>
            <a:chExt cx="5884899" cy="854561"/>
          </a:xfrm>
        </p:grpSpPr>
        <p:sp>
          <p:nvSpPr>
            <p:cNvPr id="85" name="Rectangle 84"/>
            <p:cNvSpPr/>
            <p:nvPr/>
          </p:nvSpPr>
          <p:spPr>
            <a:xfrm flipH="1">
              <a:off x="5178047" y="2815076"/>
              <a:ext cx="5530014" cy="557784"/>
            </a:xfrm>
            <a:prstGeom prst="rect">
              <a:avLst/>
            </a:prstGeom>
            <a:gradFill>
              <a:gsLst>
                <a:gs pos="0">
                  <a:schemeClr val="accent1"/>
                </a:gs>
                <a:gs pos="100000">
                  <a:srgbClr val="C00000"/>
                </a:gs>
              </a:gsLst>
              <a:lin ang="5400000" scaled="0"/>
            </a:gra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325" algn="r" fontAlgn="base">
                <a:spcAft>
                  <a:spcPts val="600"/>
                </a:spcAft>
                <a:buClr>
                  <a:srgbClr val="FF0000"/>
                </a:buClr>
                <a:buSzPct val="85000"/>
              </a:pPr>
              <a:r>
                <a:rPr lang="ru-RU" sz="2000" b="1" dirty="0" smtClean="0">
                  <a:ln w="3175">
                    <a:noFill/>
                  </a:ln>
                  <a:solidFill>
                    <a:schemeClr val="bg1"/>
                  </a:solidFill>
                  <a:latin typeface="Arial" pitchFamily="34" charset="0"/>
                  <a:cs typeface="Arial" pitchFamily="34" charset="0"/>
                </a:rPr>
                <a:t>ОТКРЫВАТЬ НОВЫЕ ВОЗМОЖНОСТИ</a:t>
              </a:r>
              <a:endParaRPr lang="en-US" sz="2000" b="1" dirty="0">
                <a:ln w="3175">
                  <a:noFill/>
                </a:ln>
                <a:solidFill>
                  <a:schemeClr val="bg1"/>
                </a:solidFill>
                <a:latin typeface="Arial" pitchFamily="34" charset="0"/>
                <a:cs typeface="Arial" pitchFamily="34" charset="0"/>
              </a:endParaRPr>
            </a:p>
          </p:txBody>
        </p:sp>
        <p:sp>
          <p:nvSpPr>
            <p:cNvPr id="86" name="Isosceles Triangle 85"/>
            <p:cNvSpPr/>
            <p:nvPr/>
          </p:nvSpPr>
          <p:spPr>
            <a:xfrm rot="18900000" flipH="1">
              <a:off x="4823162" y="2518299"/>
              <a:ext cx="782151" cy="674270"/>
            </a:xfrm>
            <a:prstGeom prst="triangle">
              <a:avLst>
                <a:gd name="adj" fmla="val 49552"/>
              </a:avLst>
            </a:prstGeom>
            <a:gradFill>
              <a:gsLst>
                <a:gs pos="0">
                  <a:schemeClr val="accent1"/>
                </a:gs>
                <a:gs pos="79000">
                  <a:srgbClr val="C00000">
                    <a:lumMod val="93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grpSp>
        <p:nvGrpSpPr>
          <p:cNvPr id="87" name="Group 86"/>
          <p:cNvGrpSpPr/>
          <p:nvPr/>
        </p:nvGrpSpPr>
        <p:grpSpPr>
          <a:xfrm>
            <a:off x="3544278" y="2238876"/>
            <a:ext cx="5434621" cy="557784"/>
            <a:chOff x="4829096" y="1290581"/>
            <a:chExt cx="5152248" cy="557784"/>
          </a:xfrm>
        </p:grpSpPr>
        <p:sp>
          <p:nvSpPr>
            <p:cNvPr id="88" name="Rectangle 87"/>
            <p:cNvSpPr/>
            <p:nvPr/>
          </p:nvSpPr>
          <p:spPr>
            <a:xfrm>
              <a:off x="5099130" y="1290581"/>
              <a:ext cx="4882214" cy="557784"/>
            </a:xfrm>
            <a:prstGeom prst="rect">
              <a:avLst/>
            </a:prstGeom>
            <a:gradFill>
              <a:gsLst>
                <a:gs pos="0">
                  <a:schemeClr val="accent1"/>
                </a:gs>
                <a:gs pos="100000">
                  <a:srgbClr val="C00000"/>
                </a:gs>
              </a:gsLst>
              <a:lin ang="5400000" scaled="0"/>
            </a:gradFill>
            <a:ln>
              <a:noFill/>
            </a:ln>
            <a:effectLst>
              <a:outerShdw blurRad="1524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325" algn="r" fontAlgn="base">
                <a:spcAft>
                  <a:spcPts val="600"/>
                </a:spcAft>
                <a:buClr>
                  <a:srgbClr val="FF0000"/>
                </a:buClr>
                <a:buSzPct val="85000"/>
              </a:pPr>
              <a:r>
                <a:rPr lang="en-US" sz="2000" b="1" dirty="0" smtClean="0">
                  <a:ln w="3175">
                    <a:noFill/>
                  </a:ln>
                  <a:solidFill>
                    <a:schemeClr val="bg1"/>
                  </a:solidFill>
                  <a:latin typeface="Arial" pitchFamily="34" charset="0"/>
                  <a:cs typeface="Arial" pitchFamily="34" charset="0"/>
                </a:rPr>
                <a:t> </a:t>
              </a:r>
              <a:r>
                <a:rPr lang="ru-RU" sz="2000" b="1" dirty="0" smtClean="0">
                  <a:ln w="3175">
                    <a:noFill/>
                  </a:ln>
                  <a:solidFill>
                    <a:schemeClr val="bg1"/>
                  </a:solidFill>
                  <a:latin typeface="Arial" pitchFamily="34" charset="0"/>
                  <a:cs typeface="Arial" pitchFamily="34" charset="0"/>
                </a:rPr>
                <a:t>ПРЕДОТВРАЩАТЬ ИНЦИДЕНТЫ</a:t>
              </a:r>
              <a:endParaRPr lang="en-US" sz="2000" b="1" dirty="0">
                <a:ln w="3175">
                  <a:noFill/>
                </a:ln>
                <a:solidFill>
                  <a:schemeClr val="bg1"/>
                </a:solidFill>
                <a:latin typeface="Arial" pitchFamily="34" charset="0"/>
                <a:cs typeface="Arial" pitchFamily="34" charset="0"/>
              </a:endParaRPr>
            </a:p>
          </p:txBody>
        </p:sp>
        <p:sp>
          <p:nvSpPr>
            <p:cNvPr id="89" name="Isosceles Triangle 88"/>
            <p:cNvSpPr/>
            <p:nvPr/>
          </p:nvSpPr>
          <p:spPr>
            <a:xfrm rot="16200000" flipH="1">
              <a:off x="4688217" y="1433367"/>
              <a:ext cx="551092" cy="269334"/>
            </a:xfrm>
            <a:prstGeom prst="triangle">
              <a:avLst>
                <a:gd name="adj" fmla="val 49552"/>
              </a:avLst>
            </a:prstGeom>
            <a:gradFill>
              <a:gsLst>
                <a:gs pos="0">
                  <a:schemeClr val="accent1"/>
                </a:gs>
                <a:gs pos="79000">
                  <a:srgbClr val="C00000">
                    <a:lumMod val="93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grpSp>
        <p:nvGrpSpPr>
          <p:cNvPr id="90" name="Group 89"/>
          <p:cNvGrpSpPr/>
          <p:nvPr/>
        </p:nvGrpSpPr>
        <p:grpSpPr>
          <a:xfrm>
            <a:off x="0" y="4629150"/>
            <a:ext cx="9144000" cy="514350"/>
            <a:chOff x="0" y="4629150"/>
            <a:chExt cx="9144000" cy="514350"/>
          </a:xfrm>
        </p:grpSpPr>
        <p:sp>
          <p:nvSpPr>
            <p:cNvPr id="91" name="Rectangle 90"/>
            <p:cNvSpPr/>
            <p:nvPr/>
          </p:nvSpPr>
          <p:spPr>
            <a:xfrm>
              <a:off x="0" y="4733925"/>
              <a:ext cx="9144000" cy="409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0" y="4629150"/>
              <a:ext cx="9144000" cy="168275"/>
              <a:chOff x="0" y="4629150"/>
              <a:chExt cx="9144000" cy="168275"/>
            </a:xfrm>
          </p:grpSpPr>
          <p:pic>
            <p:nvPicPr>
              <p:cNvPr id="99" name="Picture 25" descr="Red Ba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00" name="Picture 20" descr="Oracle WHITE"/>
              <p:cNvPicPr>
                <a:picLocks noChangeArrowheads="1"/>
              </p:cNvPicPr>
              <p:nvPr/>
            </p:nvPicPr>
            <p:blipFill>
              <a:blip r:embed="rId7"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93" name="Group 92"/>
            <p:cNvGrpSpPr/>
            <p:nvPr/>
          </p:nvGrpSpPr>
          <p:grpSpPr>
            <a:xfrm>
              <a:off x="597807" y="4913973"/>
              <a:ext cx="2539093" cy="218542"/>
              <a:chOff x="597807" y="4913973"/>
              <a:chExt cx="2539093" cy="218542"/>
            </a:xfrm>
          </p:grpSpPr>
          <p:sp>
            <p:nvSpPr>
              <p:cNvPr id="95" name="Text Box 14"/>
              <p:cNvSpPr txBox="1">
                <a:spLocks noChangeArrowheads="1"/>
              </p:cNvSpPr>
              <p:nvPr/>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t>Copyright</a:t>
                </a:r>
                <a:r>
                  <a:rPr lang="en-US" sz="600" baseline="0" dirty="0" smtClean="0"/>
                  <a:t> </a:t>
                </a:r>
                <a:r>
                  <a:rPr lang="en-US" sz="600" dirty="0" smtClean="0"/>
                  <a:t>©</a:t>
                </a:r>
                <a:r>
                  <a:rPr lang="en-US" sz="600" baseline="0" dirty="0" smtClean="0"/>
                  <a:t> 2012, Oracle and/or its affiliates. All rights reserved.</a:t>
                </a:r>
                <a:endParaRPr lang="en-US" sz="600" dirty="0" smtClean="0"/>
              </a:p>
            </p:txBody>
          </p:sp>
          <p:cxnSp>
            <p:nvCxnSpPr>
              <p:cNvPr id="96" name="Straight Connector 95"/>
              <p:cNvCxnSpPr/>
              <p:nvPr/>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98" name="Straight Connector 97"/>
              <p:cNvCxnSpPr/>
              <p:nvPr/>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94" name="Rectangle 93"/>
            <p:cNvSpPr/>
            <p:nvPr/>
          </p:nvSpPr>
          <p:spPr>
            <a:xfrm>
              <a:off x="407057" y="4883819"/>
              <a:ext cx="227947" cy="184666"/>
            </a:xfrm>
            <a:prstGeom prst="rect">
              <a:avLst/>
            </a:prstGeom>
          </p:spPr>
          <p:txBody>
            <a:bodyPr wrap="none">
              <a:spAutoFit/>
            </a:bodyPr>
            <a:lstStyle/>
            <a:p>
              <a:pPr algn="r"/>
              <a:fld id="{6A5A4AC0-1BEC-FE47-8A68-418BE237F8CE}" type="slidenum">
                <a:rPr lang="en-US" sz="600" smtClean="0"/>
                <a:pPr algn="r"/>
                <a:t>19</a:t>
              </a:fld>
              <a:endParaRPr lang="en-US" sz="600" dirty="0"/>
            </a:p>
          </p:txBody>
        </p:sp>
      </p:grpSp>
    </p:spTree>
    <p:extLst>
      <p:ext uri="{BB962C8B-B14F-4D97-AF65-F5344CB8AC3E}">
        <p14:creationId xmlns="" xmlns:p14="http://schemas.microsoft.com/office/powerpoint/2010/main" val="1318801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2000"/>
                                        <p:tgtEl>
                                          <p:spTgt spid="22"/>
                                        </p:tgtEl>
                                      </p:cBhvr>
                                    </p:animEffect>
                                  </p:childTnLst>
                                </p:cTn>
                              </p:par>
                              <p:par>
                                <p:cTn id="11" presetID="10" presetClass="entr" presetSubtype="0" fill="hold" nodeType="withEffect">
                                  <p:stCondLst>
                                    <p:cond delay="10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2000"/>
                                        <p:tgtEl>
                                          <p:spTgt spid="31"/>
                                        </p:tgtEl>
                                      </p:cBhvr>
                                    </p:animEffect>
                                  </p:childTnLst>
                                </p:cTn>
                              </p:par>
                              <p:par>
                                <p:cTn id="14" presetID="10" presetClass="entr" presetSubtype="0" fill="hold" nodeType="withEffect">
                                  <p:stCondLst>
                                    <p:cond delay="25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2000"/>
                                        <p:tgtEl>
                                          <p:spTgt spid="36"/>
                                        </p:tgtEl>
                                      </p:cBhvr>
                                    </p:animEffect>
                                  </p:childTnLst>
                                </p:cTn>
                              </p:par>
                              <p:par>
                                <p:cTn id="17" presetID="10"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2000"/>
                                        <p:tgtEl>
                                          <p:spTgt spid="44"/>
                                        </p:tgtEl>
                                      </p:cBhvr>
                                    </p:animEffect>
                                  </p:childTnLst>
                                </p:cTn>
                              </p:par>
                              <p:par>
                                <p:cTn id="20" presetID="10" presetClass="entr" presetSubtype="0" fill="hold" nodeType="withEffect">
                                  <p:stCondLst>
                                    <p:cond delay="10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2000"/>
                                        <p:tgtEl>
                                          <p:spTgt spid="47"/>
                                        </p:tgtEl>
                                      </p:cBhvr>
                                    </p:animEffect>
                                  </p:childTnLst>
                                </p:cTn>
                              </p:par>
                              <p:par>
                                <p:cTn id="23" presetID="10"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20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fade">
                                      <p:cBhvr>
                                        <p:cTn id="28" dur="1500"/>
                                        <p:tgtEl>
                                          <p:spTgt spid="103"/>
                                        </p:tgtEl>
                                      </p:cBhvr>
                                    </p:animEffect>
                                  </p:childTnLst>
                                </p:cTn>
                              </p:par>
                              <p:par>
                                <p:cTn id="29" presetID="10" presetClass="entr" presetSubtype="0" fill="hold" nodeType="withEffect">
                                  <p:stCondLst>
                                    <p:cond delay="25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childTnLst>
                                </p:cTn>
                              </p:par>
                              <p:par>
                                <p:cTn id="32" presetID="53" presetClass="entr" presetSubtype="528" repeatCount="indefinite" fill="hold" grpId="0" nodeType="withEffect">
                                  <p:stCondLst>
                                    <p:cond delay="600"/>
                                  </p:stCondLst>
                                  <p:childTnLst>
                                    <p:set>
                                      <p:cBhvr>
                                        <p:cTn id="33" dur="1" fill="hold">
                                          <p:stCondLst>
                                            <p:cond delay="0"/>
                                          </p:stCondLst>
                                        </p:cTn>
                                        <p:tgtEl>
                                          <p:spTgt spid="63"/>
                                        </p:tgtEl>
                                        <p:attrNameLst>
                                          <p:attrName>style.visibility</p:attrName>
                                        </p:attrNameLst>
                                      </p:cBhvr>
                                      <p:to>
                                        <p:strVal val="visible"/>
                                      </p:to>
                                    </p:set>
                                    <p:anim calcmode="lin" valueType="num">
                                      <p:cBhvr>
                                        <p:cTn id="34" dur="3800" fill="hold"/>
                                        <p:tgtEl>
                                          <p:spTgt spid="63"/>
                                        </p:tgtEl>
                                        <p:attrNameLst>
                                          <p:attrName>ppt_w</p:attrName>
                                        </p:attrNameLst>
                                      </p:cBhvr>
                                      <p:tavLst>
                                        <p:tav tm="0">
                                          <p:val>
                                            <p:fltVal val="0"/>
                                          </p:val>
                                        </p:tav>
                                        <p:tav tm="100000">
                                          <p:val>
                                            <p:strVal val="#ppt_w"/>
                                          </p:val>
                                        </p:tav>
                                      </p:tavLst>
                                    </p:anim>
                                    <p:anim calcmode="lin" valueType="num">
                                      <p:cBhvr>
                                        <p:cTn id="35" dur="3800" fill="hold"/>
                                        <p:tgtEl>
                                          <p:spTgt spid="63"/>
                                        </p:tgtEl>
                                        <p:attrNameLst>
                                          <p:attrName>ppt_h</p:attrName>
                                        </p:attrNameLst>
                                      </p:cBhvr>
                                      <p:tavLst>
                                        <p:tav tm="0">
                                          <p:val>
                                            <p:fltVal val="0"/>
                                          </p:val>
                                        </p:tav>
                                        <p:tav tm="100000">
                                          <p:val>
                                            <p:strVal val="#ppt_h"/>
                                          </p:val>
                                        </p:tav>
                                      </p:tavLst>
                                    </p:anim>
                                    <p:animEffect transition="in" filter="fade">
                                      <p:cBhvr>
                                        <p:cTn id="36" dur="3800"/>
                                        <p:tgtEl>
                                          <p:spTgt spid="63"/>
                                        </p:tgtEl>
                                      </p:cBhvr>
                                    </p:animEffect>
                                    <p:anim calcmode="lin" valueType="num">
                                      <p:cBhvr>
                                        <p:cTn id="37" dur="3800" fill="hold"/>
                                        <p:tgtEl>
                                          <p:spTgt spid="63"/>
                                        </p:tgtEl>
                                        <p:attrNameLst>
                                          <p:attrName>ppt_x</p:attrName>
                                        </p:attrNameLst>
                                      </p:cBhvr>
                                      <p:tavLst>
                                        <p:tav tm="0">
                                          <p:val>
                                            <p:fltVal val="0.5"/>
                                          </p:val>
                                        </p:tav>
                                        <p:tav tm="100000">
                                          <p:val>
                                            <p:strVal val="#ppt_x"/>
                                          </p:val>
                                        </p:tav>
                                      </p:tavLst>
                                    </p:anim>
                                    <p:anim calcmode="lin" valueType="num">
                                      <p:cBhvr>
                                        <p:cTn id="38" dur="3800" fill="hold"/>
                                        <p:tgtEl>
                                          <p:spTgt spid="63"/>
                                        </p:tgtEl>
                                        <p:attrNameLst>
                                          <p:attrName>ppt_y</p:attrName>
                                        </p:attrNameLst>
                                      </p:cBhvr>
                                      <p:tavLst>
                                        <p:tav tm="0">
                                          <p:val>
                                            <p:fltVal val="0.5"/>
                                          </p:val>
                                        </p:tav>
                                        <p:tav tm="100000">
                                          <p:val>
                                            <p:strVal val="#ppt_y"/>
                                          </p:val>
                                        </p:tav>
                                      </p:tavLst>
                                    </p:anim>
                                  </p:childTnLst>
                                </p:cTn>
                              </p:par>
                              <p:par>
                                <p:cTn id="39" presetID="53" presetClass="entr" presetSubtype="528" repeatCount="indefinite" fill="hold" grpId="0" nodeType="withEffect">
                                  <p:stCondLst>
                                    <p:cond delay="700"/>
                                  </p:stCondLst>
                                  <p:childTnLst>
                                    <p:set>
                                      <p:cBhvr>
                                        <p:cTn id="40" dur="1" fill="hold">
                                          <p:stCondLst>
                                            <p:cond delay="0"/>
                                          </p:stCondLst>
                                        </p:cTn>
                                        <p:tgtEl>
                                          <p:spTgt spid="65"/>
                                        </p:tgtEl>
                                        <p:attrNameLst>
                                          <p:attrName>style.visibility</p:attrName>
                                        </p:attrNameLst>
                                      </p:cBhvr>
                                      <p:to>
                                        <p:strVal val="visible"/>
                                      </p:to>
                                    </p:set>
                                    <p:anim calcmode="lin" valueType="num">
                                      <p:cBhvr>
                                        <p:cTn id="41" dur="1250" fill="hold"/>
                                        <p:tgtEl>
                                          <p:spTgt spid="65"/>
                                        </p:tgtEl>
                                        <p:attrNameLst>
                                          <p:attrName>ppt_w</p:attrName>
                                        </p:attrNameLst>
                                      </p:cBhvr>
                                      <p:tavLst>
                                        <p:tav tm="0">
                                          <p:val>
                                            <p:fltVal val="0"/>
                                          </p:val>
                                        </p:tav>
                                        <p:tav tm="100000">
                                          <p:val>
                                            <p:strVal val="#ppt_w"/>
                                          </p:val>
                                        </p:tav>
                                      </p:tavLst>
                                    </p:anim>
                                    <p:anim calcmode="lin" valueType="num">
                                      <p:cBhvr>
                                        <p:cTn id="42" dur="1250" fill="hold"/>
                                        <p:tgtEl>
                                          <p:spTgt spid="65"/>
                                        </p:tgtEl>
                                        <p:attrNameLst>
                                          <p:attrName>ppt_h</p:attrName>
                                        </p:attrNameLst>
                                      </p:cBhvr>
                                      <p:tavLst>
                                        <p:tav tm="0">
                                          <p:val>
                                            <p:fltVal val="0"/>
                                          </p:val>
                                        </p:tav>
                                        <p:tav tm="100000">
                                          <p:val>
                                            <p:strVal val="#ppt_h"/>
                                          </p:val>
                                        </p:tav>
                                      </p:tavLst>
                                    </p:anim>
                                    <p:animEffect transition="in" filter="fade">
                                      <p:cBhvr>
                                        <p:cTn id="43" dur="1250"/>
                                        <p:tgtEl>
                                          <p:spTgt spid="65"/>
                                        </p:tgtEl>
                                      </p:cBhvr>
                                    </p:animEffect>
                                    <p:anim calcmode="lin" valueType="num">
                                      <p:cBhvr>
                                        <p:cTn id="44" dur="1250" fill="hold"/>
                                        <p:tgtEl>
                                          <p:spTgt spid="65"/>
                                        </p:tgtEl>
                                        <p:attrNameLst>
                                          <p:attrName>ppt_x</p:attrName>
                                        </p:attrNameLst>
                                      </p:cBhvr>
                                      <p:tavLst>
                                        <p:tav tm="0">
                                          <p:val>
                                            <p:fltVal val="0.5"/>
                                          </p:val>
                                        </p:tav>
                                        <p:tav tm="100000">
                                          <p:val>
                                            <p:strVal val="#ppt_x"/>
                                          </p:val>
                                        </p:tav>
                                      </p:tavLst>
                                    </p:anim>
                                    <p:anim calcmode="lin" valueType="num">
                                      <p:cBhvr>
                                        <p:cTn id="45" dur="1250" fill="hold"/>
                                        <p:tgtEl>
                                          <p:spTgt spid="65"/>
                                        </p:tgtEl>
                                        <p:attrNameLst>
                                          <p:attrName>ppt_y</p:attrName>
                                        </p:attrNameLst>
                                      </p:cBhvr>
                                      <p:tavLst>
                                        <p:tav tm="0">
                                          <p:val>
                                            <p:fltVal val="0.5"/>
                                          </p:val>
                                        </p:tav>
                                        <p:tav tm="100000">
                                          <p:val>
                                            <p:strVal val="#ppt_y"/>
                                          </p:val>
                                        </p:tav>
                                      </p:tavLst>
                                    </p:anim>
                                  </p:childTnLst>
                                </p:cTn>
                              </p:par>
                              <p:par>
                                <p:cTn id="46" presetID="53" presetClass="entr" presetSubtype="528" repeatCount="indefinite" fill="hold" grpId="0" nodeType="withEffect">
                                  <p:stCondLst>
                                    <p:cond delay="250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anim calcmode="lin" valueType="num">
                                      <p:cBhvr>
                                        <p:cTn id="51" dur="500" fill="hold"/>
                                        <p:tgtEl>
                                          <p:spTgt spid="66"/>
                                        </p:tgtEl>
                                        <p:attrNameLst>
                                          <p:attrName>ppt_x</p:attrName>
                                        </p:attrNameLst>
                                      </p:cBhvr>
                                      <p:tavLst>
                                        <p:tav tm="0">
                                          <p:val>
                                            <p:fltVal val="0.5"/>
                                          </p:val>
                                        </p:tav>
                                        <p:tav tm="100000">
                                          <p:val>
                                            <p:strVal val="#ppt_x"/>
                                          </p:val>
                                        </p:tav>
                                      </p:tavLst>
                                    </p:anim>
                                    <p:anim calcmode="lin" valueType="num">
                                      <p:cBhvr>
                                        <p:cTn id="52" dur="500" fill="hold"/>
                                        <p:tgtEl>
                                          <p:spTgt spid="66"/>
                                        </p:tgtEl>
                                        <p:attrNameLst>
                                          <p:attrName>ppt_y</p:attrName>
                                        </p:attrNameLst>
                                      </p:cBhvr>
                                      <p:tavLst>
                                        <p:tav tm="0">
                                          <p:val>
                                            <p:fltVal val="0.5"/>
                                          </p:val>
                                        </p:tav>
                                        <p:tav tm="100000">
                                          <p:val>
                                            <p:strVal val="#ppt_y"/>
                                          </p:val>
                                        </p:tav>
                                      </p:tavLst>
                                    </p:anim>
                                  </p:childTnLst>
                                </p:cTn>
                              </p:par>
                              <p:par>
                                <p:cTn id="53" presetID="53" presetClass="entr" presetSubtype="528" repeatCount="indefinite" fill="hold" grpId="0" nodeType="withEffect">
                                  <p:stCondLst>
                                    <p:cond delay="500"/>
                                  </p:stCondLst>
                                  <p:childTnLst>
                                    <p:set>
                                      <p:cBhvr>
                                        <p:cTn id="54" dur="1" fill="hold">
                                          <p:stCondLst>
                                            <p:cond delay="0"/>
                                          </p:stCondLst>
                                        </p:cTn>
                                        <p:tgtEl>
                                          <p:spTgt spid="68"/>
                                        </p:tgtEl>
                                        <p:attrNameLst>
                                          <p:attrName>style.visibility</p:attrName>
                                        </p:attrNameLst>
                                      </p:cBhvr>
                                      <p:to>
                                        <p:strVal val="visible"/>
                                      </p:to>
                                    </p:set>
                                    <p:anim calcmode="lin" valueType="num">
                                      <p:cBhvr>
                                        <p:cTn id="55" dur="2500" fill="hold"/>
                                        <p:tgtEl>
                                          <p:spTgt spid="68"/>
                                        </p:tgtEl>
                                        <p:attrNameLst>
                                          <p:attrName>ppt_w</p:attrName>
                                        </p:attrNameLst>
                                      </p:cBhvr>
                                      <p:tavLst>
                                        <p:tav tm="0">
                                          <p:val>
                                            <p:fltVal val="0"/>
                                          </p:val>
                                        </p:tav>
                                        <p:tav tm="100000">
                                          <p:val>
                                            <p:strVal val="#ppt_w"/>
                                          </p:val>
                                        </p:tav>
                                      </p:tavLst>
                                    </p:anim>
                                    <p:anim calcmode="lin" valueType="num">
                                      <p:cBhvr>
                                        <p:cTn id="56" dur="2500" fill="hold"/>
                                        <p:tgtEl>
                                          <p:spTgt spid="68"/>
                                        </p:tgtEl>
                                        <p:attrNameLst>
                                          <p:attrName>ppt_h</p:attrName>
                                        </p:attrNameLst>
                                      </p:cBhvr>
                                      <p:tavLst>
                                        <p:tav tm="0">
                                          <p:val>
                                            <p:fltVal val="0"/>
                                          </p:val>
                                        </p:tav>
                                        <p:tav tm="100000">
                                          <p:val>
                                            <p:strVal val="#ppt_h"/>
                                          </p:val>
                                        </p:tav>
                                      </p:tavLst>
                                    </p:anim>
                                    <p:animEffect transition="in" filter="fade">
                                      <p:cBhvr>
                                        <p:cTn id="57" dur="2500"/>
                                        <p:tgtEl>
                                          <p:spTgt spid="68"/>
                                        </p:tgtEl>
                                      </p:cBhvr>
                                    </p:animEffect>
                                    <p:anim calcmode="lin" valueType="num">
                                      <p:cBhvr>
                                        <p:cTn id="58" dur="2500" fill="hold"/>
                                        <p:tgtEl>
                                          <p:spTgt spid="68"/>
                                        </p:tgtEl>
                                        <p:attrNameLst>
                                          <p:attrName>ppt_x</p:attrName>
                                        </p:attrNameLst>
                                      </p:cBhvr>
                                      <p:tavLst>
                                        <p:tav tm="0">
                                          <p:val>
                                            <p:fltVal val="0.5"/>
                                          </p:val>
                                        </p:tav>
                                        <p:tav tm="100000">
                                          <p:val>
                                            <p:strVal val="#ppt_x"/>
                                          </p:val>
                                        </p:tav>
                                      </p:tavLst>
                                    </p:anim>
                                    <p:anim calcmode="lin" valueType="num">
                                      <p:cBhvr>
                                        <p:cTn id="59" dur="2500" fill="hold"/>
                                        <p:tgtEl>
                                          <p:spTgt spid="68"/>
                                        </p:tgtEl>
                                        <p:attrNameLst>
                                          <p:attrName>ppt_y</p:attrName>
                                        </p:attrNameLst>
                                      </p:cBhvr>
                                      <p:tavLst>
                                        <p:tav tm="0">
                                          <p:val>
                                            <p:fltVal val="0.5"/>
                                          </p:val>
                                        </p:tav>
                                        <p:tav tm="100000">
                                          <p:val>
                                            <p:strVal val="#ppt_y"/>
                                          </p:val>
                                        </p:tav>
                                      </p:tavLst>
                                    </p:anim>
                                  </p:childTnLst>
                                </p:cTn>
                              </p:par>
                              <p:par>
                                <p:cTn id="60" presetID="53" presetClass="entr" presetSubtype="528" repeatCount="indefinite" fill="hold" grpId="0" nodeType="withEffect">
                                  <p:stCondLst>
                                    <p:cond delay="1000"/>
                                  </p:stCondLst>
                                  <p:childTnLst>
                                    <p:set>
                                      <p:cBhvr>
                                        <p:cTn id="61" dur="1" fill="hold">
                                          <p:stCondLst>
                                            <p:cond delay="0"/>
                                          </p:stCondLst>
                                        </p:cTn>
                                        <p:tgtEl>
                                          <p:spTgt spid="61"/>
                                        </p:tgtEl>
                                        <p:attrNameLst>
                                          <p:attrName>style.visibility</p:attrName>
                                        </p:attrNameLst>
                                      </p:cBhvr>
                                      <p:to>
                                        <p:strVal val="visible"/>
                                      </p:to>
                                    </p:set>
                                    <p:anim calcmode="lin" valueType="num">
                                      <p:cBhvr>
                                        <p:cTn id="62" dur="1700" fill="hold"/>
                                        <p:tgtEl>
                                          <p:spTgt spid="61"/>
                                        </p:tgtEl>
                                        <p:attrNameLst>
                                          <p:attrName>ppt_w</p:attrName>
                                        </p:attrNameLst>
                                      </p:cBhvr>
                                      <p:tavLst>
                                        <p:tav tm="0">
                                          <p:val>
                                            <p:fltVal val="0"/>
                                          </p:val>
                                        </p:tav>
                                        <p:tav tm="100000">
                                          <p:val>
                                            <p:strVal val="#ppt_w"/>
                                          </p:val>
                                        </p:tav>
                                      </p:tavLst>
                                    </p:anim>
                                    <p:anim calcmode="lin" valueType="num">
                                      <p:cBhvr>
                                        <p:cTn id="63" dur="1700" fill="hold"/>
                                        <p:tgtEl>
                                          <p:spTgt spid="61"/>
                                        </p:tgtEl>
                                        <p:attrNameLst>
                                          <p:attrName>ppt_h</p:attrName>
                                        </p:attrNameLst>
                                      </p:cBhvr>
                                      <p:tavLst>
                                        <p:tav tm="0">
                                          <p:val>
                                            <p:fltVal val="0"/>
                                          </p:val>
                                        </p:tav>
                                        <p:tav tm="100000">
                                          <p:val>
                                            <p:strVal val="#ppt_h"/>
                                          </p:val>
                                        </p:tav>
                                      </p:tavLst>
                                    </p:anim>
                                    <p:animEffect transition="in" filter="fade">
                                      <p:cBhvr>
                                        <p:cTn id="64" dur="1700"/>
                                        <p:tgtEl>
                                          <p:spTgt spid="61"/>
                                        </p:tgtEl>
                                      </p:cBhvr>
                                    </p:animEffect>
                                    <p:anim calcmode="lin" valueType="num">
                                      <p:cBhvr>
                                        <p:cTn id="65" dur="1700" fill="hold"/>
                                        <p:tgtEl>
                                          <p:spTgt spid="61"/>
                                        </p:tgtEl>
                                        <p:attrNameLst>
                                          <p:attrName>ppt_x</p:attrName>
                                        </p:attrNameLst>
                                      </p:cBhvr>
                                      <p:tavLst>
                                        <p:tav tm="0">
                                          <p:val>
                                            <p:fltVal val="0.5"/>
                                          </p:val>
                                        </p:tav>
                                        <p:tav tm="100000">
                                          <p:val>
                                            <p:strVal val="#ppt_x"/>
                                          </p:val>
                                        </p:tav>
                                      </p:tavLst>
                                    </p:anim>
                                    <p:anim calcmode="lin" valueType="num">
                                      <p:cBhvr>
                                        <p:cTn id="66" dur="1700" fill="hold"/>
                                        <p:tgtEl>
                                          <p:spTgt spid="61"/>
                                        </p:tgtEl>
                                        <p:attrNameLst>
                                          <p:attrName>ppt_y</p:attrName>
                                        </p:attrNameLst>
                                      </p:cBhvr>
                                      <p:tavLst>
                                        <p:tav tm="0">
                                          <p:val>
                                            <p:fltVal val="0.5"/>
                                          </p:val>
                                        </p:tav>
                                        <p:tav tm="100000">
                                          <p:val>
                                            <p:strVal val="#ppt_y"/>
                                          </p:val>
                                        </p:tav>
                                      </p:tavLst>
                                    </p:anim>
                                  </p:childTnLst>
                                </p:cTn>
                              </p:par>
                              <p:par>
                                <p:cTn id="67" presetID="53" presetClass="entr" presetSubtype="528" repeatCount="indefinite" fill="hold" grpId="0" nodeType="withEffect">
                                  <p:stCondLst>
                                    <p:cond delay="800"/>
                                  </p:stCondLst>
                                  <p:childTnLst>
                                    <p:set>
                                      <p:cBhvr>
                                        <p:cTn id="68" dur="1" fill="hold">
                                          <p:stCondLst>
                                            <p:cond delay="0"/>
                                          </p:stCondLst>
                                        </p:cTn>
                                        <p:tgtEl>
                                          <p:spTgt spid="62"/>
                                        </p:tgtEl>
                                        <p:attrNameLst>
                                          <p:attrName>style.visibility</p:attrName>
                                        </p:attrNameLst>
                                      </p:cBhvr>
                                      <p:to>
                                        <p:strVal val="visible"/>
                                      </p:to>
                                    </p:set>
                                    <p:anim calcmode="lin" valueType="num">
                                      <p:cBhvr>
                                        <p:cTn id="69" dur="2500" fill="hold"/>
                                        <p:tgtEl>
                                          <p:spTgt spid="62"/>
                                        </p:tgtEl>
                                        <p:attrNameLst>
                                          <p:attrName>ppt_w</p:attrName>
                                        </p:attrNameLst>
                                      </p:cBhvr>
                                      <p:tavLst>
                                        <p:tav tm="0">
                                          <p:val>
                                            <p:fltVal val="0"/>
                                          </p:val>
                                        </p:tav>
                                        <p:tav tm="100000">
                                          <p:val>
                                            <p:strVal val="#ppt_w"/>
                                          </p:val>
                                        </p:tav>
                                      </p:tavLst>
                                    </p:anim>
                                    <p:anim calcmode="lin" valueType="num">
                                      <p:cBhvr>
                                        <p:cTn id="70" dur="2500" fill="hold"/>
                                        <p:tgtEl>
                                          <p:spTgt spid="62"/>
                                        </p:tgtEl>
                                        <p:attrNameLst>
                                          <p:attrName>ppt_h</p:attrName>
                                        </p:attrNameLst>
                                      </p:cBhvr>
                                      <p:tavLst>
                                        <p:tav tm="0">
                                          <p:val>
                                            <p:fltVal val="0"/>
                                          </p:val>
                                        </p:tav>
                                        <p:tav tm="100000">
                                          <p:val>
                                            <p:strVal val="#ppt_h"/>
                                          </p:val>
                                        </p:tav>
                                      </p:tavLst>
                                    </p:anim>
                                    <p:animEffect transition="in" filter="fade">
                                      <p:cBhvr>
                                        <p:cTn id="71" dur="2500"/>
                                        <p:tgtEl>
                                          <p:spTgt spid="62"/>
                                        </p:tgtEl>
                                      </p:cBhvr>
                                    </p:animEffect>
                                    <p:anim calcmode="lin" valueType="num">
                                      <p:cBhvr>
                                        <p:cTn id="72" dur="2500" fill="hold"/>
                                        <p:tgtEl>
                                          <p:spTgt spid="62"/>
                                        </p:tgtEl>
                                        <p:attrNameLst>
                                          <p:attrName>ppt_x</p:attrName>
                                        </p:attrNameLst>
                                      </p:cBhvr>
                                      <p:tavLst>
                                        <p:tav tm="0">
                                          <p:val>
                                            <p:fltVal val="0.5"/>
                                          </p:val>
                                        </p:tav>
                                        <p:tav tm="100000">
                                          <p:val>
                                            <p:strVal val="#ppt_x"/>
                                          </p:val>
                                        </p:tav>
                                      </p:tavLst>
                                    </p:anim>
                                    <p:anim calcmode="lin" valueType="num">
                                      <p:cBhvr>
                                        <p:cTn id="73" dur="2500" fill="hold"/>
                                        <p:tgtEl>
                                          <p:spTgt spid="62"/>
                                        </p:tgtEl>
                                        <p:attrNameLst>
                                          <p:attrName>ppt_y</p:attrName>
                                        </p:attrNameLst>
                                      </p:cBhvr>
                                      <p:tavLst>
                                        <p:tav tm="0">
                                          <p:val>
                                            <p:fltVal val="0.5"/>
                                          </p:val>
                                        </p:tav>
                                        <p:tav tm="100000">
                                          <p:val>
                                            <p:strVal val="#ppt_y"/>
                                          </p:val>
                                        </p:tav>
                                      </p:tavLst>
                                    </p:anim>
                                  </p:childTnLst>
                                </p:cTn>
                              </p:par>
                              <p:par>
                                <p:cTn id="74" presetID="53" presetClass="entr" presetSubtype="528" repeatCount="indefinite" fill="hold" grpId="0" nodeType="withEffect">
                                  <p:stCondLst>
                                    <p:cond delay="1100"/>
                                  </p:stCondLst>
                                  <p:childTnLst>
                                    <p:set>
                                      <p:cBhvr>
                                        <p:cTn id="75" dur="1" fill="hold">
                                          <p:stCondLst>
                                            <p:cond delay="0"/>
                                          </p:stCondLst>
                                        </p:cTn>
                                        <p:tgtEl>
                                          <p:spTgt spid="67"/>
                                        </p:tgtEl>
                                        <p:attrNameLst>
                                          <p:attrName>style.visibility</p:attrName>
                                        </p:attrNameLst>
                                      </p:cBhvr>
                                      <p:to>
                                        <p:strVal val="visible"/>
                                      </p:to>
                                    </p:set>
                                    <p:anim calcmode="lin" valueType="num">
                                      <p:cBhvr>
                                        <p:cTn id="76" dur="2500" fill="hold"/>
                                        <p:tgtEl>
                                          <p:spTgt spid="67"/>
                                        </p:tgtEl>
                                        <p:attrNameLst>
                                          <p:attrName>ppt_w</p:attrName>
                                        </p:attrNameLst>
                                      </p:cBhvr>
                                      <p:tavLst>
                                        <p:tav tm="0">
                                          <p:val>
                                            <p:fltVal val="0"/>
                                          </p:val>
                                        </p:tav>
                                        <p:tav tm="100000">
                                          <p:val>
                                            <p:strVal val="#ppt_w"/>
                                          </p:val>
                                        </p:tav>
                                      </p:tavLst>
                                    </p:anim>
                                    <p:anim calcmode="lin" valueType="num">
                                      <p:cBhvr>
                                        <p:cTn id="77" dur="2500" fill="hold"/>
                                        <p:tgtEl>
                                          <p:spTgt spid="67"/>
                                        </p:tgtEl>
                                        <p:attrNameLst>
                                          <p:attrName>ppt_h</p:attrName>
                                        </p:attrNameLst>
                                      </p:cBhvr>
                                      <p:tavLst>
                                        <p:tav tm="0">
                                          <p:val>
                                            <p:fltVal val="0"/>
                                          </p:val>
                                        </p:tav>
                                        <p:tav tm="100000">
                                          <p:val>
                                            <p:strVal val="#ppt_h"/>
                                          </p:val>
                                        </p:tav>
                                      </p:tavLst>
                                    </p:anim>
                                    <p:animEffect transition="in" filter="fade">
                                      <p:cBhvr>
                                        <p:cTn id="78" dur="2500"/>
                                        <p:tgtEl>
                                          <p:spTgt spid="67"/>
                                        </p:tgtEl>
                                      </p:cBhvr>
                                    </p:animEffect>
                                    <p:anim calcmode="lin" valueType="num">
                                      <p:cBhvr>
                                        <p:cTn id="79" dur="2500" fill="hold"/>
                                        <p:tgtEl>
                                          <p:spTgt spid="67"/>
                                        </p:tgtEl>
                                        <p:attrNameLst>
                                          <p:attrName>ppt_x</p:attrName>
                                        </p:attrNameLst>
                                      </p:cBhvr>
                                      <p:tavLst>
                                        <p:tav tm="0">
                                          <p:val>
                                            <p:fltVal val="0.5"/>
                                          </p:val>
                                        </p:tav>
                                        <p:tav tm="100000">
                                          <p:val>
                                            <p:strVal val="#ppt_x"/>
                                          </p:val>
                                        </p:tav>
                                      </p:tavLst>
                                    </p:anim>
                                    <p:anim calcmode="lin" valueType="num">
                                      <p:cBhvr>
                                        <p:cTn id="80" dur="2500" fill="hold"/>
                                        <p:tgtEl>
                                          <p:spTgt spid="67"/>
                                        </p:tgtEl>
                                        <p:attrNameLst>
                                          <p:attrName>ppt_y</p:attrName>
                                        </p:attrNameLst>
                                      </p:cBhvr>
                                      <p:tavLst>
                                        <p:tav tm="0">
                                          <p:val>
                                            <p:fltVal val="0.5"/>
                                          </p:val>
                                        </p:tav>
                                        <p:tav tm="100000">
                                          <p:val>
                                            <p:strVal val="#ppt_y"/>
                                          </p:val>
                                        </p:tav>
                                      </p:tavLst>
                                    </p:anim>
                                  </p:childTnLst>
                                </p:cTn>
                              </p:par>
                              <p:par>
                                <p:cTn id="81" presetID="53" presetClass="entr" presetSubtype="528" repeatCount="indefinite" fill="hold" grpId="0" nodeType="withEffect">
                                  <p:stCondLst>
                                    <p:cond delay="900"/>
                                  </p:stCondLst>
                                  <p:childTnLst>
                                    <p:set>
                                      <p:cBhvr>
                                        <p:cTn id="82" dur="1" fill="hold">
                                          <p:stCondLst>
                                            <p:cond delay="0"/>
                                          </p:stCondLst>
                                        </p:cTn>
                                        <p:tgtEl>
                                          <p:spTgt spid="64"/>
                                        </p:tgtEl>
                                        <p:attrNameLst>
                                          <p:attrName>style.visibility</p:attrName>
                                        </p:attrNameLst>
                                      </p:cBhvr>
                                      <p:to>
                                        <p:strVal val="visible"/>
                                      </p:to>
                                    </p:set>
                                    <p:anim calcmode="lin" valueType="num">
                                      <p:cBhvr>
                                        <p:cTn id="83" dur="800" fill="hold"/>
                                        <p:tgtEl>
                                          <p:spTgt spid="64"/>
                                        </p:tgtEl>
                                        <p:attrNameLst>
                                          <p:attrName>ppt_w</p:attrName>
                                        </p:attrNameLst>
                                      </p:cBhvr>
                                      <p:tavLst>
                                        <p:tav tm="0">
                                          <p:val>
                                            <p:fltVal val="0"/>
                                          </p:val>
                                        </p:tav>
                                        <p:tav tm="100000">
                                          <p:val>
                                            <p:strVal val="#ppt_w"/>
                                          </p:val>
                                        </p:tav>
                                      </p:tavLst>
                                    </p:anim>
                                    <p:anim calcmode="lin" valueType="num">
                                      <p:cBhvr>
                                        <p:cTn id="84" dur="800" fill="hold"/>
                                        <p:tgtEl>
                                          <p:spTgt spid="64"/>
                                        </p:tgtEl>
                                        <p:attrNameLst>
                                          <p:attrName>ppt_h</p:attrName>
                                        </p:attrNameLst>
                                      </p:cBhvr>
                                      <p:tavLst>
                                        <p:tav tm="0">
                                          <p:val>
                                            <p:fltVal val="0"/>
                                          </p:val>
                                        </p:tav>
                                        <p:tav tm="100000">
                                          <p:val>
                                            <p:strVal val="#ppt_h"/>
                                          </p:val>
                                        </p:tav>
                                      </p:tavLst>
                                    </p:anim>
                                    <p:animEffect transition="in" filter="fade">
                                      <p:cBhvr>
                                        <p:cTn id="85" dur="800"/>
                                        <p:tgtEl>
                                          <p:spTgt spid="64"/>
                                        </p:tgtEl>
                                      </p:cBhvr>
                                    </p:animEffect>
                                    <p:anim calcmode="lin" valueType="num">
                                      <p:cBhvr>
                                        <p:cTn id="86" dur="800" fill="hold"/>
                                        <p:tgtEl>
                                          <p:spTgt spid="64"/>
                                        </p:tgtEl>
                                        <p:attrNameLst>
                                          <p:attrName>ppt_x</p:attrName>
                                        </p:attrNameLst>
                                      </p:cBhvr>
                                      <p:tavLst>
                                        <p:tav tm="0">
                                          <p:val>
                                            <p:fltVal val="0.5"/>
                                          </p:val>
                                        </p:tav>
                                        <p:tav tm="100000">
                                          <p:val>
                                            <p:strVal val="#ppt_x"/>
                                          </p:val>
                                        </p:tav>
                                      </p:tavLst>
                                    </p:anim>
                                    <p:anim calcmode="lin" valueType="num">
                                      <p:cBhvr>
                                        <p:cTn id="87" dur="800" fill="hold"/>
                                        <p:tgtEl>
                                          <p:spTgt spid="64"/>
                                        </p:tgtEl>
                                        <p:attrNameLst>
                                          <p:attrName>ppt_y</p:attrName>
                                        </p:attrNameLst>
                                      </p:cBhvr>
                                      <p:tavLst>
                                        <p:tav tm="0">
                                          <p:val>
                                            <p:fltVal val="0.5"/>
                                          </p:val>
                                        </p:tav>
                                        <p:tav tm="100000">
                                          <p:val>
                                            <p:strVal val="#ppt_y"/>
                                          </p:val>
                                        </p:tav>
                                      </p:tavLst>
                                    </p:anim>
                                  </p:childTnLst>
                                </p:cTn>
                              </p:par>
                              <p:par>
                                <p:cTn id="88" presetID="53" presetClass="entr" presetSubtype="528" repeatCount="indefinite" fill="hold" grpId="0" nodeType="withEffect">
                                  <p:stCondLst>
                                    <p:cond delay="600"/>
                                  </p:stCondLst>
                                  <p:childTnLst>
                                    <p:set>
                                      <p:cBhvr>
                                        <p:cTn id="89" dur="1" fill="hold">
                                          <p:stCondLst>
                                            <p:cond delay="0"/>
                                          </p:stCondLst>
                                        </p:cTn>
                                        <p:tgtEl>
                                          <p:spTgt spid="5"/>
                                        </p:tgtEl>
                                        <p:attrNameLst>
                                          <p:attrName>style.visibility</p:attrName>
                                        </p:attrNameLst>
                                      </p:cBhvr>
                                      <p:to>
                                        <p:strVal val="visible"/>
                                      </p:to>
                                    </p:set>
                                    <p:anim calcmode="lin" valueType="num">
                                      <p:cBhvr>
                                        <p:cTn id="90" dur="2700" fill="hold"/>
                                        <p:tgtEl>
                                          <p:spTgt spid="5"/>
                                        </p:tgtEl>
                                        <p:attrNameLst>
                                          <p:attrName>ppt_w</p:attrName>
                                        </p:attrNameLst>
                                      </p:cBhvr>
                                      <p:tavLst>
                                        <p:tav tm="0">
                                          <p:val>
                                            <p:fltVal val="0"/>
                                          </p:val>
                                        </p:tav>
                                        <p:tav tm="100000">
                                          <p:val>
                                            <p:strVal val="#ppt_w"/>
                                          </p:val>
                                        </p:tav>
                                      </p:tavLst>
                                    </p:anim>
                                    <p:anim calcmode="lin" valueType="num">
                                      <p:cBhvr>
                                        <p:cTn id="91" dur="2700" fill="hold"/>
                                        <p:tgtEl>
                                          <p:spTgt spid="5"/>
                                        </p:tgtEl>
                                        <p:attrNameLst>
                                          <p:attrName>ppt_h</p:attrName>
                                        </p:attrNameLst>
                                      </p:cBhvr>
                                      <p:tavLst>
                                        <p:tav tm="0">
                                          <p:val>
                                            <p:fltVal val="0"/>
                                          </p:val>
                                        </p:tav>
                                        <p:tav tm="100000">
                                          <p:val>
                                            <p:strVal val="#ppt_h"/>
                                          </p:val>
                                        </p:tav>
                                      </p:tavLst>
                                    </p:anim>
                                    <p:animEffect transition="in" filter="fade">
                                      <p:cBhvr>
                                        <p:cTn id="92" dur="2700"/>
                                        <p:tgtEl>
                                          <p:spTgt spid="5"/>
                                        </p:tgtEl>
                                      </p:cBhvr>
                                    </p:animEffect>
                                    <p:anim calcmode="lin" valueType="num">
                                      <p:cBhvr>
                                        <p:cTn id="93" dur="2700" fill="hold"/>
                                        <p:tgtEl>
                                          <p:spTgt spid="5"/>
                                        </p:tgtEl>
                                        <p:attrNameLst>
                                          <p:attrName>ppt_x</p:attrName>
                                        </p:attrNameLst>
                                      </p:cBhvr>
                                      <p:tavLst>
                                        <p:tav tm="0">
                                          <p:val>
                                            <p:fltVal val="0.5"/>
                                          </p:val>
                                        </p:tav>
                                        <p:tav tm="100000">
                                          <p:val>
                                            <p:strVal val="#ppt_x"/>
                                          </p:val>
                                        </p:tav>
                                      </p:tavLst>
                                    </p:anim>
                                    <p:anim calcmode="lin" valueType="num">
                                      <p:cBhvr>
                                        <p:cTn id="94" dur="2700" fill="hold"/>
                                        <p:tgtEl>
                                          <p:spTgt spid="5"/>
                                        </p:tgtEl>
                                        <p:attrNameLst>
                                          <p:attrName>ppt_y</p:attrName>
                                        </p:attrNameLst>
                                      </p:cBhvr>
                                      <p:tavLst>
                                        <p:tav tm="0">
                                          <p:val>
                                            <p:fltVal val="0.5"/>
                                          </p:val>
                                        </p:tav>
                                        <p:tav tm="100000">
                                          <p:val>
                                            <p:strVal val="#ppt_y"/>
                                          </p:val>
                                        </p:tav>
                                      </p:tavLst>
                                    </p:anim>
                                  </p:childTnLst>
                                </p:cTn>
                              </p:par>
                              <p:par>
                                <p:cTn id="95" presetID="53" presetClass="entr" presetSubtype="528" repeatCount="indefinite" fill="hold" grpId="0" nodeType="withEffect">
                                  <p:stCondLst>
                                    <p:cond delay="500"/>
                                  </p:stCondLst>
                                  <p:childTnLst>
                                    <p:set>
                                      <p:cBhvr>
                                        <p:cTn id="96" dur="1" fill="hold">
                                          <p:stCondLst>
                                            <p:cond delay="0"/>
                                          </p:stCondLst>
                                        </p:cTn>
                                        <p:tgtEl>
                                          <p:spTgt spid="60"/>
                                        </p:tgtEl>
                                        <p:attrNameLst>
                                          <p:attrName>style.visibility</p:attrName>
                                        </p:attrNameLst>
                                      </p:cBhvr>
                                      <p:to>
                                        <p:strVal val="visible"/>
                                      </p:to>
                                    </p:set>
                                    <p:anim calcmode="lin" valueType="num">
                                      <p:cBhvr>
                                        <p:cTn id="97" dur="900" fill="hold"/>
                                        <p:tgtEl>
                                          <p:spTgt spid="60"/>
                                        </p:tgtEl>
                                        <p:attrNameLst>
                                          <p:attrName>ppt_w</p:attrName>
                                        </p:attrNameLst>
                                      </p:cBhvr>
                                      <p:tavLst>
                                        <p:tav tm="0">
                                          <p:val>
                                            <p:fltVal val="0"/>
                                          </p:val>
                                        </p:tav>
                                        <p:tav tm="100000">
                                          <p:val>
                                            <p:strVal val="#ppt_w"/>
                                          </p:val>
                                        </p:tav>
                                      </p:tavLst>
                                    </p:anim>
                                    <p:anim calcmode="lin" valueType="num">
                                      <p:cBhvr>
                                        <p:cTn id="98" dur="900" fill="hold"/>
                                        <p:tgtEl>
                                          <p:spTgt spid="60"/>
                                        </p:tgtEl>
                                        <p:attrNameLst>
                                          <p:attrName>ppt_h</p:attrName>
                                        </p:attrNameLst>
                                      </p:cBhvr>
                                      <p:tavLst>
                                        <p:tav tm="0">
                                          <p:val>
                                            <p:fltVal val="0"/>
                                          </p:val>
                                        </p:tav>
                                        <p:tav tm="100000">
                                          <p:val>
                                            <p:strVal val="#ppt_h"/>
                                          </p:val>
                                        </p:tav>
                                      </p:tavLst>
                                    </p:anim>
                                    <p:animEffect transition="in" filter="fade">
                                      <p:cBhvr>
                                        <p:cTn id="99" dur="900"/>
                                        <p:tgtEl>
                                          <p:spTgt spid="60"/>
                                        </p:tgtEl>
                                      </p:cBhvr>
                                    </p:animEffect>
                                    <p:anim calcmode="lin" valueType="num">
                                      <p:cBhvr>
                                        <p:cTn id="100" dur="900" fill="hold"/>
                                        <p:tgtEl>
                                          <p:spTgt spid="60"/>
                                        </p:tgtEl>
                                        <p:attrNameLst>
                                          <p:attrName>ppt_x</p:attrName>
                                        </p:attrNameLst>
                                      </p:cBhvr>
                                      <p:tavLst>
                                        <p:tav tm="0">
                                          <p:val>
                                            <p:fltVal val="0.5"/>
                                          </p:val>
                                        </p:tav>
                                        <p:tav tm="100000">
                                          <p:val>
                                            <p:strVal val="#ppt_x"/>
                                          </p:val>
                                        </p:tav>
                                      </p:tavLst>
                                    </p:anim>
                                    <p:anim calcmode="lin" valueType="num">
                                      <p:cBhvr>
                                        <p:cTn id="101" dur="900" fill="hold"/>
                                        <p:tgtEl>
                                          <p:spTgt spid="60"/>
                                        </p:tgtEl>
                                        <p:attrNameLst>
                                          <p:attrName>ppt_y</p:attrName>
                                        </p:attrNameLst>
                                      </p:cBhvr>
                                      <p:tavLst>
                                        <p:tav tm="0">
                                          <p:val>
                                            <p:fltVal val="0.5"/>
                                          </p:val>
                                        </p:tav>
                                        <p:tav tm="100000">
                                          <p:val>
                                            <p:strVal val="#ppt_y"/>
                                          </p:val>
                                        </p:tav>
                                      </p:tavLst>
                                    </p:anim>
                                  </p:childTnLst>
                                </p:cTn>
                              </p:par>
                              <p:par>
                                <p:cTn id="102" presetID="8" presetClass="emph" presetSubtype="0" repeatCount="indefinite" fill="hold" nodeType="withEffect">
                                  <p:stCondLst>
                                    <p:cond delay="0"/>
                                  </p:stCondLst>
                                  <p:childTnLst>
                                    <p:animRot by="-21600000">
                                      <p:cBhvr>
                                        <p:cTn id="103" dur="5900" fill="hold"/>
                                        <p:tgtEl>
                                          <p:spTgt spid="8"/>
                                        </p:tgtEl>
                                        <p:attrNameLst>
                                          <p:attrName>r</p:attrName>
                                        </p:attrNameLst>
                                      </p:cBhvr>
                                    </p:animRot>
                                  </p:childTnLst>
                                </p:cTn>
                              </p:par>
                              <p:par>
                                <p:cTn id="104" presetID="8" presetClass="emph" presetSubtype="0" repeatCount="indefinite" fill="hold" nodeType="withEffect">
                                  <p:stCondLst>
                                    <p:cond delay="0"/>
                                  </p:stCondLst>
                                  <p:childTnLst>
                                    <p:animRot by="21600000">
                                      <p:cBhvr>
                                        <p:cTn id="105" dur="5000" fill="hold"/>
                                        <p:tgtEl>
                                          <p:spTgt spid="21"/>
                                        </p:tgtEl>
                                        <p:attrNameLst>
                                          <p:attrName>r</p:attrName>
                                        </p:attrNameLst>
                                      </p:cBhvr>
                                    </p:animRot>
                                  </p:childTnLst>
                                </p:cTn>
                              </p:par>
                              <p:par>
                                <p:cTn id="106" presetID="8" presetClass="emph" presetSubtype="0" repeatCount="indefinite" fill="hold" nodeType="withEffect">
                                  <p:stCondLst>
                                    <p:cond delay="0"/>
                                  </p:stCondLst>
                                  <p:childTnLst>
                                    <p:animRot by="21600000">
                                      <p:cBhvr>
                                        <p:cTn id="107" dur="4400" fill="hold"/>
                                        <p:tgtEl>
                                          <p:spTgt spid="22"/>
                                        </p:tgtEl>
                                        <p:attrNameLst>
                                          <p:attrName>r</p:attrName>
                                        </p:attrNameLst>
                                      </p:cBhvr>
                                    </p:animRot>
                                  </p:childTnLst>
                                </p:cTn>
                              </p:par>
                              <p:par>
                                <p:cTn id="108" presetID="8" presetClass="emph" presetSubtype="0" repeatCount="indefinite" fill="hold" nodeType="withEffect">
                                  <p:stCondLst>
                                    <p:cond delay="0"/>
                                  </p:stCondLst>
                                  <p:childTnLst>
                                    <p:animRot by="21600000">
                                      <p:cBhvr>
                                        <p:cTn id="109" dur="3900" fill="hold"/>
                                        <p:tgtEl>
                                          <p:spTgt spid="31"/>
                                        </p:tgtEl>
                                        <p:attrNameLst>
                                          <p:attrName>r</p:attrName>
                                        </p:attrNameLst>
                                      </p:cBhvr>
                                    </p:animRot>
                                  </p:childTnLst>
                                </p:cTn>
                              </p:par>
                              <p:par>
                                <p:cTn id="110" presetID="8" presetClass="emph" presetSubtype="0" repeatCount="indefinite" fill="hold" nodeType="withEffect">
                                  <p:stCondLst>
                                    <p:cond delay="0"/>
                                  </p:stCondLst>
                                  <p:childTnLst>
                                    <p:animRot by="-21600000">
                                      <p:cBhvr>
                                        <p:cTn id="111" dur="3100" fill="hold"/>
                                        <p:tgtEl>
                                          <p:spTgt spid="36"/>
                                        </p:tgtEl>
                                        <p:attrNameLst>
                                          <p:attrName>r</p:attrName>
                                        </p:attrNameLst>
                                      </p:cBhvr>
                                    </p:animRot>
                                  </p:childTnLst>
                                </p:cTn>
                              </p:par>
                              <p:par>
                                <p:cTn id="112" presetID="8" presetClass="emph" presetSubtype="0" repeatCount="indefinite" fill="hold" nodeType="withEffect">
                                  <p:stCondLst>
                                    <p:cond delay="0"/>
                                  </p:stCondLst>
                                  <p:childTnLst>
                                    <p:animRot by="21600000">
                                      <p:cBhvr>
                                        <p:cTn id="113" dur="3300" fill="hold"/>
                                        <p:tgtEl>
                                          <p:spTgt spid="44"/>
                                        </p:tgtEl>
                                        <p:attrNameLst>
                                          <p:attrName>r</p:attrName>
                                        </p:attrNameLst>
                                      </p:cBhvr>
                                    </p:animRot>
                                  </p:childTnLst>
                                </p:cTn>
                              </p:par>
                              <p:par>
                                <p:cTn id="114" presetID="8" presetClass="emph" presetSubtype="0" repeatCount="indefinite" fill="hold" nodeType="withEffect">
                                  <p:stCondLst>
                                    <p:cond delay="0"/>
                                  </p:stCondLst>
                                  <p:childTnLst>
                                    <p:animRot by="-21600000">
                                      <p:cBhvr>
                                        <p:cTn id="115" dur="2300" fill="hold"/>
                                        <p:tgtEl>
                                          <p:spTgt spid="47"/>
                                        </p:tgtEl>
                                        <p:attrNameLst>
                                          <p:attrName>r</p:attrName>
                                        </p:attrNameLst>
                                      </p:cBhvr>
                                    </p:animRot>
                                  </p:childTnLst>
                                </p:cTn>
                              </p:par>
                              <p:par>
                                <p:cTn id="116" presetID="8" presetClass="emph" presetSubtype="0" repeatCount="indefinite" fill="hold" nodeType="withEffect">
                                  <p:stCondLst>
                                    <p:cond delay="0"/>
                                  </p:stCondLst>
                                  <p:childTnLst>
                                    <p:animRot by="-21600000">
                                      <p:cBhvr>
                                        <p:cTn id="117" dur="2500" fill="hold"/>
                                        <p:tgtEl>
                                          <p:spTgt spid="26"/>
                                        </p:tgtEl>
                                        <p:attrNameLst>
                                          <p:attrName>r</p:attrName>
                                        </p:attrNameLst>
                                      </p:cBhvr>
                                    </p:animRo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grpId="1" nodeType="clickEffect">
                                  <p:stCondLst>
                                    <p:cond delay="0"/>
                                  </p:stCondLst>
                                  <p:childTnLst>
                                    <p:animEffect transition="out" filter="fade">
                                      <p:cBhvr>
                                        <p:cTn id="121" dur="500"/>
                                        <p:tgtEl>
                                          <p:spTgt spid="63"/>
                                        </p:tgtEl>
                                      </p:cBhvr>
                                    </p:animEffect>
                                    <p:set>
                                      <p:cBhvr>
                                        <p:cTn id="122" dur="1" fill="hold">
                                          <p:stCondLst>
                                            <p:cond delay="499"/>
                                          </p:stCondLst>
                                        </p:cTn>
                                        <p:tgtEl>
                                          <p:spTgt spid="63"/>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65"/>
                                        </p:tgtEl>
                                      </p:cBhvr>
                                    </p:animEffect>
                                    <p:set>
                                      <p:cBhvr>
                                        <p:cTn id="125" dur="1" fill="hold">
                                          <p:stCondLst>
                                            <p:cond delay="499"/>
                                          </p:stCondLst>
                                        </p:cTn>
                                        <p:tgtEl>
                                          <p:spTgt spid="65"/>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66"/>
                                        </p:tgtEl>
                                      </p:cBhvr>
                                    </p:animEffect>
                                    <p:set>
                                      <p:cBhvr>
                                        <p:cTn id="128" dur="1" fill="hold">
                                          <p:stCondLst>
                                            <p:cond delay="499"/>
                                          </p:stCondLst>
                                        </p:cTn>
                                        <p:tgtEl>
                                          <p:spTgt spid="66"/>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68"/>
                                        </p:tgtEl>
                                      </p:cBhvr>
                                    </p:animEffect>
                                    <p:set>
                                      <p:cBhvr>
                                        <p:cTn id="131" dur="1" fill="hold">
                                          <p:stCondLst>
                                            <p:cond delay="499"/>
                                          </p:stCondLst>
                                        </p:cTn>
                                        <p:tgtEl>
                                          <p:spTgt spid="68"/>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61"/>
                                        </p:tgtEl>
                                      </p:cBhvr>
                                    </p:animEffect>
                                    <p:set>
                                      <p:cBhvr>
                                        <p:cTn id="134" dur="1" fill="hold">
                                          <p:stCondLst>
                                            <p:cond delay="499"/>
                                          </p:stCondLst>
                                        </p:cTn>
                                        <p:tgtEl>
                                          <p:spTgt spid="61"/>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62"/>
                                        </p:tgtEl>
                                      </p:cBhvr>
                                    </p:animEffect>
                                    <p:set>
                                      <p:cBhvr>
                                        <p:cTn id="137" dur="1" fill="hold">
                                          <p:stCondLst>
                                            <p:cond delay="499"/>
                                          </p:stCondLst>
                                        </p:cTn>
                                        <p:tgtEl>
                                          <p:spTgt spid="62"/>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500"/>
                                        <p:tgtEl>
                                          <p:spTgt spid="67"/>
                                        </p:tgtEl>
                                      </p:cBhvr>
                                    </p:animEffect>
                                    <p:set>
                                      <p:cBhvr>
                                        <p:cTn id="140" dur="1" fill="hold">
                                          <p:stCondLst>
                                            <p:cond delay="499"/>
                                          </p:stCondLst>
                                        </p:cTn>
                                        <p:tgtEl>
                                          <p:spTgt spid="67"/>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500"/>
                                        <p:tgtEl>
                                          <p:spTgt spid="64"/>
                                        </p:tgtEl>
                                      </p:cBhvr>
                                    </p:animEffect>
                                    <p:set>
                                      <p:cBhvr>
                                        <p:cTn id="143" dur="1" fill="hold">
                                          <p:stCondLst>
                                            <p:cond delay="499"/>
                                          </p:stCondLst>
                                        </p:cTn>
                                        <p:tgtEl>
                                          <p:spTgt spid="64"/>
                                        </p:tgtEl>
                                        <p:attrNameLst>
                                          <p:attrName>style.visibility</p:attrName>
                                        </p:attrNameLst>
                                      </p:cBhvr>
                                      <p:to>
                                        <p:strVal val="hidden"/>
                                      </p:to>
                                    </p:set>
                                  </p:childTnLst>
                                </p:cTn>
                              </p:par>
                              <p:par>
                                <p:cTn id="144" presetID="10" presetClass="exit" presetSubtype="0" fill="hold" grpId="1" nodeType="withEffect">
                                  <p:stCondLst>
                                    <p:cond delay="0"/>
                                  </p:stCondLst>
                                  <p:childTnLst>
                                    <p:animEffect transition="out" filter="fade">
                                      <p:cBhvr>
                                        <p:cTn id="145" dur="500"/>
                                        <p:tgtEl>
                                          <p:spTgt spid="5"/>
                                        </p:tgtEl>
                                      </p:cBhvr>
                                    </p:animEffect>
                                    <p:set>
                                      <p:cBhvr>
                                        <p:cTn id="146" dur="1" fill="hold">
                                          <p:stCondLst>
                                            <p:cond delay="499"/>
                                          </p:stCondLst>
                                        </p:cTn>
                                        <p:tgtEl>
                                          <p:spTgt spid="5"/>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500"/>
                                        <p:tgtEl>
                                          <p:spTgt spid="60"/>
                                        </p:tgtEl>
                                      </p:cBhvr>
                                    </p:animEffect>
                                    <p:set>
                                      <p:cBhvr>
                                        <p:cTn id="149" dur="1" fill="hold">
                                          <p:stCondLst>
                                            <p:cond delay="499"/>
                                          </p:stCondLst>
                                        </p:cTn>
                                        <p:tgtEl>
                                          <p:spTgt spid="60"/>
                                        </p:tgtEl>
                                        <p:attrNameLst>
                                          <p:attrName>style.visibility</p:attrName>
                                        </p:attrNameLst>
                                      </p:cBhvr>
                                      <p:to>
                                        <p:strVal val="hidden"/>
                                      </p:to>
                                    </p:set>
                                  </p:childTnLst>
                                </p:cTn>
                              </p:par>
                              <p:par>
                                <p:cTn id="150" presetID="35" presetClass="path" presetSubtype="0" accel="50000" decel="50000" fill="hold" nodeType="withEffect">
                                  <p:stCondLst>
                                    <p:cond delay="0"/>
                                  </p:stCondLst>
                                  <p:childTnLst>
                                    <p:animMotion origin="layout" path="M 0 0 L -0.25 0 E" pathEditMode="relative" ptsTypes="">
                                      <p:cBhvr>
                                        <p:cTn id="151" dur="2000" fill="hold"/>
                                        <p:tgtEl>
                                          <p:spTgt spid="21"/>
                                        </p:tgtEl>
                                        <p:attrNameLst>
                                          <p:attrName>ppt_x</p:attrName>
                                          <p:attrName>ppt_y</p:attrName>
                                        </p:attrNameLst>
                                      </p:cBhvr>
                                    </p:animMotion>
                                  </p:childTnLst>
                                </p:cTn>
                              </p:par>
                              <p:par>
                                <p:cTn id="152" presetID="35" presetClass="path" presetSubtype="0" accel="50000" decel="50000" fill="hold" nodeType="withEffect">
                                  <p:stCondLst>
                                    <p:cond delay="0"/>
                                  </p:stCondLst>
                                  <p:childTnLst>
                                    <p:animMotion origin="layout" path="M 0 0 L -0.25 0 E" pathEditMode="relative" ptsTypes="">
                                      <p:cBhvr>
                                        <p:cTn id="153" dur="2000" fill="hold"/>
                                        <p:tgtEl>
                                          <p:spTgt spid="22"/>
                                        </p:tgtEl>
                                        <p:attrNameLst>
                                          <p:attrName>ppt_x</p:attrName>
                                          <p:attrName>ppt_y</p:attrName>
                                        </p:attrNameLst>
                                      </p:cBhvr>
                                    </p:animMotion>
                                  </p:childTnLst>
                                </p:cTn>
                              </p:par>
                              <p:par>
                                <p:cTn id="154" presetID="35" presetClass="path" presetSubtype="0" accel="50000" decel="50000" fill="hold" nodeType="withEffect">
                                  <p:stCondLst>
                                    <p:cond delay="0"/>
                                  </p:stCondLst>
                                  <p:childTnLst>
                                    <p:animMotion origin="layout" path="M 0 0 L -0.25 0 E" pathEditMode="relative" ptsTypes="">
                                      <p:cBhvr>
                                        <p:cTn id="155" dur="2000" fill="hold"/>
                                        <p:tgtEl>
                                          <p:spTgt spid="31"/>
                                        </p:tgtEl>
                                        <p:attrNameLst>
                                          <p:attrName>ppt_x</p:attrName>
                                          <p:attrName>ppt_y</p:attrName>
                                        </p:attrNameLst>
                                      </p:cBhvr>
                                    </p:animMotion>
                                  </p:childTnLst>
                                </p:cTn>
                              </p:par>
                              <p:par>
                                <p:cTn id="156" presetID="35" presetClass="path" presetSubtype="0" accel="50000" decel="50000" fill="hold" nodeType="withEffect">
                                  <p:stCondLst>
                                    <p:cond delay="0"/>
                                  </p:stCondLst>
                                  <p:childTnLst>
                                    <p:animMotion origin="layout" path="M 0 0 L -0.25 0 E" pathEditMode="relative" ptsTypes="">
                                      <p:cBhvr>
                                        <p:cTn id="157" dur="2000" fill="hold"/>
                                        <p:tgtEl>
                                          <p:spTgt spid="36"/>
                                        </p:tgtEl>
                                        <p:attrNameLst>
                                          <p:attrName>ppt_x</p:attrName>
                                          <p:attrName>ppt_y</p:attrName>
                                        </p:attrNameLst>
                                      </p:cBhvr>
                                    </p:animMotion>
                                  </p:childTnLst>
                                </p:cTn>
                              </p:par>
                              <p:par>
                                <p:cTn id="158" presetID="35" presetClass="path" presetSubtype="0" accel="50000" decel="50000" fill="hold" nodeType="withEffect">
                                  <p:stCondLst>
                                    <p:cond delay="0"/>
                                  </p:stCondLst>
                                  <p:childTnLst>
                                    <p:animMotion origin="layout" path="M 0 0 L -0.25 0 E" pathEditMode="relative" ptsTypes="">
                                      <p:cBhvr>
                                        <p:cTn id="159" dur="2000" fill="hold"/>
                                        <p:tgtEl>
                                          <p:spTgt spid="44"/>
                                        </p:tgtEl>
                                        <p:attrNameLst>
                                          <p:attrName>ppt_x</p:attrName>
                                          <p:attrName>ppt_y</p:attrName>
                                        </p:attrNameLst>
                                      </p:cBhvr>
                                    </p:animMotion>
                                  </p:childTnLst>
                                </p:cTn>
                              </p:par>
                              <p:par>
                                <p:cTn id="160" presetID="35" presetClass="path" presetSubtype="0" accel="50000" decel="50000" fill="hold" nodeType="withEffect">
                                  <p:stCondLst>
                                    <p:cond delay="0"/>
                                  </p:stCondLst>
                                  <p:childTnLst>
                                    <p:animMotion origin="layout" path="M 0 0 L -0.25 0 E" pathEditMode="relative" ptsTypes="">
                                      <p:cBhvr>
                                        <p:cTn id="161" dur="2000" fill="hold"/>
                                        <p:tgtEl>
                                          <p:spTgt spid="47"/>
                                        </p:tgtEl>
                                        <p:attrNameLst>
                                          <p:attrName>ppt_x</p:attrName>
                                          <p:attrName>ppt_y</p:attrName>
                                        </p:attrNameLst>
                                      </p:cBhvr>
                                    </p:animMotion>
                                  </p:childTnLst>
                                </p:cTn>
                              </p:par>
                              <p:par>
                                <p:cTn id="162" presetID="35" presetClass="path" presetSubtype="0" accel="50000" decel="50000" fill="hold" nodeType="withEffect">
                                  <p:stCondLst>
                                    <p:cond delay="0"/>
                                  </p:stCondLst>
                                  <p:childTnLst>
                                    <p:animMotion origin="layout" path="M 0 0 L -0.25 0 E" pathEditMode="relative" ptsTypes="">
                                      <p:cBhvr>
                                        <p:cTn id="163" dur="2000" fill="hold"/>
                                        <p:tgtEl>
                                          <p:spTgt spid="26"/>
                                        </p:tgtEl>
                                        <p:attrNameLst>
                                          <p:attrName>ppt_x</p:attrName>
                                          <p:attrName>ppt_y</p:attrName>
                                        </p:attrNameLst>
                                      </p:cBhvr>
                                    </p:animMotion>
                                  </p:childTnLst>
                                </p:cTn>
                              </p:par>
                              <p:par>
                                <p:cTn id="164" presetID="35" presetClass="path" presetSubtype="0" accel="50000" decel="50000" fill="hold" grpId="1" nodeType="withEffect">
                                  <p:stCondLst>
                                    <p:cond delay="0"/>
                                  </p:stCondLst>
                                  <p:childTnLst>
                                    <p:animMotion origin="layout" path="M 0 0 L -0.25 0 E" pathEditMode="relative" ptsTypes="">
                                      <p:cBhvr>
                                        <p:cTn id="165" dur="2000" fill="hold"/>
                                        <p:tgtEl>
                                          <p:spTgt spid="103"/>
                                        </p:tgtEl>
                                        <p:attrNameLst>
                                          <p:attrName>ppt_x</p:attrName>
                                          <p:attrName>ppt_y</p:attrName>
                                        </p:attrNameLst>
                                      </p:cBhvr>
                                    </p:animMotion>
                                  </p:childTnLst>
                                </p:cTn>
                              </p:par>
                              <p:par>
                                <p:cTn id="166" presetID="35" presetClass="path" presetSubtype="0" accel="50000" decel="50000" fill="hold" nodeType="withEffect">
                                  <p:stCondLst>
                                    <p:cond delay="0"/>
                                  </p:stCondLst>
                                  <p:childTnLst>
                                    <p:animMotion origin="layout" path="M 0 0 L -0.25 0 E" pathEditMode="relative" ptsTypes="">
                                      <p:cBhvr>
                                        <p:cTn id="167" dur="2000" fill="hold"/>
                                        <p:tgtEl>
                                          <p:spTgt spid="8"/>
                                        </p:tgtEl>
                                        <p:attrNameLst>
                                          <p:attrName>ppt_x</p:attrName>
                                          <p:attrName>ppt_y</p:attrName>
                                        </p:attrNameLst>
                                      </p:cBhvr>
                                    </p:animMotion>
                                  </p:childTnLst>
                                </p:cTn>
                              </p:par>
                              <p:par>
                                <p:cTn id="168" presetID="35" presetClass="path" presetSubtype="0" accel="50000" decel="50000" fill="hold" grpId="2" nodeType="withEffect">
                                  <p:stCondLst>
                                    <p:cond delay="0"/>
                                  </p:stCondLst>
                                  <p:childTnLst>
                                    <p:animMotion origin="layout" path="M 0 0 L -0.25 0 E" pathEditMode="relative" ptsTypes="">
                                      <p:cBhvr>
                                        <p:cTn id="169" dur="2000" fill="hold"/>
                                        <p:tgtEl>
                                          <p:spTgt spid="64"/>
                                        </p:tgtEl>
                                        <p:attrNameLst>
                                          <p:attrName>ppt_x</p:attrName>
                                          <p:attrName>ppt_y</p:attrName>
                                        </p:attrNameLst>
                                      </p:cBhvr>
                                    </p:animMotion>
                                  </p:childTnLst>
                                </p:cTn>
                              </p:par>
                              <p:par>
                                <p:cTn id="170" presetID="35" presetClass="path" presetSubtype="0" accel="50000" decel="50000" fill="hold" nodeType="withEffect">
                                  <p:stCondLst>
                                    <p:cond delay="0"/>
                                  </p:stCondLst>
                                  <p:childTnLst>
                                    <p:animMotion origin="layout" path="M 0 0 L -0.25 0 E" pathEditMode="relative" ptsTypes="">
                                      <p:cBhvr>
                                        <p:cTn id="171" dur="2000" fill="hold"/>
                                        <p:tgtEl>
                                          <p:spTgt spid="2"/>
                                        </p:tgtEl>
                                        <p:attrNameLst>
                                          <p:attrName>ppt_x</p:attrName>
                                          <p:attrName>ppt_y</p:attrName>
                                        </p:attrNameLst>
                                      </p:cBhvr>
                                    </p:animMotion>
                                  </p:childTnLst>
                                </p:cTn>
                              </p:par>
                              <p:par>
                                <p:cTn id="172" presetID="22" presetClass="entr" presetSubtype="8" fill="hold" nodeType="withEffect">
                                  <p:stCondLst>
                                    <p:cond delay="1500"/>
                                  </p:stCondLst>
                                  <p:childTnLst>
                                    <p:set>
                                      <p:cBhvr>
                                        <p:cTn id="173" dur="1" fill="hold">
                                          <p:stCondLst>
                                            <p:cond delay="0"/>
                                          </p:stCondLst>
                                        </p:cTn>
                                        <p:tgtEl>
                                          <p:spTgt spid="81"/>
                                        </p:tgtEl>
                                        <p:attrNameLst>
                                          <p:attrName>style.visibility</p:attrName>
                                        </p:attrNameLst>
                                      </p:cBhvr>
                                      <p:to>
                                        <p:strVal val="visible"/>
                                      </p:to>
                                    </p:set>
                                    <p:animEffect transition="in" filter="wipe(left)">
                                      <p:cBhvr>
                                        <p:cTn id="174" dur="500"/>
                                        <p:tgtEl>
                                          <p:spTgt spid="81"/>
                                        </p:tgtEl>
                                      </p:cBhvr>
                                    </p:animEffect>
                                  </p:childTnLst>
                                </p:cTn>
                              </p:par>
                              <p:par>
                                <p:cTn id="175" presetID="22" presetClass="entr" presetSubtype="8" fill="hold" nodeType="withEffect">
                                  <p:stCondLst>
                                    <p:cond delay="1500"/>
                                  </p:stCondLst>
                                  <p:childTnLst>
                                    <p:set>
                                      <p:cBhvr>
                                        <p:cTn id="176" dur="1" fill="hold">
                                          <p:stCondLst>
                                            <p:cond delay="0"/>
                                          </p:stCondLst>
                                        </p:cTn>
                                        <p:tgtEl>
                                          <p:spTgt spid="87"/>
                                        </p:tgtEl>
                                        <p:attrNameLst>
                                          <p:attrName>style.visibility</p:attrName>
                                        </p:attrNameLst>
                                      </p:cBhvr>
                                      <p:to>
                                        <p:strVal val="visible"/>
                                      </p:to>
                                    </p:set>
                                    <p:animEffect transition="in" filter="wipe(left)">
                                      <p:cBhvr>
                                        <p:cTn id="177" dur="500"/>
                                        <p:tgtEl>
                                          <p:spTgt spid="87"/>
                                        </p:tgtEl>
                                      </p:cBhvr>
                                    </p:animEffect>
                                  </p:childTnLst>
                                </p:cTn>
                              </p:par>
                              <p:par>
                                <p:cTn id="178" presetID="22" presetClass="entr" presetSubtype="8" fill="hold" nodeType="withEffect">
                                  <p:stCondLst>
                                    <p:cond delay="1500"/>
                                  </p:stCondLst>
                                  <p:childTnLst>
                                    <p:set>
                                      <p:cBhvr>
                                        <p:cTn id="179" dur="1" fill="hold">
                                          <p:stCondLst>
                                            <p:cond delay="0"/>
                                          </p:stCondLst>
                                        </p:cTn>
                                        <p:tgtEl>
                                          <p:spTgt spid="84"/>
                                        </p:tgtEl>
                                        <p:attrNameLst>
                                          <p:attrName>style.visibility</p:attrName>
                                        </p:attrNameLst>
                                      </p:cBhvr>
                                      <p:to>
                                        <p:strVal val="visible"/>
                                      </p:to>
                                    </p:set>
                                    <p:animEffect transition="in" filter="wipe(left)">
                                      <p:cBhvr>
                                        <p:cTn id="180"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4" grpId="2" animBg="1"/>
      <p:bldP spid="65" grpId="0" animBg="1"/>
      <p:bldP spid="65" grpId="1" animBg="1"/>
      <p:bldP spid="66" grpId="0" animBg="1"/>
      <p:bldP spid="66" grpId="1" animBg="1"/>
      <p:bldP spid="67" grpId="0" animBg="1"/>
      <p:bldP spid="67" grpId="1" animBg="1"/>
      <p:bldP spid="68" grpId="0" animBg="1"/>
      <p:bldP spid="68" grpId="1" animBg="1"/>
      <p:bldP spid="103" grpId="0"/>
      <p:bldP spid="10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304800" y="520700"/>
            <a:ext cx="8559800" cy="3784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l" defTabSz="685731">
              <a:lnSpc>
                <a:spcPct val="100000"/>
              </a:lnSpc>
              <a:spcBef>
                <a:spcPct val="20000"/>
              </a:spcBef>
              <a:defRPr/>
            </a:pPr>
            <a:r>
              <a:rPr lang="en-GB" sz="2000" b="0" kern="0" dirty="0" smtClean="0">
                <a:latin typeface="+mn-lt"/>
                <a:cs typeface="Times New Roman" pitchFamily="18" charset="0"/>
              </a:rPr>
              <a:t>This document is for informational purposes.  It is not a commitment to deliver any material, code, or functionality, and should not be relied upon in making purchasing decisions.  The development, release, and timing of any features or functionality described in this document remains at the sole discretion of Oracle.  This document in any form, software or printed matter, contains proprietary information that is the exclusive property of Oracle.  This document and information contained herein may not be disclosed, copied, reproduced or distributed to anyone outside Oracle without prior written consent of Oracle.   This document is not part of your license agreement nor can it be incorporated into any contractual agreement with Oracle or its subsidiaries or affiliates.</a:t>
            </a:r>
          </a:p>
        </p:txBody>
      </p:sp>
    </p:spTree>
    <p:extLst>
      <p:ext uri="{BB962C8B-B14F-4D97-AF65-F5344CB8AC3E}">
        <p14:creationId xmlns="" xmlns:p14="http://schemas.microsoft.com/office/powerpoint/2010/main" val="27661957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2923362" y="0"/>
            <a:ext cx="3182414" cy="4771190"/>
            <a:chOff x="2899822" y="0"/>
            <a:chExt cx="3182414" cy="4771190"/>
          </a:xfrm>
        </p:grpSpPr>
        <p:sp>
          <p:nvSpPr>
            <p:cNvPr id="21" name="Freeform 19"/>
            <p:cNvSpPr>
              <a:spLocks/>
            </p:cNvSpPr>
            <p:nvPr/>
          </p:nvSpPr>
          <p:spPr bwMode="auto">
            <a:xfrm>
              <a:off x="3101418" y="3522629"/>
              <a:ext cx="2705836" cy="1248561"/>
            </a:xfrm>
            <a:custGeom>
              <a:avLst/>
              <a:gdLst/>
              <a:ahLst/>
              <a:cxnLst/>
              <a:rect l="l" t="t" r="r" b="b"/>
              <a:pathLst>
                <a:path w="2705836" h="1248561">
                  <a:moveTo>
                    <a:pt x="2247798" y="0"/>
                  </a:moveTo>
                  <a:cubicBezTo>
                    <a:pt x="2247798" y="89584"/>
                    <a:pt x="2247798" y="690327"/>
                    <a:pt x="2247798" y="748293"/>
                  </a:cubicBezTo>
                  <a:cubicBezTo>
                    <a:pt x="2247798" y="935170"/>
                    <a:pt x="2434844" y="1103514"/>
                    <a:pt x="2705836" y="1248561"/>
                  </a:cubicBezTo>
                  <a:lnTo>
                    <a:pt x="0" y="1248561"/>
                  </a:lnTo>
                  <a:cubicBezTo>
                    <a:pt x="277591" y="1100654"/>
                    <a:pt x="482562" y="929568"/>
                    <a:pt x="482562" y="748293"/>
                  </a:cubicBezTo>
                  <a:cubicBezTo>
                    <a:pt x="482562" y="690327"/>
                    <a:pt x="482562" y="131742"/>
                    <a:pt x="482562" y="42157"/>
                  </a:cubicBezTo>
                  <a:cubicBezTo>
                    <a:pt x="614296" y="179169"/>
                    <a:pt x="956805" y="621821"/>
                    <a:pt x="1352007" y="621821"/>
                  </a:cubicBezTo>
                  <a:cubicBezTo>
                    <a:pt x="1352016" y="621821"/>
                    <a:pt x="1352475" y="621821"/>
                    <a:pt x="1378353" y="621821"/>
                  </a:cubicBezTo>
                  <a:cubicBezTo>
                    <a:pt x="1773555" y="621821"/>
                    <a:pt x="2116064" y="137012"/>
                    <a:pt x="2247798" y="0"/>
                  </a:cubicBezTo>
                  <a:close/>
                </a:path>
              </a:pathLst>
            </a:custGeom>
            <a:gradFill>
              <a:gsLst>
                <a:gs pos="73000">
                  <a:schemeClr val="tx2"/>
                </a:gs>
                <a:gs pos="0">
                  <a:schemeClr val="accent2">
                    <a:lumMod val="48000"/>
                  </a:schemeClr>
                </a:gs>
              </a:gsLst>
              <a:lin ang="162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p:cNvSpPr>
            <p:nvPr/>
          </p:nvSpPr>
          <p:spPr bwMode="auto">
            <a:xfrm>
              <a:off x="2899822" y="0"/>
              <a:ext cx="3182414" cy="4460128"/>
            </a:xfrm>
            <a:custGeom>
              <a:avLst/>
              <a:gdLst>
                <a:gd name="T0" fmla="*/ 286 w 567"/>
                <a:gd name="T1" fmla="*/ 795 h 795"/>
                <a:gd name="T2" fmla="*/ 445 w 567"/>
                <a:gd name="T3" fmla="*/ 701 h 795"/>
                <a:gd name="T4" fmla="*/ 488 w 567"/>
                <a:gd name="T5" fmla="*/ 625 h 795"/>
                <a:gd name="T6" fmla="*/ 492 w 567"/>
                <a:gd name="T7" fmla="*/ 563 h 795"/>
                <a:gd name="T8" fmla="*/ 515 w 567"/>
                <a:gd name="T9" fmla="*/ 549 h 795"/>
                <a:gd name="T10" fmla="*/ 544 w 567"/>
                <a:gd name="T11" fmla="*/ 491 h 795"/>
                <a:gd name="T12" fmla="*/ 567 w 567"/>
                <a:gd name="T13" fmla="*/ 401 h 795"/>
                <a:gd name="T14" fmla="*/ 540 w 567"/>
                <a:gd name="T15" fmla="*/ 374 h 795"/>
                <a:gd name="T16" fmla="*/ 534 w 567"/>
                <a:gd name="T17" fmla="*/ 363 h 795"/>
                <a:gd name="T18" fmla="*/ 537 w 567"/>
                <a:gd name="T19" fmla="*/ 356 h 795"/>
                <a:gd name="T20" fmla="*/ 533 w 567"/>
                <a:gd name="T21" fmla="*/ 343 h 795"/>
                <a:gd name="T22" fmla="*/ 533 w 567"/>
                <a:gd name="T23" fmla="*/ 329 h 795"/>
                <a:gd name="T24" fmla="*/ 537 w 567"/>
                <a:gd name="T25" fmla="*/ 310 h 795"/>
                <a:gd name="T26" fmla="*/ 526 w 567"/>
                <a:gd name="T27" fmla="*/ 250 h 795"/>
                <a:gd name="T28" fmla="*/ 526 w 567"/>
                <a:gd name="T29" fmla="*/ 221 h 795"/>
                <a:gd name="T30" fmla="*/ 522 w 567"/>
                <a:gd name="T31" fmla="*/ 202 h 795"/>
                <a:gd name="T32" fmla="*/ 508 w 567"/>
                <a:gd name="T33" fmla="*/ 171 h 795"/>
                <a:gd name="T34" fmla="*/ 499 w 567"/>
                <a:gd name="T35" fmla="*/ 146 h 795"/>
                <a:gd name="T36" fmla="*/ 487 w 567"/>
                <a:gd name="T37" fmla="*/ 121 h 795"/>
                <a:gd name="T38" fmla="*/ 479 w 567"/>
                <a:gd name="T39" fmla="*/ 105 h 795"/>
                <a:gd name="T40" fmla="*/ 454 w 567"/>
                <a:gd name="T41" fmla="*/ 93 h 795"/>
                <a:gd name="T42" fmla="*/ 437 w 567"/>
                <a:gd name="T43" fmla="*/ 76 h 795"/>
                <a:gd name="T44" fmla="*/ 425 w 567"/>
                <a:gd name="T45" fmla="*/ 63 h 795"/>
                <a:gd name="T46" fmla="*/ 402 w 567"/>
                <a:gd name="T47" fmla="*/ 40 h 795"/>
                <a:gd name="T48" fmla="*/ 369 w 567"/>
                <a:gd name="T49" fmla="*/ 34 h 795"/>
                <a:gd name="T50" fmla="*/ 335 w 567"/>
                <a:gd name="T51" fmla="*/ 20 h 795"/>
                <a:gd name="T52" fmla="*/ 284 w 567"/>
                <a:gd name="T53" fmla="*/ 14 h 795"/>
                <a:gd name="T54" fmla="*/ 300 w 567"/>
                <a:gd name="T55" fmla="*/ 14 h 795"/>
                <a:gd name="T56" fmla="*/ 260 w 567"/>
                <a:gd name="T57" fmla="*/ 17 h 795"/>
                <a:gd name="T58" fmla="*/ 264 w 567"/>
                <a:gd name="T59" fmla="*/ 10 h 795"/>
                <a:gd name="T60" fmla="*/ 236 w 567"/>
                <a:gd name="T61" fmla="*/ 18 h 795"/>
                <a:gd name="T62" fmla="*/ 198 w 567"/>
                <a:gd name="T63" fmla="*/ 33 h 795"/>
                <a:gd name="T64" fmla="*/ 172 w 567"/>
                <a:gd name="T65" fmla="*/ 47 h 795"/>
                <a:gd name="T66" fmla="*/ 112 w 567"/>
                <a:gd name="T67" fmla="*/ 72 h 795"/>
                <a:gd name="T68" fmla="*/ 51 w 567"/>
                <a:gd name="T69" fmla="*/ 117 h 795"/>
                <a:gd name="T70" fmla="*/ 20 w 567"/>
                <a:gd name="T71" fmla="*/ 162 h 795"/>
                <a:gd name="T72" fmla="*/ 20 w 567"/>
                <a:gd name="T73" fmla="*/ 189 h 795"/>
                <a:gd name="T74" fmla="*/ 22 w 567"/>
                <a:gd name="T75" fmla="*/ 225 h 795"/>
                <a:gd name="T76" fmla="*/ 23 w 567"/>
                <a:gd name="T77" fmla="*/ 258 h 795"/>
                <a:gd name="T78" fmla="*/ 16 w 567"/>
                <a:gd name="T79" fmla="*/ 280 h 795"/>
                <a:gd name="T80" fmla="*/ 22 w 567"/>
                <a:gd name="T81" fmla="*/ 301 h 795"/>
                <a:gd name="T82" fmla="*/ 19 w 567"/>
                <a:gd name="T83" fmla="*/ 324 h 795"/>
                <a:gd name="T84" fmla="*/ 21 w 567"/>
                <a:gd name="T85" fmla="*/ 343 h 795"/>
                <a:gd name="T86" fmla="*/ 20 w 567"/>
                <a:gd name="T87" fmla="*/ 355 h 795"/>
                <a:gd name="T88" fmla="*/ 28 w 567"/>
                <a:gd name="T89" fmla="*/ 374 h 795"/>
                <a:gd name="T90" fmla="*/ 0 w 567"/>
                <a:gd name="T91" fmla="*/ 401 h 795"/>
                <a:gd name="T92" fmla="*/ 24 w 567"/>
                <a:gd name="T93" fmla="*/ 491 h 795"/>
                <a:gd name="T94" fmla="*/ 53 w 567"/>
                <a:gd name="T95" fmla="*/ 549 h 795"/>
                <a:gd name="T96" fmla="*/ 76 w 567"/>
                <a:gd name="T97" fmla="*/ 563 h 795"/>
                <a:gd name="T98" fmla="*/ 80 w 567"/>
                <a:gd name="T99" fmla="*/ 625 h 795"/>
                <a:gd name="T100" fmla="*/ 122 w 567"/>
                <a:gd name="T101" fmla="*/ 701 h 795"/>
                <a:gd name="T102" fmla="*/ 282 w 567"/>
                <a:gd name="T103" fmla="*/ 795 h 795"/>
                <a:gd name="T104" fmla="*/ 286 w 567"/>
                <a:gd name="T105" fmla="*/ 79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7" h="795">
                  <a:moveTo>
                    <a:pt x="286" y="795"/>
                  </a:moveTo>
                  <a:cubicBezTo>
                    <a:pt x="381" y="795"/>
                    <a:pt x="435" y="712"/>
                    <a:pt x="445" y="701"/>
                  </a:cubicBezTo>
                  <a:cubicBezTo>
                    <a:pt x="471" y="675"/>
                    <a:pt x="486" y="630"/>
                    <a:pt x="488" y="625"/>
                  </a:cubicBezTo>
                  <a:cubicBezTo>
                    <a:pt x="489" y="619"/>
                    <a:pt x="492" y="563"/>
                    <a:pt x="492" y="563"/>
                  </a:cubicBezTo>
                  <a:cubicBezTo>
                    <a:pt x="501" y="568"/>
                    <a:pt x="515" y="559"/>
                    <a:pt x="515" y="549"/>
                  </a:cubicBezTo>
                  <a:cubicBezTo>
                    <a:pt x="515" y="538"/>
                    <a:pt x="535" y="508"/>
                    <a:pt x="544" y="491"/>
                  </a:cubicBezTo>
                  <a:cubicBezTo>
                    <a:pt x="553" y="473"/>
                    <a:pt x="567" y="441"/>
                    <a:pt x="567" y="401"/>
                  </a:cubicBezTo>
                  <a:cubicBezTo>
                    <a:pt x="567" y="362"/>
                    <a:pt x="540" y="374"/>
                    <a:pt x="540" y="374"/>
                  </a:cubicBezTo>
                  <a:cubicBezTo>
                    <a:pt x="540" y="374"/>
                    <a:pt x="534" y="365"/>
                    <a:pt x="534" y="363"/>
                  </a:cubicBezTo>
                  <a:cubicBezTo>
                    <a:pt x="534" y="361"/>
                    <a:pt x="539" y="359"/>
                    <a:pt x="537" y="356"/>
                  </a:cubicBezTo>
                  <a:cubicBezTo>
                    <a:pt x="536" y="353"/>
                    <a:pt x="533" y="343"/>
                    <a:pt x="533" y="343"/>
                  </a:cubicBezTo>
                  <a:cubicBezTo>
                    <a:pt x="533" y="343"/>
                    <a:pt x="533" y="331"/>
                    <a:pt x="533" y="329"/>
                  </a:cubicBezTo>
                  <a:cubicBezTo>
                    <a:pt x="533" y="326"/>
                    <a:pt x="535" y="319"/>
                    <a:pt x="537" y="310"/>
                  </a:cubicBezTo>
                  <a:cubicBezTo>
                    <a:pt x="539" y="301"/>
                    <a:pt x="526" y="250"/>
                    <a:pt x="526" y="250"/>
                  </a:cubicBezTo>
                  <a:cubicBezTo>
                    <a:pt x="526" y="250"/>
                    <a:pt x="526" y="227"/>
                    <a:pt x="526" y="221"/>
                  </a:cubicBezTo>
                  <a:cubicBezTo>
                    <a:pt x="526" y="215"/>
                    <a:pt x="524" y="205"/>
                    <a:pt x="522" y="202"/>
                  </a:cubicBezTo>
                  <a:cubicBezTo>
                    <a:pt x="520" y="199"/>
                    <a:pt x="512" y="177"/>
                    <a:pt x="508" y="171"/>
                  </a:cubicBezTo>
                  <a:cubicBezTo>
                    <a:pt x="504" y="163"/>
                    <a:pt x="504" y="154"/>
                    <a:pt x="499" y="146"/>
                  </a:cubicBezTo>
                  <a:cubicBezTo>
                    <a:pt x="494" y="138"/>
                    <a:pt x="492" y="128"/>
                    <a:pt x="487" y="121"/>
                  </a:cubicBezTo>
                  <a:cubicBezTo>
                    <a:pt x="483" y="116"/>
                    <a:pt x="477" y="111"/>
                    <a:pt x="479" y="105"/>
                  </a:cubicBezTo>
                  <a:cubicBezTo>
                    <a:pt x="470" y="101"/>
                    <a:pt x="462" y="99"/>
                    <a:pt x="454" y="93"/>
                  </a:cubicBezTo>
                  <a:cubicBezTo>
                    <a:pt x="448" y="88"/>
                    <a:pt x="442" y="82"/>
                    <a:pt x="437" y="76"/>
                  </a:cubicBezTo>
                  <a:cubicBezTo>
                    <a:pt x="433" y="71"/>
                    <a:pt x="430" y="68"/>
                    <a:pt x="425" y="63"/>
                  </a:cubicBezTo>
                  <a:cubicBezTo>
                    <a:pt x="420" y="59"/>
                    <a:pt x="412" y="51"/>
                    <a:pt x="402" y="40"/>
                  </a:cubicBezTo>
                  <a:cubicBezTo>
                    <a:pt x="391" y="29"/>
                    <a:pt x="384" y="37"/>
                    <a:pt x="369" y="34"/>
                  </a:cubicBezTo>
                  <a:cubicBezTo>
                    <a:pt x="354" y="31"/>
                    <a:pt x="339" y="22"/>
                    <a:pt x="335" y="20"/>
                  </a:cubicBezTo>
                  <a:cubicBezTo>
                    <a:pt x="331" y="18"/>
                    <a:pt x="280" y="18"/>
                    <a:pt x="284" y="14"/>
                  </a:cubicBezTo>
                  <a:cubicBezTo>
                    <a:pt x="292" y="6"/>
                    <a:pt x="300" y="14"/>
                    <a:pt x="300" y="14"/>
                  </a:cubicBezTo>
                  <a:cubicBezTo>
                    <a:pt x="287" y="0"/>
                    <a:pt x="254" y="23"/>
                    <a:pt x="260" y="17"/>
                  </a:cubicBezTo>
                  <a:cubicBezTo>
                    <a:pt x="266" y="11"/>
                    <a:pt x="267" y="6"/>
                    <a:pt x="264" y="10"/>
                  </a:cubicBezTo>
                  <a:cubicBezTo>
                    <a:pt x="260" y="14"/>
                    <a:pt x="251" y="15"/>
                    <a:pt x="236" y="18"/>
                  </a:cubicBezTo>
                  <a:cubicBezTo>
                    <a:pt x="220" y="21"/>
                    <a:pt x="208" y="29"/>
                    <a:pt x="198" y="33"/>
                  </a:cubicBezTo>
                  <a:cubicBezTo>
                    <a:pt x="188" y="38"/>
                    <a:pt x="175" y="45"/>
                    <a:pt x="172" y="47"/>
                  </a:cubicBezTo>
                  <a:cubicBezTo>
                    <a:pt x="168" y="48"/>
                    <a:pt x="150" y="59"/>
                    <a:pt x="112" y="72"/>
                  </a:cubicBezTo>
                  <a:cubicBezTo>
                    <a:pt x="74" y="85"/>
                    <a:pt x="70" y="100"/>
                    <a:pt x="51" y="117"/>
                  </a:cubicBezTo>
                  <a:cubicBezTo>
                    <a:pt x="32" y="133"/>
                    <a:pt x="21" y="160"/>
                    <a:pt x="20" y="162"/>
                  </a:cubicBezTo>
                  <a:cubicBezTo>
                    <a:pt x="20" y="164"/>
                    <a:pt x="20" y="189"/>
                    <a:pt x="20" y="189"/>
                  </a:cubicBezTo>
                  <a:cubicBezTo>
                    <a:pt x="20" y="189"/>
                    <a:pt x="22" y="220"/>
                    <a:pt x="22" y="225"/>
                  </a:cubicBezTo>
                  <a:cubicBezTo>
                    <a:pt x="22" y="231"/>
                    <a:pt x="23" y="246"/>
                    <a:pt x="23" y="258"/>
                  </a:cubicBezTo>
                  <a:cubicBezTo>
                    <a:pt x="23" y="270"/>
                    <a:pt x="16" y="277"/>
                    <a:pt x="16" y="280"/>
                  </a:cubicBezTo>
                  <a:cubicBezTo>
                    <a:pt x="16" y="283"/>
                    <a:pt x="18" y="289"/>
                    <a:pt x="22" y="301"/>
                  </a:cubicBezTo>
                  <a:cubicBezTo>
                    <a:pt x="25" y="314"/>
                    <a:pt x="20" y="314"/>
                    <a:pt x="19" y="324"/>
                  </a:cubicBezTo>
                  <a:cubicBezTo>
                    <a:pt x="18" y="334"/>
                    <a:pt x="20" y="339"/>
                    <a:pt x="21" y="343"/>
                  </a:cubicBezTo>
                  <a:cubicBezTo>
                    <a:pt x="22" y="347"/>
                    <a:pt x="20" y="355"/>
                    <a:pt x="20" y="355"/>
                  </a:cubicBezTo>
                  <a:cubicBezTo>
                    <a:pt x="28" y="374"/>
                    <a:pt x="28" y="374"/>
                    <a:pt x="28" y="374"/>
                  </a:cubicBezTo>
                  <a:cubicBezTo>
                    <a:pt x="28" y="374"/>
                    <a:pt x="0" y="362"/>
                    <a:pt x="0" y="401"/>
                  </a:cubicBezTo>
                  <a:cubicBezTo>
                    <a:pt x="0" y="441"/>
                    <a:pt x="14" y="473"/>
                    <a:pt x="24" y="491"/>
                  </a:cubicBezTo>
                  <a:cubicBezTo>
                    <a:pt x="33" y="508"/>
                    <a:pt x="53" y="538"/>
                    <a:pt x="53" y="549"/>
                  </a:cubicBezTo>
                  <a:cubicBezTo>
                    <a:pt x="53" y="559"/>
                    <a:pt x="67" y="568"/>
                    <a:pt x="76" y="563"/>
                  </a:cubicBezTo>
                  <a:cubicBezTo>
                    <a:pt x="76" y="563"/>
                    <a:pt x="79" y="619"/>
                    <a:pt x="80" y="625"/>
                  </a:cubicBezTo>
                  <a:cubicBezTo>
                    <a:pt x="82" y="630"/>
                    <a:pt x="97" y="675"/>
                    <a:pt x="122" y="701"/>
                  </a:cubicBezTo>
                  <a:cubicBezTo>
                    <a:pt x="122" y="701"/>
                    <a:pt x="197" y="795"/>
                    <a:pt x="282" y="795"/>
                  </a:cubicBezTo>
                  <a:lnTo>
                    <a:pt x="286" y="795"/>
                  </a:lnTo>
                  <a:close/>
                </a:path>
              </a:pathLst>
            </a:custGeom>
            <a:gradFill>
              <a:gsLst>
                <a:gs pos="73000">
                  <a:schemeClr val="tx2"/>
                </a:gs>
                <a:gs pos="0">
                  <a:schemeClr val="accent2">
                    <a:lumMod val="48000"/>
                  </a:schemeClr>
                </a:gs>
              </a:gsLst>
              <a:lin ang="162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4"/>
            <p:cNvSpPr>
              <a:spLocks/>
            </p:cNvSpPr>
            <p:nvPr/>
          </p:nvSpPr>
          <p:spPr bwMode="auto">
            <a:xfrm>
              <a:off x="3400416" y="2174878"/>
              <a:ext cx="1031197" cy="854075"/>
            </a:xfrm>
            <a:custGeom>
              <a:avLst/>
              <a:gdLst>
                <a:gd name="T0" fmla="*/ 76 w 180"/>
                <a:gd name="T1" fmla="*/ 149 h 149"/>
                <a:gd name="T2" fmla="*/ 73 w 180"/>
                <a:gd name="T3" fmla="*/ 149 h 149"/>
                <a:gd name="T4" fmla="*/ 64 w 180"/>
                <a:gd name="T5" fmla="*/ 149 h 149"/>
                <a:gd name="T6" fmla="*/ 0 w 180"/>
                <a:gd name="T7" fmla="*/ 76 h 149"/>
                <a:gd name="T8" fmla="*/ 51 w 180"/>
                <a:gd name="T9" fmla="*/ 0 h 149"/>
                <a:gd name="T10" fmla="*/ 55 w 180"/>
                <a:gd name="T11" fmla="*/ 0 h 149"/>
                <a:gd name="T12" fmla="*/ 57 w 180"/>
                <a:gd name="T13" fmla="*/ 0 h 149"/>
                <a:gd name="T14" fmla="*/ 143 w 180"/>
                <a:gd name="T15" fmla="*/ 0 h 149"/>
                <a:gd name="T16" fmla="*/ 180 w 180"/>
                <a:gd name="T17" fmla="*/ 37 h 149"/>
                <a:gd name="T18" fmla="*/ 76 w 180"/>
                <a:gd name="T19"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49">
                  <a:moveTo>
                    <a:pt x="76" y="149"/>
                  </a:moveTo>
                  <a:cubicBezTo>
                    <a:pt x="75" y="149"/>
                    <a:pt x="74" y="149"/>
                    <a:pt x="73" y="149"/>
                  </a:cubicBezTo>
                  <a:cubicBezTo>
                    <a:pt x="71" y="149"/>
                    <a:pt x="68" y="149"/>
                    <a:pt x="64" y="149"/>
                  </a:cubicBezTo>
                  <a:cubicBezTo>
                    <a:pt x="33" y="149"/>
                    <a:pt x="0" y="136"/>
                    <a:pt x="0" y="76"/>
                  </a:cubicBezTo>
                  <a:cubicBezTo>
                    <a:pt x="0" y="26"/>
                    <a:pt x="14" y="0"/>
                    <a:pt x="51" y="0"/>
                  </a:cubicBezTo>
                  <a:cubicBezTo>
                    <a:pt x="52" y="0"/>
                    <a:pt x="54" y="0"/>
                    <a:pt x="55" y="0"/>
                  </a:cubicBezTo>
                  <a:cubicBezTo>
                    <a:pt x="56" y="0"/>
                    <a:pt x="57" y="0"/>
                    <a:pt x="57" y="0"/>
                  </a:cubicBezTo>
                  <a:cubicBezTo>
                    <a:pt x="143" y="0"/>
                    <a:pt x="143" y="0"/>
                    <a:pt x="143" y="0"/>
                  </a:cubicBezTo>
                  <a:cubicBezTo>
                    <a:pt x="156" y="0"/>
                    <a:pt x="180" y="0"/>
                    <a:pt x="180" y="37"/>
                  </a:cubicBezTo>
                  <a:cubicBezTo>
                    <a:pt x="180" y="115"/>
                    <a:pt x="101" y="149"/>
                    <a:pt x="76" y="149"/>
                  </a:cubicBezTo>
                  <a:close/>
                </a:path>
              </a:pathLst>
            </a:custGeom>
            <a:gradFill flip="none" rotWithShape="1">
              <a:gsLst>
                <a:gs pos="0">
                  <a:schemeClr val="bg1">
                    <a:alpha val="0"/>
                  </a:schemeClr>
                </a:gs>
                <a:gs pos="29000">
                  <a:schemeClr val="bg1">
                    <a:alpha val="42000"/>
                  </a:schemeClr>
                </a:gs>
                <a:gs pos="100000">
                  <a:srgbClr val="CFCFCF">
                    <a:lumMod val="0"/>
                    <a:lumOff val="100000"/>
                    <a:alpha val="63000"/>
                  </a:srgbClr>
                </a:gs>
                <a:gs pos="82000">
                  <a:srgbClr val="FFFFFF">
                    <a:alpha val="0"/>
                  </a:srgbClr>
                </a:gs>
                <a:gs pos="62000">
                  <a:srgbClr val="CFCFCF">
                    <a:lumMod val="0"/>
                    <a:lumOff val="100000"/>
                  </a:srgbClr>
                </a:gs>
              </a:gsLst>
              <a:path path="circle">
                <a:fillToRect r="100000" b="100000"/>
              </a:path>
              <a:tileRect l="-100000" t="-100000"/>
            </a:gra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25"/>
            <p:cNvSpPr>
              <a:spLocks/>
            </p:cNvSpPr>
            <p:nvPr/>
          </p:nvSpPr>
          <p:spPr bwMode="auto">
            <a:xfrm>
              <a:off x="4610206" y="2174878"/>
              <a:ext cx="1023919" cy="854075"/>
            </a:xfrm>
            <a:custGeom>
              <a:avLst/>
              <a:gdLst>
                <a:gd name="T0" fmla="*/ 115 w 179"/>
                <a:gd name="T1" fmla="*/ 149 h 149"/>
                <a:gd name="T2" fmla="*/ 106 w 179"/>
                <a:gd name="T3" fmla="*/ 149 h 149"/>
                <a:gd name="T4" fmla="*/ 103 w 179"/>
                <a:gd name="T5" fmla="*/ 149 h 149"/>
                <a:gd name="T6" fmla="*/ 0 w 179"/>
                <a:gd name="T7" fmla="*/ 37 h 149"/>
                <a:gd name="T8" fmla="*/ 37 w 179"/>
                <a:gd name="T9" fmla="*/ 0 h 149"/>
                <a:gd name="T10" fmla="*/ 122 w 179"/>
                <a:gd name="T11" fmla="*/ 0 h 149"/>
                <a:gd name="T12" fmla="*/ 124 w 179"/>
                <a:gd name="T13" fmla="*/ 0 h 149"/>
                <a:gd name="T14" fmla="*/ 129 w 179"/>
                <a:gd name="T15" fmla="*/ 0 h 149"/>
                <a:gd name="T16" fmla="*/ 179 w 179"/>
                <a:gd name="T17" fmla="*/ 76 h 149"/>
                <a:gd name="T18" fmla="*/ 115 w 179"/>
                <a:gd name="T19"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49">
                  <a:moveTo>
                    <a:pt x="115" y="149"/>
                  </a:moveTo>
                  <a:cubicBezTo>
                    <a:pt x="111" y="149"/>
                    <a:pt x="108" y="149"/>
                    <a:pt x="106" y="149"/>
                  </a:cubicBezTo>
                  <a:cubicBezTo>
                    <a:pt x="105" y="149"/>
                    <a:pt x="104" y="149"/>
                    <a:pt x="103" y="149"/>
                  </a:cubicBezTo>
                  <a:cubicBezTo>
                    <a:pt x="78" y="149"/>
                    <a:pt x="0" y="115"/>
                    <a:pt x="0" y="37"/>
                  </a:cubicBezTo>
                  <a:cubicBezTo>
                    <a:pt x="0" y="0"/>
                    <a:pt x="24" y="0"/>
                    <a:pt x="37" y="0"/>
                  </a:cubicBezTo>
                  <a:cubicBezTo>
                    <a:pt x="122" y="0"/>
                    <a:pt x="122" y="0"/>
                    <a:pt x="122" y="0"/>
                  </a:cubicBezTo>
                  <a:cubicBezTo>
                    <a:pt x="122" y="0"/>
                    <a:pt x="123" y="0"/>
                    <a:pt x="124" y="0"/>
                  </a:cubicBezTo>
                  <a:cubicBezTo>
                    <a:pt x="126" y="0"/>
                    <a:pt x="127" y="0"/>
                    <a:pt x="129" y="0"/>
                  </a:cubicBezTo>
                  <a:cubicBezTo>
                    <a:pt x="165" y="0"/>
                    <a:pt x="179" y="26"/>
                    <a:pt x="179" y="76"/>
                  </a:cubicBezTo>
                  <a:cubicBezTo>
                    <a:pt x="179" y="136"/>
                    <a:pt x="146" y="149"/>
                    <a:pt x="115" y="149"/>
                  </a:cubicBezTo>
                  <a:close/>
                </a:path>
              </a:pathLst>
            </a:custGeom>
            <a:gradFill flip="none" rotWithShape="1">
              <a:gsLst>
                <a:gs pos="0">
                  <a:schemeClr val="bg1">
                    <a:alpha val="0"/>
                  </a:schemeClr>
                </a:gs>
                <a:gs pos="29000">
                  <a:schemeClr val="bg1">
                    <a:alpha val="42000"/>
                  </a:schemeClr>
                </a:gs>
                <a:gs pos="100000">
                  <a:srgbClr val="CFCFCF">
                    <a:lumMod val="0"/>
                    <a:lumOff val="100000"/>
                    <a:alpha val="63000"/>
                  </a:srgbClr>
                </a:gs>
                <a:gs pos="82000">
                  <a:srgbClr val="FFFFFF">
                    <a:alpha val="0"/>
                  </a:srgbClr>
                </a:gs>
                <a:gs pos="62000">
                  <a:srgbClr val="CFCFCF">
                    <a:lumMod val="0"/>
                    <a:lumOff val="100000"/>
                  </a:srgbClr>
                </a:gs>
              </a:gsLst>
              <a:path path="circle">
                <a:fillToRect r="100000" b="100000"/>
              </a:path>
              <a:tileRect l="-100000" t="-100000"/>
            </a:gra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25"/>
            <p:cNvSpPr>
              <a:spLocks/>
            </p:cNvSpPr>
            <p:nvPr/>
          </p:nvSpPr>
          <p:spPr bwMode="auto">
            <a:xfrm>
              <a:off x="4652737" y="2211561"/>
              <a:ext cx="934468" cy="409234"/>
            </a:xfrm>
            <a:custGeom>
              <a:avLst/>
              <a:gdLst/>
              <a:ahLst/>
              <a:cxnLst/>
              <a:rect l="l" t="t" r="r" b="b"/>
              <a:pathLst>
                <a:path w="934468" h="409234">
                  <a:moveTo>
                    <a:pt x="193158" y="0"/>
                  </a:moveTo>
                  <a:cubicBezTo>
                    <a:pt x="636900" y="0"/>
                    <a:pt x="636900" y="0"/>
                    <a:pt x="636900" y="0"/>
                  </a:cubicBezTo>
                  <a:cubicBezTo>
                    <a:pt x="636914" y="0"/>
                    <a:pt x="642128" y="0"/>
                    <a:pt x="647341" y="0"/>
                  </a:cubicBezTo>
                  <a:cubicBezTo>
                    <a:pt x="657782" y="0"/>
                    <a:pt x="663003" y="0"/>
                    <a:pt x="673444" y="0"/>
                  </a:cubicBezTo>
                  <a:cubicBezTo>
                    <a:pt x="861381" y="0"/>
                    <a:pt x="934468" y="136014"/>
                    <a:pt x="934468" y="397578"/>
                  </a:cubicBezTo>
                  <a:lnTo>
                    <a:pt x="933624" y="409234"/>
                  </a:lnTo>
                  <a:cubicBezTo>
                    <a:pt x="887262" y="349263"/>
                    <a:pt x="818076" y="319451"/>
                    <a:pt x="723717" y="319451"/>
                  </a:cubicBezTo>
                  <a:cubicBezTo>
                    <a:pt x="711709" y="319451"/>
                    <a:pt x="705705" y="319451"/>
                    <a:pt x="693697" y="319451"/>
                  </a:cubicBezTo>
                  <a:cubicBezTo>
                    <a:pt x="687701" y="319451"/>
                    <a:pt x="681706" y="319451"/>
                    <a:pt x="681689" y="319451"/>
                  </a:cubicBezTo>
                  <a:cubicBezTo>
                    <a:pt x="681689" y="319451"/>
                    <a:pt x="681689" y="319451"/>
                    <a:pt x="171347" y="319451"/>
                  </a:cubicBezTo>
                  <a:cubicBezTo>
                    <a:pt x="129981" y="319451"/>
                    <a:pt x="70066" y="319451"/>
                    <a:pt x="23503" y="353474"/>
                  </a:cubicBezTo>
                  <a:cubicBezTo>
                    <a:pt x="8222" y="304874"/>
                    <a:pt x="0" y="251540"/>
                    <a:pt x="0" y="193558"/>
                  </a:cubicBezTo>
                  <a:cubicBezTo>
                    <a:pt x="0" y="0"/>
                    <a:pt x="125292" y="0"/>
                    <a:pt x="193158" y="0"/>
                  </a:cubicBezTo>
                  <a:close/>
                </a:path>
              </a:pathLst>
            </a:custGeom>
            <a:gradFill>
              <a:gsLst>
                <a:gs pos="42000">
                  <a:schemeClr val="tx2">
                    <a:alpha val="0"/>
                  </a:schemeClr>
                </a:gs>
                <a:gs pos="100000">
                  <a:schemeClr val="bg1"/>
                </a:gs>
              </a:gsLst>
              <a:lin ang="162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25"/>
            <p:cNvSpPr>
              <a:spLocks/>
            </p:cNvSpPr>
            <p:nvPr/>
          </p:nvSpPr>
          <p:spPr bwMode="auto">
            <a:xfrm flipH="1">
              <a:off x="3452936" y="2211561"/>
              <a:ext cx="934468" cy="409234"/>
            </a:xfrm>
            <a:custGeom>
              <a:avLst/>
              <a:gdLst/>
              <a:ahLst/>
              <a:cxnLst/>
              <a:rect l="l" t="t" r="r" b="b"/>
              <a:pathLst>
                <a:path w="934468" h="409234">
                  <a:moveTo>
                    <a:pt x="193158" y="0"/>
                  </a:moveTo>
                  <a:cubicBezTo>
                    <a:pt x="636900" y="0"/>
                    <a:pt x="636900" y="0"/>
                    <a:pt x="636900" y="0"/>
                  </a:cubicBezTo>
                  <a:cubicBezTo>
                    <a:pt x="636914" y="0"/>
                    <a:pt x="642128" y="0"/>
                    <a:pt x="647341" y="0"/>
                  </a:cubicBezTo>
                  <a:cubicBezTo>
                    <a:pt x="657782" y="0"/>
                    <a:pt x="663003" y="0"/>
                    <a:pt x="673444" y="0"/>
                  </a:cubicBezTo>
                  <a:cubicBezTo>
                    <a:pt x="861381" y="0"/>
                    <a:pt x="934468" y="136014"/>
                    <a:pt x="934468" y="397578"/>
                  </a:cubicBezTo>
                  <a:lnTo>
                    <a:pt x="933624" y="409234"/>
                  </a:lnTo>
                  <a:cubicBezTo>
                    <a:pt x="887262" y="349263"/>
                    <a:pt x="818076" y="319451"/>
                    <a:pt x="723717" y="319451"/>
                  </a:cubicBezTo>
                  <a:cubicBezTo>
                    <a:pt x="711709" y="319451"/>
                    <a:pt x="705705" y="319451"/>
                    <a:pt x="693697" y="319451"/>
                  </a:cubicBezTo>
                  <a:cubicBezTo>
                    <a:pt x="687701" y="319451"/>
                    <a:pt x="681706" y="319451"/>
                    <a:pt x="681689" y="319451"/>
                  </a:cubicBezTo>
                  <a:cubicBezTo>
                    <a:pt x="681689" y="319451"/>
                    <a:pt x="681689" y="319451"/>
                    <a:pt x="171347" y="319451"/>
                  </a:cubicBezTo>
                  <a:cubicBezTo>
                    <a:pt x="129981" y="319451"/>
                    <a:pt x="70066" y="319451"/>
                    <a:pt x="23503" y="353474"/>
                  </a:cubicBezTo>
                  <a:cubicBezTo>
                    <a:pt x="8222" y="304874"/>
                    <a:pt x="0" y="251540"/>
                    <a:pt x="0" y="193558"/>
                  </a:cubicBezTo>
                  <a:cubicBezTo>
                    <a:pt x="0" y="0"/>
                    <a:pt x="125292" y="0"/>
                    <a:pt x="193158" y="0"/>
                  </a:cubicBezTo>
                  <a:close/>
                </a:path>
              </a:pathLst>
            </a:custGeom>
            <a:gradFill>
              <a:gsLst>
                <a:gs pos="42000">
                  <a:schemeClr val="tx2">
                    <a:alpha val="0"/>
                  </a:schemeClr>
                </a:gs>
                <a:gs pos="100000">
                  <a:schemeClr val="bg1"/>
                </a:gs>
              </a:gsLst>
              <a:lin ang="162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4"/>
            <p:cNvSpPr>
              <a:spLocks noEditPoints="1"/>
            </p:cNvSpPr>
            <p:nvPr/>
          </p:nvSpPr>
          <p:spPr bwMode="auto">
            <a:xfrm>
              <a:off x="3063875" y="2075771"/>
              <a:ext cx="2854504" cy="992723"/>
            </a:xfrm>
            <a:custGeom>
              <a:avLst/>
              <a:gdLst>
                <a:gd name="T0" fmla="*/ 513 w 513"/>
                <a:gd name="T1" fmla="*/ 4 h 177"/>
                <a:gd name="T2" fmla="*/ 462 w 513"/>
                <a:gd name="T3" fmla="*/ 50 h 177"/>
                <a:gd name="T4" fmla="*/ 462 w 513"/>
                <a:gd name="T5" fmla="*/ 51 h 177"/>
                <a:gd name="T6" fmla="*/ 410 w 513"/>
                <a:gd name="T7" fmla="*/ 12 h 177"/>
                <a:gd name="T8" fmla="*/ 405 w 513"/>
                <a:gd name="T9" fmla="*/ 12 h 177"/>
                <a:gd name="T10" fmla="*/ 403 w 513"/>
                <a:gd name="T11" fmla="*/ 13 h 177"/>
                <a:gd name="T12" fmla="*/ 339 w 513"/>
                <a:gd name="T13" fmla="*/ 12 h 177"/>
                <a:gd name="T14" fmla="*/ 339 w 513"/>
                <a:gd name="T15" fmla="*/ 12 h 177"/>
                <a:gd name="T16" fmla="*/ 185 w 513"/>
                <a:gd name="T17" fmla="*/ 12 h 177"/>
                <a:gd name="T18" fmla="*/ 185 w 513"/>
                <a:gd name="T19" fmla="*/ 12 h 177"/>
                <a:gd name="T20" fmla="*/ 121 w 513"/>
                <a:gd name="T21" fmla="*/ 13 h 177"/>
                <a:gd name="T22" fmla="*/ 119 w 513"/>
                <a:gd name="T23" fmla="*/ 12 h 177"/>
                <a:gd name="T24" fmla="*/ 115 w 513"/>
                <a:gd name="T25" fmla="*/ 12 h 177"/>
                <a:gd name="T26" fmla="*/ 62 w 513"/>
                <a:gd name="T27" fmla="*/ 51 h 177"/>
                <a:gd name="T28" fmla="*/ 62 w 513"/>
                <a:gd name="T29" fmla="*/ 50 h 177"/>
                <a:gd name="T30" fmla="*/ 0 w 513"/>
                <a:gd name="T31" fmla="*/ 0 h 177"/>
                <a:gd name="T32" fmla="*/ 9 w 513"/>
                <a:gd name="T33" fmla="*/ 19 h 177"/>
                <a:gd name="T34" fmla="*/ 58 w 513"/>
                <a:gd name="T35" fmla="*/ 69 h 177"/>
                <a:gd name="T36" fmla="*/ 56 w 513"/>
                <a:gd name="T37" fmla="*/ 96 h 177"/>
                <a:gd name="T38" fmla="*/ 128 w 513"/>
                <a:gd name="T39" fmla="*/ 177 h 177"/>
                <a:gd name="T40" fmla="*/ 138 w 513"/>
                <a:gd name="T41" fmla="*/ 176 h 177"/>
                <a:gd name="T42" fmla="*/ 140 w 513"/>
                <a:gd name="T43" fmla="*/ 176 h 177"/>
                <a:gd name="T44" fmla="*/ 251 w 513"/>
                <a:gd name="T45" fmla="*/ 60 h 177"/>
                <a:gd name="T46" fmla="*/ 262 w 513"/>
                <a:gd name="T47" fmla="*/ 58 h 177"/>
                <a:gd name="T48" fmla="*/ 273 w 513"/>
                <a:gd name="T49" fmla="*/ 60 h 177"/>
                <a:gd name="T50" fmla="*/ 384 w 513"/>
                <a:gd name="T51" fmla="*/ 176 h 177"/>
                <a:gd name="T52" fmla="*/ 386 w 513"/>
                <a:gd name="T53" fmla="*/ 176 h 177"/>
                <a:gd name="T54" fmla="*/ 396 w 513"/>
                <a:gd name="T55" fmla="*/ 177 h 177"/>
                <a:gd name="T56" fmla="*/ 468 w 513"/>
                <a:gd name="T57" fmla="*/ 96 h 177"/>
                <a:gd name="T58" fmla="*/ 466 w 513"/>
                <a:gd name="T59" fmla="*/ 69 h 177"/>
                <a:gd name="T60" fmla="*/ 509 w 513"/>
                <a:gd name="T61" fmla="*/ 18 h 177"/>
                <a:gd name="T62" fmla="*/ 513 w 513"/>
                <a:gd name="T63" fmla="*/ 4 h 177"/>
                <a:gd name="T64" fmla="*/ 140 w 513"/>
                <a:gd name="T65" fmla="*/ 169 h 177"/>
                <a:gd name="T66" fmla="*/ 137 w 513"/>
                <a:gd name="T67" fmla="*/ 169 h 177"/>
                <a:gd name="T68" fmla="*/ 128 w 513"/>
                <a:gd name="T69" fmla="*/ 169 h 177"/>
                <a:gd name="T70" fmla="*/ 64 w 513"/>
                <a:gd name="T71" fmla="*/ 96 h 177"/>
                <a:gd name="T72" fmla="*/ 115 w 513"/>
                <a:gd name="T73" fmla="*/ 20 h 177"/>
                <a:gd name="T74" fmla="*/ 119 w 513"/>
                <a:gd name="T75" fmla="*/ 20 h 177"/>
                <a:gd name="T76" fmla="*/ 121 w 513"/>
                <a:gd name="T77" fmla="*/ 20 h 177"/>
                <a:gd name="T78" fmla="*/ 207 w 513"/>
                <a:gd name="T79" fmla="*/ 20 h 177"/>
                <a:gd name="T80" fmla="*/ 244 w 513"/>
                <a:gd name="T81" fmla="*/ 57 h 177"/>
                <a:gd name="T82" fmla="*/ 140 w 513"/>
                <a:gd name="T83" fmla="*/ 169 h 177"/>
                <a:gd name="T84" fmla="*/ 251 w 513"/>
                <a:gd name="T85" fmla="*/ 50 h 177"/>
                <a:gd name="T86" fmla="*/ 235 w 513"/>
                <a:gd name="T87" fmla="*/ 19 h 177"/>
                <a:gd name="T88" fmla="*/ 289 w 513"/>
                <a:gd name="T89" fmla="*/ 19 h 177"/>
                <a:gd name="T90" fmla="*/ 273 w 513"/>
                <a:gd name="T91" fmla="*/ 50 h 177"/>
                <a:gd name="T92" fmla="*/ 251 w 513"/>
                <a:gd name="T93" fmla="*/ 50 h 177"/>
                <a:gd name="T94" fmla="*/ 396 w 513"/>
                <a:gd name="T95" fmla="*/ 169 h 177"/>
                <a:gd name="T96" fmla="*/ 387 w 513"/>
                <a:gd name="T97" fmla="*/ 169 h 177"/>
                <a:gd name="T98" fmla="*/ 384 w 513"/>
                <a:gd name="T99" fmla="*/ 169 h 177"/>
                <a:gd name="T100" fmla="*/ 281 w 513"/>
                <a:gd name="T101" fmla="*/ 57 h 177"/>
                <a:gd name="T102" fmla="*/ 317 w 513"/>
                <a:gd name="T103" fmla="*/ 20 h 177"/>
                <a:gd name="T104" fmla="*/ 403 w 513"/>
                <a:gd name="T105" fmla="*/ 20 h 177"/>
                <a:gd name="T106" fmla="*/ 405 w 513"/>
                <a:gd name="T107" fmla="*/ 20 h 177"/>
                <a:gd name="T108" fmla="*/ 410 w 513"/>
                <a:gd name="T109" fmla="*/ 20 h 177"/>
                <a:gd name="T110" fmla="*/ 460 w 513"/>
                <a:gd name="T111" fmla="*/ 96 h 177"/>
                <a:gd name="T112" fmla="*/ 396 w 513"/>
                <a:gd name="T113" fmla="*/ 16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3" h="177">
                  <a:moveTo>
                    <a:pt x="513" y="4"/>
                  </a:moveTo>
                  <a:cubicBezTo>
                    <a:pt x="462" y="50"/>
                    <a:pt x="462" y="50"/>
                    <a:pt x="462" y="50"/>
                  </a:cubicBezTo>
                  <a:cubicBezTo>
                    <a:pt x="462" y="51"/>
                    <a:pt x="462" y="51"/>
                    <a:pt x="462" y="51"/>
                  </a:cubicBezTo>
                  <a:cubicBezTo>
                    <a:pt x="454" y="26"/>
                    <a:pt x="437" y="12"/>
                    <a:pt x="410" y="12"/>
                  </a:cubicBezTo>
                  <a:cubicBezTo>
                    <a:pt x="408" y="12"/>
                    <a:pt x="406" y="12"/>
                    <a:pt x="405" y="12"/>
                  </a:cubicBezTo>
                  <a:cubicBezTo>
                    <a:pt x="404" y="13"/>
                    <a:pt x="403" y="13"/>
                    <a:pt x="403" y="13"/>
                  </a:cubicBezTo>
                  <a:cubicBezTo>
                    <a:pt x="339" y="12"/>
                    <a:pt x="339" y="12"/>
                    <a:pt x="339" y="12"/>
                  </a:cubicBezTo>
                  <a:cubicBezTo>
                    <a:pt x="339" y="12"/>
                    <a:pt x="339" y="12"/>
                    <a:pt x="339" y="12"/>
                  </a:cubicBezTo>
                  <a:cubicBezTo>
                    <a:pt x="185" y="12"/>
                    <a:pt x="185" y="12"/>
                    <a:pt x="185" y="12"/>
                  </a:cubicBezTo>
                  <a:cubicBezTo>
                    <a:pt x="185" y="12"/>
                    <a:pt x="185" y="12"/>
                    <a:pt x="185" y="12"/>
                  </a:cubicBezTo>
                  <a:cubicBezTo>
                    <a:pt x="121" y="13"/>
                    <a:pt x="121" y="13"/>
                    <a:pt x="121" y="13"/>
                  </a:cubicBezTo>
                  <a:cubicBezTo>
                    <a:pt x="121" y="13"/>
                    <a:pt x="120" y="13"/>
                    <a:pt x="119" y="12"/>
                  </a:cubicBezTo>
                  <a:cubicBezTo>
                    <a:pt x="118" y="12"/>
                    <a:pt x="116" y="12"/>
                    <a:pt x="115" y="12"/>
                  </a:cubicBezTo>
                  <a:cubicBezTo>
                    <a:pt x="87" y="12"/>
                    <a:pt x="70" y="26"/>
                    <a:pt x="62" y="51"/>
                  </a:cubicBezTo>
                  <a:cubicBezTo>
                    <a:pt x="62" y="50"/>
                    <a:pt x="62" y="50"/>
                    <a:pt x="62" y="50"/>
                  </a:cubicBezTo>
                  <a:cubicBezTo>
                    <a:pt x="0" y="0"/>
                    <a:pt x="0" y="0"/>
                    <a:pt x="0" y="0"/>
                  </a:cubicBezTo>
                  <a:cubicBezTo>
                    <a:pt x="0" y="6"/>
                    <a:pt x="11" y="8"/>
                    <a:pt x="9" y="19"/>
                  </a:cubicBezTo>
                  <a:cubicBezTo>
                    <a:pt x="16" y="37"/>
                    <a:pt x="49" y="62"/>
                    <a:pt x="58" y="69"/>
                  </a:cubicBezTo>
                  <a:cubicBezTo>
                    <a:pt x="57" y="77"/>
                    <a:pt x="56" y="86"/>
                    <a:pt x="56" y="96"/>
                  </a:cubicBezTo>
                  <a:cubicBezTo>
                    <a:pt x="56" y="166"/>
                    <a:pt x="100" y="177"/>
                    <a:pt x="128" y="177"/>
                  </a:cubicBezTo>
                  <a:cubicBezTo>
                    <a:pt x="132" y="177"/>
                    <a:pt x="135" y="176"/>
                    <a:pt x="138" y="176"/>
                  </a:cubicBezTo>
                  <a:cubicBezTo>
                    <a:pt x="139" y="176"/>
                    <a:pt x="139" y="176"/>
                    <a:pt x="140" y="176"/>
                  </a:cubicBezTo>
                  <a:cubicBezTo>
                    <a:pt x="173" y="176"/>
                    <a:pt x="249" y="137"/>
                    <a:pt x="251" y="60"/>
                  </a:cubicBezTo>
                  <a:cubicBezTo>
                    <a:pt x="254" y="59"/>
                    <a:pt x="258" y="58"/>
                    <a:pt x="262" y="58"/>
                  </a:cubicBezTo>
                  <a:cubicBezTo>
                    <a:pt x="266" y="58"/>
                    <a:pt x="270" y="59"/>
                    <a:pt x="273" y="60"/>
                  </a:cubicBezTo>
                  <a:cubicBezTo>
                    <a:pt x="275" y="137"/>
                    <a:pt x="351" y="176"/>
                    <a:pt x="384" y="176"/>
                  </a:cubicBezTo>
                  <a:cubicBezTo>
                    <a:pt x="385" y="176"/>
                    <a:pt x="385" y="176"/>
                    <a:pt x="386" y="176"/>
                  </a:cubicBezTo>
                  <a:cubicBezTo>
                    <a:pt x="389" y="176"/>
                    <a:pt x="392" y="177"/>
                    <a:pt x="396" y="177"/>
                  </a:cubicBezTo>
                  <a:cubicBezTo>
                    <a:pt x="424" y="177"/>
                    <a:pt x="468" y="166"/>
                    <a:pt x="468" y="96"/>
                  </a:cubicBezTo>
                  <a:cubicBezTo>
                    <a:pt x="468" y="86"/>
                    <a:pt x="467" y="77"/>
                    <a:pt x="466" y="69"/>
                  </a:cubicBezTo>
                  <a:cubicBezTo>
                    <a:pt x="475" y="62"/>
                    <a:pt x="502" y="36"/>
                    <a:pt x="509" y="18"/>
                  </a:cubicBezTo>
                  <a:cubicBezTo>
                    <a:pt x="507" y="8"/>
                    <a:pt x="513" y="9"/>
                    <a:pt x="513" y="4"/>
                  </a:cubicBezTo>
                  <a:close/>
                  <a:moveTo>
                    <a:pt x="140" y="169"/>
                  </a:moveTo>
                  <a:cubicBezTo>
                    <a:pt x="139" y="169"/>
                    <a:pt x="138" y="169"/>
                    <a:pt x="137" y="169"/>
                  </a:cubicBezTo>
                  <a:cubicBezTo>
                    <a:pt x="135" y="169"/>
                    <a:pt x="132" y="169"/>
                    <a:pt x="128" y="169"/>
                  </a:cubicBezTo>
                  <a:cubicBezTo>
                    <a:pt x="97" y="169"/>
                    <a:pt x="64" y="156"/>
                    <a:pt x="64" y="96"/>
                  </a:cubicBezTo>
                  <a:cubicBezTo>
                    <a:pt x="64" y="46"/>
                    <a:pt x="78" y="20"/>
                    <a:pt x="115" y="20"/>
                  </a:cubicBezTo>
                  <a:cubicBezTo>
                    <a:pt x="116" y="20"/>
                    <a:pt x="118" y="20"/>
                    <a:pt x="119" y="20"/>
                  </a:cubicBezTo>
                  <a:cubicBezTo>
                    <a:pt x="120" y="20"/>
                    <a:pt x="121" y="20"/>
                    <a:pt x="121" y="20"/>
                  </a:cubicBezTo>
                  <a:cubicBezTo>
                    <a:pt x="207" y="20"/>
                    <a:pt x="207" y="20"/>
                    <a:pt x="207" y="20"/>
                  </a:cubicBezTo>
                  <a:cubicBezTo>
                    <a:pt x="219" y="20"/>
                    <a:pt x="244" y="20"/>
                    <a:pt x="244" y="57"/>
                  </a:cubicBezTo>
                  <a:cubicBezTo>
                    <a:pt x="244" y="135"/>
                    <a:pt x="165" y="169"/>
                    <a:pt x="140" y="169"/>
                  </a:cubicBezTo>
                  <a:close/>
                  <a:moveTo>
                    <a:pt x="251" y="50"/>
                  </a:moveTo>
                  <a:cubicBezTo>
                    <a:pt x="249" y="33"/>
                    <a:pt x="243" y="24"/>
                    <a:pt x="235" y="19"/>
                  </a:cubicBezTo>
                  <a:cubicBezTo>
                    <a:pt x="289" y="19"/>
                    <a:pt x="289" y="19"/>
                    <a:pt x="289" y="19"/>
                  </a:cubicBezTo>
                  <a:cubicBezTo>
                    <a:pt x="281" y="24"/>
                    <a:pt x="275" y="33"/>
                    <a:pt x="273" y="50"/>
                  </a:cubicBezTo>
                  <a:lnTo>
                    <a:pt x="251" y="50"/>
                  </a:lnTo>
                  <a:close/>
                  <a:moveTo>
                    <a:pt x="396" y="169"/>
                  </a:moveTo>
                  <a:cubicBezTo>
                    <a:pt x="392" y="169"/>
                    <a:pt x="389" y="169"/>
                    <a:pt x="387" y="169"/>
                  </a:cubicBezTo>
                  <a:cubicBezTo>
                    <a:pt x="386" y="169"/>
                    <a:pt x="385" y="169"/>
                    <a:pt x="384" y="169"/>
                  </a:cubicBezTo>
                  <a:cubicBezTo>
                    <a:pt x="359" y="169"/>
                    <a:pt x="281" y="135"/>
                    <a:pt x="281" y="57"/>
                  </a:cubicBezTo>
                  <a:cubicBezTo>
                    <a:pt x="281" y="20"/>
                    <a:pt x="305" y="20"/>
                    <a:pt x="317" y="20"/>
                  </a:cubicBezTo>
                  <a:cubicBezTo>
                    <a:pt x="403" y="20"/>
                    <a:pt x="403" y="20"/>
                    <a:pt x="403" y="20"/>
                  </a:cubicBezTo>
                  <a:cubicBezTo>
                    <a:pt x="403" y="20"/>
                    <a:pt x="404" y="20"/>
                    <a:pt x="405" y="20"/>
                  </a:cubicBezTo>
                  <a:cubicBezTo>
                    <a:pt x="407" y="20"/>
                    <a:pt x="408" y="20"/>
                    <a:pt x="410" y="20"/>
                  </a:cubicBezTo>
                  <a:cubicBezTo>
                    <a:pt x="446" y="20"/>
                    <a:pt x="460" y="46"/>
                    <a:pt x="460" y="96"/>
                  </a:cubicBezTo>
                  <a:cubicBezTo>
                    <a:pt x="460" y="156"/>
                    <a:pt x="427" y="169"/>
                    <a:pt x="396" y="16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75" name="Freeform 19"/>
          <p:cNvSpPr>
            <a:spLocks/>
          </p:cNvSpPr>
          <p:nvPr/>
        </p:nvSpPr>
        <p:spPr bwMode="auto">
          <a:xfrm>
            <a:off x="3124958" y="3522629"/>
            <a:ext cx="2705836" cy="1248561"/>
          </a:xfrm>
          <a:custGeom>
            <a:avLst/>
            <a:gdLst/>
            <a:ahLst/>
            <a:cxnLst/>
            <a:rect l="l" t="t" r="r" b="b"/>
            <a:pathLst>
              <a:path w="2705836" h="1248561">
                <a:moveTo>
                  <a:pt x="2247798" y="0"/>
                </a:moveTo>
                <a:cubicBezTo>
                  <a:pt x="2247798" y="89584"/>
                  <a:pt x="2247798" y="690327"/>
                  <a:pt x="2247798" y="748293"/>
                </a:cubicBezTo>
                <a:cubicBezTo>
                  <a:pt x="2247798" y="935170"/>
                  <a:pt x="2434844" y="1103514"/>
                  <a:pt x="2705836" y="1248561"/>
                </a:cubicBezTo>
                <a:lnTo>
                  <a:pt x="0" y="1248561"/>
                </a:lnTo>
                <a:cubicBezTo>
                  <a:pt x="277591" y="1100654"/>
                  <a:pt x="482562" y="929568"/>
                  <a:pt x="482562" y="748293"/>
                </a:cubicBezTo>
                <a:cubicBezTo>
                  <a:pt x="482562" y="690327"/>
                  <a:pt x="482562" y="131742"/>
                  <a:pt x="482562" y="42157"/>
                </a:cubicBezTo>
                <a:cubicBezTo>
                  <a:pt x="614296" y="179169"/>
                  <a:pt x="956805" y="621821"/>
                  <a:pt x="1352007" y="621821"/>
                </a:cubicBezTo>
                <a:cubicBezTo>
                  <a:pt x="1352016" y="621821"/>
                  <a:pt x="1352475" y="621821"/>
                  <a:pt x="1378353" y="621821"/>
                </a:cubicBezTo>
                <a:cubicBezTo>
                  <a:pt x="1773555" y="621821"/>
                  <a:pt x="2116064" y="137012"/>
                  <a:pt x="2247798" y="0"/>
                </a:cubicBezTo>
                <a:close/>
              </a:path>
            </a:pathLst>
          </a:custGeom>
          <a:gradFill>
            <a:gsLst>
              <a:gs pos="73000">
                <a:schemeClr val="tx2"/>
              </a:gs>
              <a:gs pos="0">
                <a:schemeClr val="accent2">
                  <a:lumMod val="48000"/>
                </a:schemeClr>
              </a:gs>
            </a:gsLst>
            <a:lin ang="162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3" name="Group 52"/>
          <p:cNvGrpSpPr/>
          <p:nvPr/>
        </p:nvGrpSpPr>
        <p:grpSpPr>
          <a:xfrm>
            <a:off x="2923362" y="0"/>
            <a:ext cx="3182414" cy="4460128"/>
            <a:chOff x="2923362" y="0"/>
            <a:chExt cx="3182414" cy="4460128"/>
          </a:xfrm>
        </p:grpSpPr>
        <p:sp>
          <p:nvSpPr>
            <p:cNvPr id="76" name="Freeform 13"/>
            <p:cNvSpPr>
              <a:spLocks/>
            </p:cNvSpPr>
            <p:nvPr/>
          </p:nvSpPr>
          <p:spPr bwMode="auto">
            <a:xfrm>
              <a:off x="2923362" y="0"/>
              <a:ext cx="3182414" cy="4460128"/>
            </a:xfrm>
            <a:custGeom>
              <a:avLst/>
              <a:gdLst>
                <a:gd name="T0" fmla="*/ 286 w 567"/>
                <a:gd name="T1" fmla="*/ 795 h 795"/>
                <a:gd name="T2" fmla="*/ 445 w 567"/>
                <a:gd name="T3" fmla="*/ 701 h 795"/>
                <a:gd name="T4" fmla="*/ 488 w 567"/>
                <a:gd name="T5" fmla="*/ 625 h 795"/>
                <a:gd name="T6" fmla="*/ 492 w 567"/>
                <a:gd name="T7" fmla="*/ 563 h 795"/>
                <a:gd name="T8" fmla="*/ 515 w 567"/>
                <a:gd name="T9" fmla="*/ 549 h 795"/>
                <a:gd name="T10" fmla="*/ 544 w 567"/>
                <a:gd name="T11" fmla="*/ 491 h 795"/>
                <a:gd name="T12" fmla="*/ 567 w 567"/>
                <a:gd name="T13" fmla="*/ 401 h 795"/>
                <a:gd name="T14" fmla="*/ 540 w 567"/>
                <a:gd name="T15" fmla="*/ 374 h 795"/>
                <a:gd name="T16" fmla="*/ 534 w 567"/>
                <a:gd name="T17" fmla="*/ 363 h 795"/>
                <a:gd name="T18" fmla="*/ 537 w 567"/>
                <a:gd name="T19" fmla="*/ 356 h 795"/>
                <a:gd name="T20" fmla="*/ 533 w 567"/>
                <a:gd name="T21" fmla="*/ 343 h 795"/>
                <a:gd name="T22" fmla="*/ 533 w 567"/>
                <a:gd name="T23" fmla="*/ 329 h 795"/>
                <a:gd name="T24" fmla="*/ 537 w 567"/>
                <a:gd name="T25" fmla="*/ 310 h 795"/>
                <a:gd name="T26" fmla="*/ 526 w 567"/>
                <a:gd name="T27" fmla="*/ 250 h 795"/>
                <a:gd name="T28" fmla="*/ 526 w 567"/>
                <a:gd name="T29" fmla="*/ 221 h 795"/>
                <a:gd name="T30" fmla="*/ 522 w 567"/>
                <a:gd name="T31" fmla="*/ 202 h 795"/>
                <a:gd name="T32" fmla="*/ 508 w 567"/>
                <a:gd name="T33" fmla="*/ 171 h 795"/>
                <a:gd name="T34" fmla="*/ 499 w 567"/>
                <a:gd name="T35" fmla="*/ 146 h 795"/>
                <a:gd name="T36" fmla="*/ 487 w 567"/>
                <a:gd name="T37" fmla="*/ 121 h 795"/>
                <a:gd name="T38" fmla="*/ 479 w 567"/>
                <a:gd name="T39" fmla="*/ 105 h 795"/>
                <a:gd name="T40" fmla="*/ 454 w 567"/>
                <a:gd name="T41" fmla="*/ 93 h 795"/>
                <a:gd name="T42" fmla="*/ 437 w 567"/>
                <a:gd name="T43" fmla="*/ 76 h 795"/>
                <a:gd name="T44" fmla="*/ 425 w 567"/>
                <a:gd name="T45" fmla="*/ 63 h 795"/>
                <a:gd name="T46" fmla="*/ 402 w 567"/>
                <a:gd name="T47" fmla="*/ 40 h 795"/>
                <a:gd name="T48" fmla="*/ 369 w 567"/>
                <a:gd name="T49" fmla="*/ 34 h 795"/>
                <a:gd name="T50" fmla="*/ 335 w 567"/>
                <a:gd name="T51" fmla="*/ 20 h 795"/>
                <a:gd name="T52" fmla="*/ 284 w 567"/>
                <a:gd name="T53" fmla="*/ 14 h 795"/>
                <a:gd name="T54" fmla="*/ 300 w 567"/>
                <a:gd name="T55" fmla="*/ 14 h 795"/>
                <a:gd name="T56" fmla="*/ 260 w 567"/>
                <a:gd name="T57" fmla="*/ 17 h 795"/>
                <a:gd name="T58" fmla="*/ 264 w 567"/>
                <a:gd name="T59" fmla="*/ 10 h 795"/>
                <a:gd name="T60" fmla="*/ 236 w 567"/>
                <a:gd name="T61" fmla="*/ 18 h 795"/>
                <a:gd name="T62" fmla="*/ 198 w 567"/>
                <a:gd name="T63" fmla="*/ 33 h 795"/>
                <a:gd name="T64" fmla="*/ 172 w 567"/>
                <a:gd name="T65" fmla="*/ 47 h 795"/>
                <a:gd name="T66" fmla="*/ 112 w 567"/>
                <a:gd name="T67" fmla="*/ 72 h 795"/>
                <a:gd name="T68" fmla="*/ 51 w 567"/>
                <a:gd name="T69" fmla="*/ 117 h 795"/>
                <a:gd name="T70" fmla="*/ 20 w 567"/>
                <a:gd name="T71" fmla="*/ 162 h 795"/>
                <a:gd name="T72" fmla="*/ 20 w 567"/>
                <a:gd name="T73" fmla="*/ 189 h 795"/>
                <a:gd name="T74" fmla="*/ 22 w 567"/>
                <a:gd name="T75" fmla="*/ 225 h 795"/>
                <a:gd name="T76" fmla="*/ 23 w 567"/>
                <a:gd name="T77" fmla="*/ 258 h 795"/>
                <a:gd name="T78" fmla="*/ 16 w 567"/>
                <a:gd name="T79" fmla="*/ 280 h 795"/>
                <a:gd name="T80" fmla="*/ 22 w 567"/>
                <a:gd name="T81" fmla="*/ 301 h 795"/>
                <a:gd name="T82" fmla="*/ 19 w 567"/>
                <a:gd name="T83" fmla="*/ 324 h 795"/>
                <a:gd name="T84" fmla="*/ 21 w 567"/>
                <a:gd name="T85" fmla="*/ 343 h 795"/>
                <a:gd name="T86" fmla="*/ 20 w 567"/>
                <a:gd name="T87" fmla="*/ 355 h 795"/>
                <a:gd name="T88" fmla="*/ 28 w 567"/>
                <a:gd name="T89" fmla="*/ 374 h 795"/>
                <a:gd name="T90" fmla="*/ 0 w 567"/>
                <a:gd name="T91" fmla="*/ 401 h 795"/>
                <a:gd name="T92" fmla="*/ 24 w 567"/>
                <a:gd name="T93" fmla="*/ 491 h 795"/>
                <a:gd name="T94" fmla="*/ 53 w 567"/>
                <a:gd name="T95" fmla="*/ 549 h 795"/>
                <a:gd name="T96" fmla="*/ 76 w 567"/>
                <a:gd name="T97" fmla="*/ 563 h 795"/>
                <a:gd name="T98" fmla="*/ 80 w 567"/>
                <a:gd name="T99" fmla="*/ 625 h 795"/>
                <a:gd name="T100" fmla="*/ 122 w 567"/>
                <a:gd name="T101" fmla="*/ 701 h 795"/>
                <a:gd name="T102" fmla="*/ 282 w 567"/>
                <a:gd name="T103" fmla="*/ 795 h 795"/>
                <a:gd name="T104" fmla="*/ 286 w 567"/>
                <a:gd name="T105" fmla="*/ 79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7" h="795">
                  <a:moveTo>
                    <a:pt x="286" y="795"/>
                  </a:moveTo>
                  <a:cubicBezTo>
                    <a:pt x="381" y="795"/>
                    <a:pt x="435" y="712"/>
                    <a:pt x="445" y="701"/>
                  </a:cubicBezTo>
                  <a:cubicBezTo>
                    <a:pt x="471" y="675"/>
                    <a:pt x="486" y="630"/>
                    <a:pt x="488" y="625"/>
                  </a:cubicBezTo>
                  <a:cubicBezTo>
                    <a:pt x="489" y="619"/>
                    <a:pt x="492" y="563"/>
                    <a:pt x="492" y="563"/>
                  </a:cubicBezTo>
                  <a:cubicBezTo>
                    <a:pt x="501" y="568"/>
                    <a:pt x="515" y="559"/>
                    <a:pt x="515" y="549"/>
                  </a:cubicBezTo>
                  <a:cubicBezTo>
                    <a:pt x="515" y="538"/>
                    <a:pt x="535" y="508"/>
                    <a:pt x="544" y="491"/>
                  </a:cubicBezTo>
                  <a:cubicBezTo>
                    <a:pt x="553" y="473"/>
                    <a:pt x="567" y="441"/>
                    <a:pt x="567" y="401"/>
                  </a:cubicBezTo>
                  <a:cubicBezTo>
                    <a:pt x="567" y="362"/>
                    <a:pt x="540" y="374"/>
                    <a:pt x="540" y="374"/>
                  </a:cubicBezTo>
                  <a:cubicBezTo>
                    <a:pt x="540" y="374"/>
                    <a:pt x="534" y="365"/>
                    <a:pt x="534" y="363"/>
                  </a:cubicBezTo>
                  <a:cubicBezTo>
                    <a:pt x="534" y="361"/>
                    <a:pt x="539" y="359"/>
                    <a:pt x="537" y="356"/>
                  </a:cubicBezTo>
                  <a:cubicBezTo>
                    <a:pt x="536" y="353"/>
                    <a:pt x="533" y="343"/>
                    <a:pt x="533" y="343"/>
                  </a:cubicBezTo>
                  <a:cubicBezTo>
                    <a:pt x="533" y="343"/>
                    <a:pt x="533" y="331"/>
                    <a:pt x="533" y="329"/>
                  </a:cubicBezTo>
                  <a:cubicBezTo>
                    <a:pt x="533" y="326"/>
                    <a:pt x="535" y="319"/>
                    <a:pt x="537" y="310"/>
                  </a:cubicBezTo>
                  <a:cubicBezTo>
                    <a:pt x="539" y="301"/>
                    <a:pt x="526" y="250"/>
                    <a:pt x="526" y="250"/>
                  </a:cubicBezTo>
                  <a:cubicBezTo>
                    <a:pt x="526" y="250"/>
                    <a:pt x="526" y="227"/>
                    <a:pt x="526" y="221"/>
                  </a:cubicBezTo>
                  <a:cubicBezTo>
                    <a:pt x="526" y="215"/>
                    <a:pt x="524" y="205"/>
                    <a:pt x="522" y="202"/>
                  </a:cubicBezTo>
                  <a:cubicBezTo>
                    <a:pt x="520" y="199"/>
                    <a:pt x="512" y="177"/>
                    <a:pt x="508" y="171"/>
                  </a:cubicBezTo>
                  <a:cubicBezTo>
                    <a:pt x="504" y="163"/>
                    <a:pt x="504" y="154"/>
                    <a:pt x="499" y="146"/>
                  </a:cubicBezTo>
                  <a:cubicBezTo>
                    <a:pt x="494" y="138"/>
                    <a:pt x="492" y="128"/>
                    <a:pt x="487" y="121"/>
                  </a:cubicBezTo>
                  <a:cubicBezTo>
                    <a:pt x="483" y="116"/>
                    <a:pt x="477" y="111"/>
                    <a:pt x="479" y="105"/>
                  </a:cubicBezTo>
                  <a:cubicBezTo>
                    <a:pt x="470" y="101"/>
                    <a:pt x="462" y="99"/>
                    <a:pt x="454" y="93"/>
                  </a:cubicBezTo>
                  <a:cubicBezTo>
                    <a:pt x="448" y="88"/>
                    <a:pt x="442" y="82"/>
                    <a:pt x="437" y="76"/>
                  </a:cubicBezTo>
                  <a:cubicBezTo>
                    <a:pt x="433" y="71"/>
                    <a:pt x="430" y="68"/>
                    <a:pt x="425" y="63"/>
                  </a:cubicBezTo>
                  <a:cubicBezTo>
                    <a:pt x="420" y="59"/>
                    <a:pt x="412" y="51"/>
                    <a:pt x="402" y="40"/>
                  </a:cubicBezTo>
                  <a:cubicBezTo>
                    <a:pt x="391" y="29"/>
                    <a:pt x="384" y="37"/>
                    <a:pt x="369" y="34"/>
                  </a:cubicBezTo>
                  <a:cubicBezTo>
                    <a:pt x="354" y="31"/>
                    <a:pt x="339" y="22"/>
                    <a:pt x="335" y="20"/>
                  </a:cubicBezTo>
                  <a:cubicBezTo>
                    <a:pt x="331" y="18"/>
                    <a:pt x="280" y="18"/>
                    <a:pt x="284" y="14"/>
                  </a:cubicBezTo>
                  <a:cubicBezTo>
                    <a:pt x="292" y="6"/>
                    <a:pt x="300" y="14"/>
                    <a:pt x="300" y="14"/>
                  </a:cubicBezTo>
                  <a:cubicBezTo>
                    <a:pt x="287" y="0"/>
                    <a:pt x="254" y="23"/>
                    <a:pt x="260" y="17"/>
                  </a:cubicBezTo>
                  <a:cubicBezTo>
                    <a:pt x="266" y="11"/>
                    <a:pt x="267" y="6"/>
                    <a:pt x="264" y="10"/>
                  </a:cubicBezTo>
                  <a:cubicBezTo>
                    <a:pt x="260" y="14"/>
                    <a:pt x="251" y="15"/>
                    <a:pt x="236" y="18"/>
                  </a:cubicBezTo>
                  <a:cubicBezTo>
                    <a:pt x="220" y="21"/>
                    <a:pt x="208" y="29"/>
                    <a:pt x="198" y="33"/>
                  </a:cubicBezTo>
                  <a:cubicBezTo>
                    <a:pt x="188" y="38"/>
                    <a:pt x="175" y="45"/>
                    <a:pt x="172" y="47"/>
                  </a:cubicBezTo>
                  <a:cubicBezTo>
                    <a:pt x="168" y="48"/>
                    <a:pt x="150" y="59"/>
                    <a:pt x="112" y="72"/>
                  </a:cubicBezTo>
                  <a:cubicBezTo>
                    <a:pt x="74" y="85"/>
                    <a:pt x="70" y="100"/>
                    <a:pt x="51" y="117"/>
                  </a:cubicBezTo>
                  <a:cubicBezTo>
                    <a:pt x="32" y="133"/>
                    <a:pt x="21" y="160"/>
                    <a:pt x="20" y="162"/>
                  </a:cubicBezTo>
                  <a:cubicBezTo>
                    <a:pt x="20" y="164"/>
                    <a:pt x="20" y="189"/>
                    <a:pt x="20" y="189"/>
                  </a:cubicBezTo>
                  <a:cubicBezTo>
                    <a:pt x="20" y="189"/>
                    <a:pt x="22" y="220"/>
                    <a:pt x="22" y="225"/>
                  </a:cubicBezTo>
                  <a:cubicBezTo>
                    <a:pt x="22" y="231"/>
                    <a:pt x="23" y="246"/>
                    <a:pt x="23" y="258"/>
                  </a:cubicBezTo>
                  <a:cubicBezTo>
                    <a:pt x="23" y="270"/>
                    <a:pt x="16" y="277"/>
                    <a:pt x="16" y="280"/>
                  </a:cubicBezTo>
                  <a:cubicBezTo>
                    <a:pt x="16" y="283"/>
                    <a:pt x="18" y="289"/>
                    <a:pt x="22" y="301"/>
                  </a:cubicBezTo>
                  <a:cubicBezTo>
                    <a:pt x="25" y="314"/>
                    <a:pt x="20" y="314"/>
                    <a:pt x="19" y="324"/>
                  </a:cubicBezTo>
                  <a:cubicBezTo>
                    <a:pt x="18" y="334"/>
                    <a:pt x="20" y="339"/>
                    <a:pt x="21" y="343"/>
                  </a:cubicBezTo>
                  <a:cubicBezTo>
                    <a:pt x="22" y="347"/>
                    <a:pt x="20" y="355"/>
                    <a:pt x="20" y="355"/>
                  </a:cubicBezTo>
                  <a:cubicBezTo>
                    <a:pt x="28" y="374"/>
                    <a:pt x="28" y="374"/>
                    <a:pt x="28" y="374"/>
                  </a:cubicBezTo>
                  <a:cubicBezTo>
                    <a:pt x="28" y="374"/>
                    <a:pt x="0" y="362"/>
                    <a:pt x="0" y="401"/>
                  </a:cubicBezTo>
                  <a:cubicBezTo>
                    <a:pt x="0" y="441"/>
                    <a:pt x="14" y="473"/>
                    <a:pt x="24" y="491"/>
                  </a:cubicBezTo>
                  <a:cubicBezTo>
                    <a:pt x="33" y="508"/>
                    <a:pt x="53" y="538"/>
                    <a:pt x="53" y="549"/>
                  </a:cubicBezTo>
                  <a:cubicBezTo>
                    <a:pt x="53" y="559"/>
                    <a:pt x="67" y="568"/>
                    <a:pt x="76" y="563"/>
                  </a:cubicBezTo>
                  <a:cubicBezTo>
                    <a:pt x="76" y="563"/>
                    <a:pt x="79" y="619"/>
                    <a:pt x="80" y="625"/>
                  </a:cubicBezTo>
                  <a:cubicBezTo>
                    <a:pt x="82" y="630"/>
                    <a:pt x="97" y="675"/>
                    <a:pt x="122" y="701"/>
                  </a:cubicBezTo>
                  <a:cubicBezTo>
                    <a:pt x="122" y="701"/>
                    <a:pt x="197" y="795"/>
                    <a:pt x="282" y="795"/>
                  </a:cubicBezTo>
                  <a:lnTo>
                    <a:pt x="286" y="795"/>
                  </a:lnTo>
                  <a:close/>
                </a:path>
              </a:pathLst>
            </a:custGeom>
            <a:gradFill>
              <a:gsLst>
                <a:gs pos="73000">
                  <a:schemeClr val="tx2"/>
                </a:gs>
                <a:gs pos="0">
                  <a:schemeClr val="accent2">
                    <a:lumMod val="48000"/>
                  </a:schemeClr>
                </a:gs>
              </a:gsLst>
              <a:lin ang="162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4"/>
            <p:cNvSpPr>
              <a:spLocks/>
            </p:cNvSpPr>
            <p:nvPr/>
          </p:nvSpPr>
          <p:spPr bwMode="auto">
            <a:xfrm>
              <a:off x="3423956" y="2174878"/>
              <a:ext cx="1031197" cy="854075"/>
            </a:xfrm>
            <a:custGeom>
              <a:avLst/>
              <a:gdLst>
                <a:gd name="T0" fmla="*/ 76 w 180"/>
                <a:gd name="T1" fmla="*/ 149 h 149"/>
                <a:gd name="T2" fmla="*/ 73 w 180"/>
                <a:gd name="T3" fmla="*/ 149 h 149"/>
                <a:gd name="T4" fmla="*/ 64 w 180"/>
                <a:gd name="T5" fmla="*/ 149 h 149"/>
                <a:gd name="T6" fmla="*/ 0 w 180"/>
                <a:gd name="T7" fmla="*/ 76 h 149"/>
                <a:gd name="T8" fmla="*/ 51 w 180"/>
                <a:gd name="T9" fmla="*/ 0 h 149"/>
                <a:gd name="T10" fmla="*/ 55 w 180"/>
                <a:gd name="T11" fmla="*/ 0 h 149"/>
                <a:gd name="T12" fmla="*/ 57 w 180"/>
                <a:gd name="T13" fmla="*/ 0 h 149"/>
                <a:gd name="T14" fmla="*/ 143 w 180"/>
                <a:gd name="T15" fmla="*/ 0 h 149"/>
                <a:gd name="T16" fmla="*/ 180 w 180"/>
                <a:gd name="T17" fmla="*/ 37 h 149"/>
                <a:gd name="T18" fmla="*/ 76 w 180"/>
                <a:gd name="T19"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49">
                  <a:moveTo>
                    <a:pt x="76" y="149"/>
                  </a:moveTo>
                  <a:cubicBezTo>
                    <a:pt x="75" y="149"/>
                    <a:pt x="74" y="149"/>
                    <a:pt x="73" y="149"/>
                  </a:cubicBezTo>
                  <a:cubicBezTo>
                    <a:pt x="71" y="149"/>
                    <a:pt x="68" y="149"/>
                    <a:pt x="64" y="149"/>
                  </a:cubicBezTo>
                  <a:cubicBezTo>
                    <a:pt x="33" y="149"/>
                    <a:pt x="0" y="136"/>
                    <a:pt x="0" y="76"/>
                  </a:cubicBezTo>
                  <a:cubicBezTo>
                    <a:pt x="0" y="26"/>
                    <a:pt x="14" y="0"/>
                    <a:pt x="51" y="0"/>
                  </a:cubicBezTo>
                  <a:cubicBezTo>
                    <a:pt x="52" y="0"/>
                    <a:pt x="54" y="0"/>
                    <a:pt x="55" y="0"/>
                  </a:cubicBezTo>
                  <a:cubicBezTo>
                    <a:pt x="56" y="0"/>
                    <a:pt x="57" y="0"/>
                    <a:pt x="57" y="0"/>
                  </a:cubicBezTo>
                  <a:cubicBezTo>
                    <a:pt x="143" y="0"/>
                    <a:pt x="143" y="0"/>
                    <a:pt x="143" y="0"/>
                  </a:cubicBezTo>
                  <a:cubicBezTo>
                    <a:pt x="156" y="0"/>
                    <a:pt x="180" y="0"/>
                    <a:pt x="180" y="37"/>
                  </a:cubicBezTo>
                  <a:cubicBezTo>
                    <a:pt x="180" y="115"/>
                    <a:pt x="101" y="149"/>
                    <a:pt x="76" y="149"/>
                  </a:cubicBezTo>
                  <a:close/>
                </a:path>
              </a:pathLst>
            </a:custGeom>
            <a:gradFill flip="none" rotWithShape="1">
              <a:gsLst>
                <a:gs pos="0">
                  <a:schemeClr val="bg1">
                    <a:alpha val="0"/>
                  </a:schemeClr>
                </a:gs>
                <a:gs pos="29000">
                  <a:schemeClr val="bg1">
                    <a:alpha val="42000"/>
                  </a:schemeClr>
                </a:gs>
                <a:gs pos="100000">
                  <a:srgbClr val="CFCFCF">
                    <a:lumMod val="0"/>
                    <a:lumOff val="100000"/>
                    <a:alpha val="63000"/>
                  </a:srgbClr>
                </a:gs>
                <a:gs pos="82000">
                  <a:srgbClr val="FFFFFF">
                    <a:alpha val="0"/>
                  </a:srgbClr>
                </a:gs>
                <a:gs pos="62000">
                  <a:srgbClr val="CFCFCF">
                    <a:lumMod val="0"/>
                    <a:lumOff val="100000"/>
                  </a:srgbClr>
                </a:gs>
              </a:gsLst>
              <a:path path="circle">
                <a:fillToRect r="100000" b="100000"/>
              </a:path>
              <a:tileRect l="-100000" t="-100000"/>
            </a:gra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25"/>
            <p:cNvSpPr>
              <a:spLocks/>
            </p:cNvSpPr>
            <p:nvPr/>
          </p:nvSpPr>
          <p:spPr bwMode="auto">
            <a:xfrm>
              <a:off x="4633746" y="2174878"/>
              <a:ext cx="1023919" cy="854075"/>
            </a:xfrm>
            <a:custGeom>
              <a:avLst/>
              <a:gdLst>
                <a:gd name="T0" fmla="*/ 115 w 179"/>
                <a:gd name="T1" fmla="*/ 149 h 149"/>
                <a:gd name="T2" fmla="*/ 106 w 179"/>
                <a:gd name="T3" fmla="*/ 149 h 149"/>
                <a:gd name="T4" fmla="*/ 103 w 179"/>
                <a:gd name="T5" fmla="*/ 149 h 149"/>
                <a:gd name="T6" fmla="*/ 0 w 179"/>
                <a:gd name="T7" fmla="*/ 37 h 149"/>
                <a:gd name="T8" fmla="*/ 37 w 179"/>
                <a:gd name="T9" fmla="*/ 0 h 149"/>
                <a:gd name="T10" fmla="*/ 122 w 179"/>
                <a:gd name="T11" fmla="*/ 0 h 149"/>
                <a:gd name="T12" fmla="*/ 124 w 179"/>
                <a:gd name="T13" fmla="*/ 0 h 149"/>
                <a:gd name="T14" fmla="*/ 129 w 179"/>
                <a:gd name="T15" fmla="*/ 0 h 149"/>
                <a:gd name="T16" fmla="*/ 179 w 179"/>
                <a:gd name="T17" fmla="*/ 76 h 149"/>
                <a:gd name="T18" fmla="*/ 115 w 179"/>
                <a:gd name="T19"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49">
                  <a:moveTo>
                    <a:pt x="115" y="149"/>
                  </a:moveTo>
                  <a:cubicBezTo>
                    <a:pt x="111" y="149"/>
                    <a:pt x="108" y="149"/>
                    <a:pt x="106" y="149"/>
                  </a:cubicBezTo>
                  <a:cubicBezTo>
                    <a:pt x="105" y="149"/>
                    <a:pt x="104" y="149"/>
                    <a:pt x="103" y="149"/>
                  </a:cubicBezTo>
                  <a:cubicBezTo>
                    <a:pt x="78" y="149"/>
                    <a:pt x="0" y="115"/>
                    <a:pt x="0" y="37"/>
                  </a:cubicBezTo>
                  <a:cubicBezTo>
                    <a:pt x="0" y="0"/>
                    <a:pt x="24" y="0"/>
                    <a:pt x="37" y="0"/>
                  </a:cubicBezTo>
                  <a:cubicBezTo>
                    <a:pt x="122" y="0"/>
                    <a:pt x="122" y="0"/>
                    <a:pt x="122" y="0"/>
                  </a:cubicBezTo>
                  <a:cubicBezTo>
                    <a:pt x="122" y="0"/>
                    <a:pt x="123" y="0"/>
                    <a:pt x="124" y="0"/>
                  </a:cubicBezTo>
                  <a:cubicBezTo>
                    <a:pt x="126" y="0"/>
                    <a:pt x="127" y="0"/>
                    <a:pt x="129" y="0"/>
                  </a:cubicBezTo>
                  <a:cubicBezTo>
                    <a:pt x="165" y="0"/>
                    <a:pt x="179" y="26"/>
                    <a:pt x="179" y="76"/>
                  </a:cubicBezTo>
                  <a:cubicBezTo>
                    <a:pt x="179" y="136"/>
                    <a:pt x="146" y="149"/>
                    <a:pt x="115" y="149"/>
                  </a:cubicBezTo>
                  <a:close/>
                </a:path>
              </a:pathLst>
            </a:custGeom>
            <a:gradFill flip="none" rotWithShape="1">
              <a:gsLst>
                <a:gs pos="0">
                  <a:schemeClr val="bg1">
                    <a:alpha val="0"/>
                  </a:schemeClr>
                </a:gs>
                <a:gs pos="29000">
                  <a:schemeClr val="bg1">
                    <a:alpha val="42000"/>
                  </a:schemeClr>
                </a:gs>
                <a:gs pos="100000">
                  <a:srgbClr val="CFCFCF">
                    <a:lumMod val="0"/>
                    <a:lumOff val="100000"/>
                    <a:alpha val="63000"/>
                  </a:srgbClr>
                </a:gs>
                <a:gs pos="82000">
                  <a:srgbClr val="FFFFFF">
                    <a:alpha val="0"/>
                  </a:srgbClr>
                </a:gs>
                <a:gs pos="62000">
                  <a:srgbClr val="CFCFCF">
                    <a:lumMod val="0"/>
                    <a:lumOff val="100000"/>
                  </a:srgbClr>
                </a:gs>
              </a:gsLst>
              <a:path path="circle">
                <a:fillToRect r="100000" b="100000"/>
              </a:path>
              <a:tileRect l="-100000" t="-100000"/>
            </a:gra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25"/>
            <p:cNvSpPr>
              <a:spLocks/>
            </p:cNvSpPr>
            <p:nvPr/>
          </p:nvSpPr>
          <p:spPr bwMode="auto">
            <a:xfrm>
              <a:off x="4676277" y="2211561"/>
              <a:ext cx="934468" cy="409234"/>
            </a:xfrm>
            <a:custGeom>
              <a:avLst/>
              <a:gdLst/>
              <a:ahLst/>
              <a:cxnLst/>
              <a:rect l="l" t="t" r="r" b="b"/>
              <a:pathLst>
                <a:path w="934468" h="409234">
                  <a:moveTo>
                    <a:pt x="193158" y="0"/>
                  </a:moveTo>
                  <a:cubicBezTo>
                    <a:pt x="636900" y="0"/>
                    <a:pt x="636900" y="0"/>
                    <a:pt x="636900" y="0"/>
                  </a:cubicBezTo>
                  <a:cubicBezTo>
                    <a:pt x="636914" y="0"/>
                    <a:pt x="642128" y="0"/>
                    <a:pt x="647341" y="0"/>
                  </a:cubicBezTo>
                  <a:cubicBezTo>
                    <a:pt x="657782" y="0"/>
                    <a:pt x="663003" y="0"/>
                    <a:pt x="673444" y="0"/>
                  </a:cubicBezTo>
                  <a:cubicBezTo>
                    <a:pt x="861381" y="0"/>
                    <a:pt x="934468" y="136014"/>
                    <a:pt x="934468" y="397578"/>
                  </a:cubicBezTo>
                  <a:lnTo>
                    <a:pt x="933624" y="409234"/>
                  </a:lnTo>
                  <a:cubicBezTo>
                    <a:pt x="887262" y="349263"/>
                    <a:pt x="818076" y="319451"/>
                    <a:pt x="723717" y="319451"/>
                  </a:cubicBezTo>
                  <a:cubicBezTo>
                    <a:pt x="711709" y="319451"/>
                    <a:pt x="705705" y="319451"/>
                    <a:pt x="693697" y="319451"/>
                  </a:cubicBezTo>
                  <a:cubicBezTo>
                    <a:pt x="687701" y="319451"/>
                    <a:pt x="681706" y="319451"/>
                    <a:pt x="681689" y="319451"/>
                  </a:cubicBezTo>
                  <a:cubicBezTo>
                    <a:pt x="681689" y="319451"/>
                    <a:pt x="681689" y="319451"/>
                    <a:pt x="171347" y="319451"/>
                  </a:cubicBezTo>
                  <a:cubicBezTo>
                    <a:pt x="129981" y="319451"/>
                    <a:pt x="70066" y="319451"/>
                    <a:pt x="23503" y="353474"/>
                  </a:cubicBezTo>
                  <a:cubicBezTo>
                    <a:pt x="8222" y="304874"/>
                    <a:pt x="0" y="251540"/>
                    <a:pt x="0" y="193558"/>
                  </a:cubicBezTo>
                  <a:cubicBezTo>
                    <a:pt x="0" y="0"/>
                    <a:pt x="125292" y="0"/>
                    <a:pt x="193158" y="0"/>
                  </a:cubicBezTo>
                  <a:close/>
                </a:path>
              </a:pathLst>
            </a:custGeom>
            <a:gradFill>
              <a:gsLst>
                <a:gs pos="42000">
                  <a:schemeClr val="tx2">
                    <a:alpha val="0"/>
                  </a:schemeClr>
                </a:gs>
                <a:gs pos="100000">
                  <a:schemeClr val="bg1"/>
                </a:gs>
              </a:gsLst>
              <a:lin ang="162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25"/>
            <p:cNvSpPr>
              <a:spLocks/>
            </p:cNvSpPr>
            <p:nvPr/>
          </p:nvSpPr>
          <p:spPr bwMode="auto">
            <a:xfrm flipH="1">
              <a:off x="3476476" y="2211561"/>
              <a:ext cx="934468" cy="409234"/>
            </a:xfrm>
            <a:custGeom>
              <a:avLst/>
              <a:gdLst/>
              <a:ahLst/>
              <a:cxnLst/>
              <a:rect l="l" t="t" r="r" b="b"/>
              <a:pathLst>
                <a:path w="934468" h="409234">
                  <a:moveTo>
                    <a:pt x="193158" y="0"/>
                  </a:moveTo>
                  <a:cubicBezTo>
                    <a:pt x="636900" y="0"/>
                    <a:pt x="636900" y="0"/>
                    <a:pt x="636900" y="0"/>
                  </a:cubicBezTo>
                  <a:cubicBezTo>
                    <a:pt x="636914" y="0"/>
                    <a:pt x="642128" y="0"/>
                    <a:pt x="647341" y="0"/>
                  </a:cubicBezTo>
                  <a:cubicBezTo>
                    <a:pt x="657782" y="0"/>
                    <a:pt x="663003" y="0"/>
                    <a:pt x="673444" y="0"/>
                  </a:cubicBezTo>
                  <a:cubicBezTo>
                    <a:pt x="861381" y="0"/>
                    <a:pt x="934468" y="136014"/>
                    <a:pt x="934468" y="397578"/>
                  </a:cubicBezTo>
                  <a:lnTo>
                    <a:pt x="933624" y="409234"/>
                  </a:lnTo>
                  <a:cubicBezTo>
                    <a:pt x="887262" y="349263"/>
                    <a:pt x="818076" y="319451"/>
                    <a:pt x="723717" y="319451"/>
                  </a:cubicBezTo>
                  <a:cubicBezTo>
                    <a:pt x="711709" y="319451"/>
                    <a:pt x="705705" y="319451"/>
                    <a:pt x="693697" y="319451"/>
                  </a:cubicBezTo>
                  <a:cubicBezTo>
                    <a:pt x="687701" y="319451"/>
                    <a:pt x="681706" y="319451"/>
                    <a:pt x="681689" y="319451"/>
                  </a:cubicBezTo>
                  <a:cubicBezTo>
                    <a:pt x="681689" y="319451"/>
                    <a:pt x="681689" y="319451"/>
                    <a:pt x="171347" y="319451"/>
                  </a:cubicBezTo>
                  <a:cubicBezTo>
                    <a:pt x="129981" y="319451"/>
                    <a:pt x="70066" y="319451"/>
                    <a:pt x="23503" y="353474"/>
                  </a:cubicBezTo>
                  <a:cubicBezTo>
                    <a:pt x="8222" y="304874"/>
                    <a:pt x="0" y="251540"/>
                    <a:pt x="0" y="193558"/>
                  </a:cubicBezTo>
                  <a:cubicBezTo>
                    <a:pt x="0" y="0"/>
                    <a:pt x="125292" y="0"/>
                    <a:pt x="193158" y="0"/>
                  </a:cubicBezTo>
                  <a:close/>
                </a:path>
              </a:pathLst>
            </a:custGeom>
            <a:gradFill>
              <a:gsLst>
                <a:gs pos="42000">
                  <a:schemeClr val="tx2">
                    <a:alpha val="0"/>
                  </a:schemeClr>
                </a:gs>
                <a:gs pos="100000">
                  <a:schemeClr val="bg1"/>
                </a:gs>
              </a:gsLst>
              <a:lin ang="162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4"/>
            <p:cNvSpPr>
              <a:spLocks noEditPoints="1"/>
            </p:cNvSpPr>
            <p:nvPr/>
          </p:nvSpPr>
          <p:spPr bwMode="auto">
            <a:xfrm>
              <a:off x="3087415" y="2075771"/>
              <a:ext cx="2854504" cy="992723"/>
            </a:xfrm>
            <a:custGeom>
              <a:avLst/>
              <a:gdLst>
                <a:gd name="T0" fmla="*/ 513 w 513"/>
                <a:gd name="T1" fmla="*/ 4 h 177"/>
                <a:gd name="T2" fmla="*/ 462 w 513"/>
                <a:gd name="T3" fmla="*/ 50 h 177"/>
                <a:gd name="T4" fmla="*/ 462 w 513"/>
                <a:gd name="T5" fmla="*/ 51 h 177"/>
                <a:gd name="T6" fmla="*/ 410 w 513"/>
                <a:gd name="T7" fmla="*/ 12 h 177"/>
                <a:gd name="T8" fmla="*/ 405 w 513"/>
                <a:gd name="T9" fmla="*/ 12 h 177"/>
                <a:gd name="T10" fmla="*/ 403 w 513"/>
                <a:gd name="T11" fmla="*/ 13 h 177"/>
                <a:gd name="T12" fmla="*/ 339 w 513"/>
                <a:gd name="T13" fmla="*/ 12 h 177"/>
                <a:gd name="T14" fmla="*/ 339 w 513"/>
                <a:gd name="T15" fmla="*/ 12 h 177"/>
                <a:gd name="T16" fmla="*/ 185 w 513"/>
                <a:gd name="T17" fmla="*/ 12 h 177"/>
                <a:gd name="T18" fmla="*/ 185 w 513"/>
                <a:gd name="T19" fmla="*/ 12 h 177"/>
                <a:gd name="T20" fmla="*/ 121 w 513"/>
                <a:gd name="T21" fmla="*/ 13 h 177"/>
                <a:gd name="T22" fmla="*/ 119 w 513"/>
                <a:gd name="T23" fmla="*/ 12 h 177"/>
                <a:gd name="T24" fmla="*/ 115 w 513"/>
                <a:gd name="T25" fmla="*/ 12 h 177"/>
                <a:gd name="T26" fmla="*/ 62 w 513"/>
                <a:gd name="T27" fmla="*/ 51 h 177"/>
                <a:gd name="T28" fmla="*/ 62 w 513"/>
                <a:gd name="T29" fmla="*/ 50 h 177"/>
                <a:gd name="T30" fmla="*/ 0 w 513"/>
                <a:gd name="T31" fmla="*/ 0 h 177"/>
                <a:gd name="T32" fmla="*/ 9 w 513"/>
                <a:gd name="T33" fmla="*/ 19 h 177"/>
                <a:gd name="T34" fmla="*/ 58 w 513"/>
                <a:gd name="T35" fmla="*/ 69 h 177"/>
                <a:gd name="T36" fmla="*/ 56 w 513"/>
                <a:gd name="T37" fmla="*/ 96 h 177"/>
                <a:gd name="T38" fmla="*/ 128 w 513"/>
                <a:gd name="T39" fmla="*/ 177 h 177"/>
                <a:gd name="T40" fmla="*/ 138 w 513"/>
                <a:gd name="T41" fmla="*/ 176 h 177"/>
                <a:gd name="T42" fmla="*/ 140 w 513"/>
                <a:gd name="T43" fmla="*/ 176 h 177"/>
                <a:gd name="T44" fmla="*/ 251 w 513"/>
                <a:gd name="T45" fmla="*/ 60 h 177"/>
                <a:gd name="T46" fmla="*/ 262 w 513"/>
                <a:gd name="T47" fmla="*/ 58 h 177"/>
                <a:gd name="T48" fmla="*/ 273 w 513"/>
                <a:gd name="T49" fmla="*/ 60 h 177"/>
                <a:gd name="T50" fmla="*/ 384 w 513"/>
                <a:gd name="T51" fmla="*/ 176 h 177"/>
                <a:gd name="T52" fmla="*/ 386 w 513"/>
                <a:gd name="T53" fmla="*/ 176 h 177"/>
                <a:gd name="T54" fmla="*/ 396 w 513"/>
                <a:gd name="T55" fmla="*/ 177 h 177"/>
                <a:gd name="T56" fmla="*/ 468 w 513"/>
                <a:gd name="T57" fmla="*/ 96 h 177"/>
                <a:gd name="T58" fmla="*/ 466 w 513"/>
                <a:gd name="T59" fmla="*/ 69 h 177"/>
                <a:gd name="T60" fmla="*/ 509 w 513"/>
                <a:gd name="T61" fmla="*/ 18 h 177"/>
                <a:gd name="T62" fmla="*/ 513 w 513"/>
                <a:gd name="T63" fmla="*/ 4 h 177"/>
                <a:gd name="T64" fmla="*/ 140 w 513"/>
                <a:gd name="T65" fmla="*/ 169 h 177"/>
                <a:gd name="T66" fmla="*/ 137 w 513"/>
                <a:gd name="T67" fmla="*/ 169 h 177"/>
                <a:gd name="T68" fmla="*/ 128 w 513"/>
                <a:gd name="T69" fmla="*/ 169 h 177"/>
                <a:gd name="T70" fmla="*/ 64 w 513"/>
                <a:gd name="T71" fmla="*/ 96 h 177"/>
                <a:gd name="T72" fmla="*/ 115 w 513"/>
                <a:gd name="T73" fmla="*/ 20 h 177"/>
                <a:gd name="T74" fmla="*/ 119 w 513"/>
                <a:gd name="T75" fmla="*/ 20 h 177"/>
                <a:gd name="T76" fmla="*/ 121 w 513"/>
                <a:gd name="T77" fmla="*/ 20 h 177"/>
                <a:gd name="T78" fmla="*/ 207 w 513"/>
                <a:gd name="T79" fmla="*/ 20 h 177"/>
                <a:gd name="T80" fmla="*/ 244 w 513"/>
                <a:gd name="T81" fmla="*/ 57 h 177"/>
                <a:gd name="T82" fmla="*/ 140 w 513"/>
                <a:gd name="T83" fmla="*/ 169 h 177"/>
                <a:gd name="T84" fmla="*/ 251 w 513"/>
                <a:gd name="T85" fmla="*/ 50 h 177"/>
                <a:gd name="T86" fmla="*/ 235 w 513"/>
                <a:gd name="T87" fmla="*/ 19 h 177"/>
                <a:gd name="T88" fmla="*/ 289 w 513"/>
                <a:gd name="T89" fmla="*/ 19 h 177"/>
                <a:gd name="T90" fmla="*/ 273 w 513"/>
                <a:gd name="T91" fmla="*/ 50 h 177"/>
                <a:gd name="T92" fmla="*/ 251 w 513"/>
                <a:gd name="T93" fmla="*/ 50 h 177"/>
                <a:gd name="T94" fmla="*/ 396 w 513"/>
                <a:gd name="T95" fmla="*/ 169 h 177"/>
                <a:gd name="T96" fmla="*/ 387 w 513"/>
                <a:gd name="T97" fmla="*/ 169 h 177"/>
                <a:gd name="T98" fmla="*/ 384 w 513"/>
                <a:gd name="T99" fmla="*/ 169 h 177"/>
                <a:gd name="T100" fmla="*/ 281 w 513"/>
                <a:gd name="T101" fmla="*/ 57 h 177"/>
                <a:gd name="T102" fmla="*/ 317 w 513"/>
                <a:gd name="T103" fmla="*/ 20 h 177"/>
                <a:gd name="T104" fmla="*/ 403 w 513"/>
                <a:gd name="T105" fmla="*/ 20 h 177"/>
                <a:gd name="T106" fmla="*/ 405 w 513"/>
                <a:gd name="T107" fmla="*/ 20 h 177"/>
                <a:gd name="T108" fmla="*/ 410 w 513"/>
                <a:gd name="T109" fmla="*/ 20 h 177"/>
                <a:gd name="T110" fmla="*/ 460 w 513"/>
                <a:gd name="T111" fmla="*/ 96 h 177"/>
                <a:gd name="T112" fmla="*/ 396 w 513"/>
                <a:gd name="T113" fmla="*/ 16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3" h="177">
                  <a:moveTo>
                    <a:pt x="513" y="4"/>
                  </a:moveTo>
                  <a:cubicBezTo>
                    <a:pt x="462" y="50"/>
                    <a:pt x="462" y="50"/>
                    <a:pt x="462" y="50"/>
                  </a:cubicBezTo>
                  <a:cubicBezTo>
                    <a:pt x="462" y="51"/>
                    <a:pt x="462" y="51"/>
                    <a:pt x="462" y="51"/>
                  </a:cubicBezTo>
                  <a:cubicBezTo>
                    <a:pt x="454" y="26"/>
                    <a:pt x="437" y="12"/>
                    <a:pt x="410" y="12"/>
                  </a:cubicBezTo>
                  <a:cubicBezTo>
                    <a:pt x="408" y="12"/>
                    <a:pt x="406" y="12"/>
                    <a:pt x="405" y="12"/>
                  </a:cubicBezTo>
                  <a:cubicBezTo>
                    <a:pt x="404" y="13"/>
                    <a:pt x="403" y="13"/>
                    <a:pt x="403" y="13"/>
                  </a:cubicBezTo>
                  <a:cubicBezTo>
                    <a:pt x="339" y="12"/>
                    <a:pt x="339" y="12"/>
                    <a:pt x="339" y="12"/>
                  </a:cubicBezTo>
                  <a:cubicBezTo>
                    <a:pt x="339" y="12"/>
                    <a:pt x="339" y="12"/>
                    <a:pt x="339" y="12"/>
                  </a:cubicBezTo>
                  <a:cubicBezTo>
                    <a:pt x="185" y="12"/>
                    <a:pt x="185" y="12"/>
                    <a:pt x="185" y="12"/>
                  </a:cubicBezTo>
                  <a:cubicBezTo>
                    <a:pt x="185" y="12"/>
                    <a:pt x="185" y="12"/>
                    <a:pt x="185" y="12"/>
                  </a:cubicBezTo>
                  <a:cubicBezTo>
                    <a:pt x="121" y="13"/>
                    <a:pt x="121" y="13"/>
                    <a:pt x="121" y="13"/>
                  </a:cubicBezTo>
                  <a:cubicBezTo>
                    <a:pt x="121" y="13"/>
                    <a:pt x="120" y="13"/>
                    <a:pt x="119" y="12"/>
                  </a:cubicBezTo>
                  <a:cubicBezTo>
                    <a:pt x="118" y="12"/>
                    <a:pt x="116" y="12"/>
                    <a:pt x="115" y="12"/>
                  </a:cubicBezTo>
                  <a:cubicBezTo>
                    <a:pt x="87" y="12"/>
                    <a:pt x="70" y="26"/>
                    <a:pt x="62" y="51"/>
                  </a:cubicBezTo>
                  <a:cubicBezTo>
                    <a:pt x="62" y="50"/>
                    <a:pt x="62" y="50"/>
                    <a:pt x="62" y="50"/>
                  </a:cubicBezTo>
                  <a:cubicBezTo>
                    <a:pt x="0" y="0"/>
                    <a:pt x="0" y="0"/>
                    <a:pt x="0" y="0"/>
                  </a:cubicBezTo>
                  <a:cubicBezTo>
                    <a:pt x="0" y="6"/>
                    <a:pt x="11" y="8"/>
                    <a:pt x="9" y="19"/>
                  </a:cubicBezTo>
                  <a:cubicBezTo>
                    <a:pt x="16" y="37"/>
                    <a:pt x="49" y="62"/>
                    <a:pt x="58" y="69"/>
                  </a:cubicBezTo>
                  <a:cubicBezTo>
                    <a:pt x="57" y="77"/>
                    <a:pt x="56" y="86"/>
                    <a:pt x="56" y="96"/>
                  </a:cubicBezTo>
                  <a:cubicBezTo>
                    <a:pt x="56" y="166"/>
                    <a:pt x="100" y="177"/>
                    <a:pt x="128" y="177"/>
                  </a:cubicBezTo>
                  <a:cubicBezTo>
                    <a:pt x="132" y="177"/>
                    <a:pt x="135" y="176"/>
                    <a:pt x="138" y="176"/>
                  </a:cubicBezTo>
                  <a:cubicBezTo>
                    <a:pt x="139" y="176"/>
                    <a:pt x="139" y="176"/>
                    <a:pt x="140" y="176"/>
                  </a:cubicBezTo>
                  <a:cubicBezTo>
                    <a:pt x="173" y="176"/>
                    <a:pt x="249" y="137"/>
                    <a:pt x="251" y="60"/>
                  </a:cubicBezTo>
                  <a:cubicBezTo>
                    <a:pt x="254" y="59"/>
                    <a:pt x="258" y="58"/>
                    <a:pt x="262" y="58"/>
                  </a:cubicBezTo>
                  <a:cubicBezTo>
                    <a:pt x="266" y="58"/>
                    <a:pt x="270" y="59"/>
                    <a:pt x="273" y="60"/>
                  </a:cubicBezTo>
                  <a:cubicBezTo>
                    <a:pt x="275" y="137"/>
                    <a:pt x="351" y="176"/>
                    <a:pt x="384" y="176"/>
                  </a:cubicBezTo>
                  <a:cubicBezTo>
                    <a:pt x="385" y="176"/>
                    <a:pt x="385" y="176"/>
                    <a:pt x="386" y="176"/>
                  </a:cubicBezTo>
                  <a:cubicBezTo>
                    <a:pt x="389" y="176"/>
                    <a:pt x="392" y="177"/>
                    <a:pt x="396" y="177"/>
                  </a:cubicBezTo>
                  <a:cubicBezTo>
                    <a:pt x="424" y="177"/>
                    <a:pt x="468" y="166"/>
                    <a:pt x="468" y="96"/>
                  </a:cubicBezTo>
                  <a:cubicBezTo>
                    <a:pt x="468" y="86"/>
                    <a:pt x="467" y="77"/>
                    <a:pt x="466" y="69"/>
                  </a:cubicBezTo>
                  <a:cubicBezTo>
                    <a:pt x="475" y="62"/>
                    <a:pt x="502" y="36"/>
                    <a:pt x="509" y="18"/>
                  </a:cubicBezTo>
                  <a:cubicBezTo>
                    <a:pt x="507" y="8"/>
                    <a:pt x="513" y="9"/>
                    <a:pt x="513" y="4"/>
                  </a:cubicBezTo>
                  <a:close/>
                  <a:moveTo>
                    <a:pt x="140" y="169"/>
                  </a:moveTo>
                  <a:cubicBezTo>
                    <a:pt x="139" y="169"/>
                    <a:pt x="138" y="169"/>
                    <a:pt x="137" y="169"/>
                  </a:cubicBezTo>
                  <a:cubicBezTo>
                    <a:pt x="135" y="169"/>
                    <a:pt x="132" y="169"/>
                    <a:pt x="128" y="169"/>
                  </a:cubicBezTo>
                  <a:cubicBezTo>
                    <a:pt x="97" y="169"/>
                    <a:pt x="64" y="156"/>
                    <a:pt x="64" y="96"/>
                  </a:cubicBezTo>
                  <a:cubicBezTo>
                    <a:pt x="64" y="46"/>
                    <a:pt x="78" y="20"/>
                    <a:pt x="115" y="20"/>
                  </a:cubicBezTo>
                  <a:cubicBezTo>
                    <a:pt x="116" y="20"/>
                    <a:pt x="118" y="20"/>
                    <a:pt x="119" y="20"/>
                  </a:cubicBezTo>
                  <a:cubicBezTo>
                    <a:pt x="120" y="20"/>
                    <a:pt x="121" y="20"/>
                    <a:pt x="121" y="20"/>
                  </a:cubicBezTo>
                  <a:cubicBezTo>
                    <a:pt x="207" y="20"/>
                    <a:pt x="207" y="20"/>
                    <a:pt x="207" y="20"/>
                  </a:cubicBezTo>
                  <a:cubicBezTo>
                    <a:pt x="219" y="20"/>
                    <a:pt x="244" y="20"/>
                    <a:pt x="244" y="57"/>
                  </a:cubicBezTo>
                  <a:cubicBezTo>
                    <a:pt x="244" y="135"/>
                    <a:pt x="165" y="169"/>
                    <a:pt x="140" y="169"/>
                  </a:cubicBezTo>
                  <a:close/>
                  <a:moveTo>
                    <a:pt x="251" y="50"/>
                  </a:moveTo>
                  <a:cubicBezTo>
                    <a:pt x="249" y="33"/>
                    <a:pt x="243" y="24"/>
                    <a:pt x="235" y="19"/>
                  </a:cubicBezTo>
                  <a:cubicBezTo>
                    <a:pt x="289" y="19"/>
                    <a:pt x="289" y="19"/>
                    <a:pt x="289" y="19"/>
                  </a:cubicBezTo>
                  <a:cubicBezTo>
                    <a:pt x="281" y="24"/>
                    <a:pt x="275" y="33"/>
                    <a:pt x="273" y="50"/>
                  </a:cubicBezTo>
                  <a:lnTo>
                    <a:pt x="251" y="50"/>
                  </a:lnTo>
                  <a:close/>
                  <a:moveTo>
                    <a:pt x="396" y="169"/>
                  </a:moveTo>
                  <a:cubicBezTo>
                    <a:pt x="392" y="169"/>
                    <a:pt x="389" y="169"/>
                    <a:pt x="387" y="169"/>
                  </a:cubicBezTo>
                  <a:cubicBezTo>
                    <a:pt x="386" y="169"/>
                    <a:pt x="385" y="169"/>
                    <a:pt x="384" y="169"/>
                  </a:cubicBezTo>
                  <a:cubicBezTo>
                    <a:pt x="359" y="169"/>
                    <a:pt x="281" y="135"/>
                    <a:pt x="281" y="57"/>
                  </a:cubicBezTo>
                  <a:cubicBezTo>
                    <a:pt x="281" y="20"/>
                    <a:pt x="305" y="20"/>
                    <a:pt x="317" y="20"/>
                  </a:cubicBezTo>
                  <a:cubicBezTo>
                    <a:pt x="403" y="20"/>
                    <a:pt x="403" y="20"/>
                    <a:pt x="403" y="20"/>
                  </a:cubicBezTo>
                  <a:cubicBezTo>
                    <a:pt x="403" y="20"/>
                    <a:pt x="404" y="20"/>
                    <a:pt x="405" y="20"/>
                  </a:cubicBezTo>
                  <a:cubicBezTo>
                    <a:pt x="407" y="20"/>
                    <a:pt x="408" y="20"/>
                    <a:pt x="410" y="20"/>
                  </a:cubicBezTo>
                  <a:cubicBezTo>
                    <a:pt x="446" y="20"/>
                    <a:pt x="460" y="46"/>
                    <a:pt x="460" y="96"/>
                  </a:cubicBezTo>
                  <a:cubicBezTo>
                    <a:pt x="460" y="156"/>
                    <a:pt x="427" y="169"/>
                    <a:pt x="396" y="16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65" name="Rectangle 64"/>
          <p:cNvSpPr/>
          <p:nvPr/>
        </p:nvSpPr>
        <p:spPr>
          <a:xfrm>
            <a:off x="3416419" y="2426186"/>
            <a:ext cx="993413" cy="307777"/>
          </a:xfrm>
          <a:prstGeom prst="rect">
            <a:avLst/>
          </a:prstGeom>
        </p:spPr>
        <p:txBody>
          <a:bodyPr wrap="none">
            <a:spAutoFit/>
          </a:bodyPr>
          <a:lstStyle/>
          <a:p>
            <a:pPr>
              <a:spcAft>
                <a:spcPts val="1000"/>
              </a:spcAft>
              <a:buClr>
                <a:schemeClr val="tx1"/>
              </a:buClr>
            </a:pPr>
            <a:r>
              <a:rPr lang="ru-RU" sz="1400" b="1" dirty="0" smtClean="0">
                <a:ln w="6350">
                  <a:noFill/>
                </a:ln>
                <a:gradFill>
                  <a:gsLst>
                    <a:gs pos="0">
                      <a:schemeClr val="accent1">
                        <a:lumMod val="75000"/>
                      </a:schemeClr>
                    </a:gs>
                    <a:gs pos="100000">
                      <a:schemeClr val="accent1">
                        <a:lumMod val="95000"/>
                      </a:schemeClr>
                    </a:gs>
                  </a:gsLst>
                  <a:lin ang="16200000" scaled="0"/>
                </a:gradFill>
              </a:rPr>
              <a:t>УГРОЗЫ</a:t>
            </a:r>
            <a:r>
              <a:rPr lang="en-US" sz="1400" b="1" dirty="0" smtClean="0">
                <a:ln w="6350">
                  <a:noFill/>
                </a:ln>
                <a:gradFill>
                  <a:gsLst>
                    <a:gs pos="0">
                      <a:schemeClr val="accent1">
                        <a:lumMod val="75000"/>
                      </a:schemeClr>
                    </a:gs>
                    <a:gs pos="100000">
                      <a:schemeClr val="accent1">
                        <a:lumMod val="95000"/>
                      </a:schemeClr>
                    </a:gs>
                  </a:gsLst>
                  <a:lin ang="16200000" scaled="0"/>
                </a:gradFill>
              </a:rPr>
              <a:t> </a:t>
            </a:r>
            <a:endParaRPr lang="en-US" sz="1400" b="1" dirty="0">
              <a:ln w="6350">
                <a:noFill/>
              </a:ln>
              <a:gradFill>
                <a:gsLst>
                  <a:gs pos="0">
                    <a:schemeClr val="accent1">
                      <a:lumMod val="75000"/>
                    </a:schemeClr>
                  </a:gs>
                  <a:gs pos="100000">
                    <a:schemeClr val="accent1">
                      <a:lumMod val="95000"/>
                    </a:schemeClr>
                  </a:gs>
                </a:gsLst>
                <a:lin ang="16200000" scaled="0"/>
              </a:gradFill>
            </a:endParaRPr>
          </a:p>
        </p:txBody>
      </p:sp>
      <p:sp>
        <p:nvSpPr>
          <p:cNvPr id="66" name="Rectangle 65"/>
          <p:cNvSpPr/>
          <p:nvPr/>
        </p:nvSpPr>
        <p:spPr>
          <a:xfrm>
            <a:off x="4837283" y="2426186"/>
            <a:ext cx="773545" cy="307777"/>
          </a:xfrm>
          <a:prstGeom prst="rect">
            <a:avLst/>
          </a:prstGeom>
        </p:spPr>
        <p:txBody>
          <a:bodyPr wrap="none">
            <a:spAutoFit/>
          </a:bodyPr>
          <a:lstStyle/>
          <a:p>
            <a:pPr>
              <a:spcAft>
                <a:spcPts val="1000"/>
              </a:spcAft>
              <a:buClr>
                <a:schemeClr val="tx1"/>
              </a:buClr>
            </a:pPr>
            <a:r>
              <a:rPr lang="ru-RU" sz="1400" b="1" dirty="0" smtClean="0">
                <a:ln w="6350">
                  <a:noFill/>
                </a:ln>
                <a:gradFill>
                  <a:gsLst>
                    <a:gs pos="0">
                      <a:schemeClr val="accent1">
                        <a:lumMod val="75000"/>
                      </a:schemeClr>
                    </a:gs>
                    <a:gs pos="100000">
                      <a:schemeClr val="accent1">
                        <a:lumMod val="95000"/>
                      </a:schemeClr>
                    </a:gs>
                  </a:gsLst>
                  <a:lin ang="16200000" scaled="0"/>
                </a:gradFill>
              </a:rPr>
              <a:t>СТРАХ</a:t>
            </a:r>
            <a:endParaRPr lang="en-US" sz="1400" b="1" dirty="0">
              <a:ln w="6350">
                <a:noFill/>
              </a:ln>
              <a:gradFill>
                <a:gsLst>
                  <a:gs pos="0">
                    <a:schemeClr val="accent1">
                      <a:lumMod val="75000"/>
                    </a:schemeClr>
                  </a:gs>
                  <a:gs pos="100000">
                    <a:schemeClr val="accent1">
                      <a:lumMod val="95000"/>
                    </a:schemeClr>
                  </a:gs>
                </a:gsLst>
                <a:lin ang="16200000" scaled="0"/>
              </a:gradFill>
            </a:endParaRPr>
          </a:p>
        </p:txBody>
      </p:sp>
      <p:grpSp>
        <p:nvGrpSpPr>
          <p:cNvPr id="54" name="Group 53"/>
          <p:cNvGrpSpPr/>
          <p:nvPr/>
        </p:nvGrpSpPr>
        <p:grpSpPr>
          <a:xfrm>
            <a:off x="2923362" y="0"/>
            <a:ext cx="3182414" cy="4771190"/>
            <a:chOff x="8165911" y="0"/>
            <a:chExt cx="3182414" cy="4771190"/>
          </a:xfrm>
        </p:grpSpPr>
        <p:sp>
          <p:nvSpPr>
            <p:cNvPr id="83" name="Freeform 19"/>
            <p:cNvSpPr>
              <a:spLocks/>
            </p:cNvSpPr>
            <p:nvPr/>
          </p:nvSpPr>
          <p:spPr bwMode="auto">
            <a:xfrm>
              <a:off x="8367507" y="3522629"/>
              <a:ext cx="2705836" cy="1248561"/>
            </a:xfrm>
            <a:custGeom>
              <a:avLst/>
              <a:gdLst/>
              <a:ahLst/>
              <a:cxnLst/>
              <a:rect l="l" t="t" r="r" b="b"/>
              <a:pathLst>
                <a:path w="2705836" h="1248561">
                  <a:moveTo>
                    <a:pt x="2247798" y="0"/>
                  </a:moveTo>
                  <a:cubicBezTo>
                    <a:pt x="2247798" y="89584"/>
                    <a:pt x="2247798" y="690327"/>
                    <a:pt x="2247798" y="748293"/>
                  </a:cubicBezTo>
                  <a:cubicBezTo>
                    <a:pt x="2247798" y="935170"/>
                    <a:pt x="2434844" y="1103514"/>
                    <a:pt x="2705836" y="1248561"/>
                  </a:cubicBezTo>
                  <a:lnTo>
                    <a:pt x="0" y="1248561"/>
                  </a:lnTo>
                  <a:cubicBezTo>
                    <a:pt x="277591" y="1100654"/>
                    <a:pt x="482562" y="929568"/>
                    <a:pt x="482562" y="748293"/>
                  </a:cubicBezTo>
                  <a:cubicBezTo>
                    <a:pt x="482562" y="690327"/>
                    <a:pt x="482562" y="131742"/>
                    <a:pt x="482562" y="42157"/>
                  </a:cubicBezTo>
                  <a:cubicBezTo>
                    <a:pt x="614296" y="179169"/>
                    <a:pt x="956805" y="621821"/>
                    <a:pt x="1352007" y="621821"/>
                  </a:cubicBezTo>
                  <a:cubicBezTo>
                    <a:pt x="1352016" y="621821"/>
                    <a:pt x="1352475" y="621821"/>
                    <a:pt x="1378353" y="621821"/>
                  </a:cubicBezTo>
                  <a:cubicBezTo>
                    <a:pt x="1773555" y="621821"/>
                    <a:pt x="2116064" y="137012"/>
                    <a:pt x="2247798" y="0"/>
                  </a:cubicBezTo>
                  <a:close/>
                </a:path>
              </a:pathLst>
            </a:custGeom>
            <a:gradFill>
              <a:gsLst>
                <a:gs pos="73000">
                  <a:schemeClr val="tx2"/>
                </a:gs>
                <a:gs pos="0">
                  <a:schemeClr val="accent2">
                    <a:lumMod val="48000"/>
                  </a:schemeClr>
                </a:gs>
              </a:gsLst>
              <a:lin ang="162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84" name="Group 83"/>
            <p:cNvGrpSpPr/>
            <p:nvPr/>
          </p:nvGrpSpPr>
          <p:grpSpPr>
            <a:xfrm>
              <a:off x="8165911" y="0"/>
              <a:ext cx="3182414" cy="4460128"/>
              <a:chOff x="2923362" y="0"/>
              <a:chExt cx="3182414" cy="4460128"/>
            </a:xfrm>
          </p:grpSpPr>
          <p:sp>
            <p:nvSpPr>
              <p:cNvPr id="85" name="Freeform 13"/>
              <p:cNvSpPr>
                <a:spLocks/>
              </p:cNvSpPr>
              <p:nvPr/>
            </p:nvSpPr>
            <p:spPr bwMode="auto">
              <a:xfrm>
                <a:off x="2923362" y="0"/>
                <a:ext cx="3182414" cy="4460128"/>
              </a:xfrm>
              <a:custGeom>
                <a:avLst/>
                <a:gdLst>
                  <a:gd name="T0" fmla="*/ 286 w 567"/>
                  <a:gd name="T1" fmla="*/ 795 h 795"/>
                  <a:gd name="T2" fmla="*/ 445 w 567"/>
                  <a:gd name="T3" fmla="*/ 701 h 795"/>
                  <a:gd name="T4" fmla="*/ 488 w 567"/>
                  <a:gd name="T5" fmla="*/ 625 h 795"/>
                  <a:gd name="T6" fmla="*/ 492 w 567"/>
                  <a:gd name="T7" fmla="*/ 563 h 795"/>
                  <a:gd name="T8" fmla="*/ 515 w 567"/>
                  <a:gd name="T9" fmla="*/ 549 h 795"/>
                  <a:gd name="T10" fmla="*/ 544 w 567"/>
                  <a:gd name="T11" fmla="*/ 491 h 795"/>
                  <a:gd name="T12" fmla="*/ 567 w 567"/>
                  <a:gd name="T13" fmla="*/ 401 h 795"/>
                  <a:gd name="T14" fmla="*/ 540 w 567"/>
                  <a:gd name="T15" fmla="*/ 374 h 795"/>
                  <a:gd name="T16" fmla="*/ 534 w 567"/>
                  <a:gd name="T17" fmla="*/ 363 h 795"/>
                  <a:gd name="T18" fmla="*/ 537 w 567"/>
                  <a:gd name="T19" fmla="*/ 356 h 795"/>
                  <a:gd name="T20" fmla="*/ 533 w 567"/>
                  <a:gd name="T21" fmla="*/ 343 h 795"/>
                  <a:gd name="T22" fmla="*/ 533 w 567"/>
                  <a:gd name="T23" fmla="*/ 329 h 795"/>
                  <a:gd name="T24" fmla="*/ 537 w 567"/>
                  <a:gd name="T25" fmla="*/ 310 h 795"/>
                  <a:gd name="T26" fmla="*/ 526 w 567"/>
                  <a:gd name="T27" fmla="*/ 250 h 795"/>
                  <a:gd name="T28" fmla="*/ 526 w 567"/>
                  <a:gd name="T29" fmla="*/ 221 h 795"/>
                  <a:gd name="T30" fmla="*/ 522 w 567"/>
                  <a:gd name="T31" fmla="*/ 202 h 795"/>
                  <a:gd name="T32" fmla="*/ 508 w 567"/>
                  <a:gd name="T33" fmla="*/ 171 h 795"/>
                  <a:gd name="T34" fmla="*/ 499 w 567"/>
                  <a:gd name="T35" fmla="*/ 146 h 795"/>
                  <a:gd name="T36" fmla="*/ 487 w 567"/>
                  <a:gd name="T37" fmla="*/ 121 h 795"/>
                  <a:gd name="T38" fmla="*/ 479 w 567"/>
                  <a:gd name="T39" fmla="*/ 105 h 795"/>
                  <a:gd name="T40" fmla="*/ 454 w 567"/>
                  <a:gd name="T41" fmla="*/ 93 h 795"/>
                  <a:gd name="T42" fmla="*/ 437 w 567"/>
                  <a:gd name="T43" fmla="*/ 76 h 795"/>
                  <a:gd name="T44" fmla="*/ 425 w 567"/>
                  <a:gd name="T45" fmla="*/ 63 h 795"/>
                  <a:gd name="T46" fmla="*/ 402 w 567"/>
                  <a:gd name="T47" fmla="*/ 40 h 795"/>
                  <a:gd name="T48" fmla="*/ 369 w 567"/>
                  <a:gd name="T49" fmla="*/ 34 h 795"/>
                  <a:gd name="T50" fmla="*/ 335 w 567"/>
                  <a:gd name="T51" fmla="*/ 20 h 795"/>
                  <a:gd name="T52" fmla="*/ 284 w 567"/>
                  <a:gd name="T53" fmla="*/ 14 h 795"/>
                  <a:gd name="T54" fmla="*/ 300 w 567"/>
                  <a:gd name="T55" fmla="*/ 14 h 795"/>
                  <a:gd name="T56" fmla="*/ 260 w 567"/>
                  <a:gd name="T57" fmla="*/ 17 h 795"/>
                  <a:gd name="T58" fmla="*/ 264 w 567"/>
                  <a:gd name="T59" fmla="*/ 10 h 795"/>
                  <a:gd name="T60" fmla="*/ 236 w 567"/>
                  <a:gd name="T61" fmla="*/ 18 h 795"/>
                  <a:gd name="T62" fmla="*/ 198 w 567"/>
                  <a:gd name="T63" fmla="*/ 33 h 795"/>
                  <a:gd name="T64" fmla="*/ 172 w 567"/>
                  <a:gd name="T65" fmla="*/ 47 h 795"/>
                  <a:gd name="T66" fmla="*/ 112 w 567"/>
                  <a:gd name="T67" fmla="*/ 72 h 795"/>
                  <a:gd name="T68" fmla="*/ 51 w 567"/>
                  <a:gd name="T69" fmla="*/ 117 h 795"/>
                  <a:gd name="T70" fmla="*/ 20 w 567"/>
                  <a:gd name="T71" fmla="*/ 162 h 795"/>
                  <a:gd name="T72" fmla="*/ 20 w 567"/>
                  <a:gd name="T73" fmla="*/ 189 h 795"/>
                  <a:gd name="T74" fmla="*/ 22 w 567"/>
                  <a:gd name="T75" fmla="*/ 225 h 795"/>
                  <a:gd name="T76" fmla="*/ 23 w 567"/>
                  <a:gd name="T77" fmla="*/ 258 h 795"/>
                  <a:gd name="T78" fmla="*/ 16 w 567"/>
                  <a:gd name="T79" fmla="*/ 280 h 795"/>
                  <a:gd name="T80" fmla="*/ 22 w 567"/>
                  <a:gd name="T81" fmla="*/ 301 h 795"/>
                  <a:gd name="T82" fmla="*/ 19 w 567"/>
                  <a:gd name="T83" fmla="*/ 324 h 795"/>
                  <a:gd name="T84" fmla="*/ 21 w 567"/>
                  <a:gd name="T85" fmla="*/ 343 h 795"/>
                  <a:gd name="T86" fmla="*/ 20 w 567"/>
                  <a:gd name="T87" fmla="*/ 355 h 795"/>
                  <a:gd name="T88" fmla="*/ 28 w 567"/>
                  <a:gd name="T89" fmla="*/ 374 h 795"/>
                  <a:gd name="T90" fmla="*/ 0 w 567"/>
                  <a:gd name="T91" fmla="*/ 401 h 795"/>
                  <a:gd name="T92" fmla="*/ 24 w 567"/>
                  <a:gd name="T93" fmla="*/ 491 h 795"/>
                  <a:gd name="T94" fmla="*/ 53 w 567"/>
                  <a:gd name="T95" fmla="*/ 549 h 795"/>
                  <a:gd name="T96" fmla="*/ 76 w 567"/>
                  <a:gd name="T97" fmla="*/ 563 h 795"/>
                  <a:gd name="T98" fmla="*/ 80 w 567"/>
                  <a:gd name="T99" fmla="*/ 625 h 795"/>
                  <a:gd name="T100" fmla="*/ 122 w 567"/>
                  <a:gd name="T101" fmla="*/ 701 h 795"/>
                  <a:gd name="T102" fmla="*/ 282 w 567"/>
                  <a:gd name="T103" fmla="*/ 795 h 795"/>
                  <a:gd name="T104" fmla="*/ 286 w 567"/>
                  <a:gd name="T105" fmla="*/ 79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7" h="795">
                    <a:moveTo>
                      <a:pt x="286" y="795"/>
                    </a:moveTo>
                    <a:cubicBezTo>
                      <a:pt x="381" y="795"/>
                      <a:pt x="435" y="712"/>
                      <a:pt x="445" y="701"/>
                    </a:cubicBezTo>
                    <a:cubicBezTo>
                      <a:pt x="471" y="675"/>
                      <a:pt x="486" y="630"/>
                      <a:pt x="488" y="625"/>
                    </a:cubicBezTo>
                    <a:cubicBezTo>
                      <a:pt x="489" y="619"/>
                      <a:pt x="492" y="563"/>
                      <a:pt x="492" y="563"/>
                    </a:cubicBezTo>
                    <a:cubicBezTo>
                      <a:pt x="501" y="568"/>
                      <a:pt x="515" y="559"/>
                      <a:pt x="515" y="549"/>
                    </a:cubicBezTo>
                    <a:cubicBezTo>
                      <a:pt x="515" y="538"/>
                      <a:pt x="535" y="508"/>
                      <a:pt x="544" y="491"/>
                    </a:cubicBezTo>
                    <a:cubicBezTo>
                      <a:pt x="553" y="473"/>
                      <a:pt x="567" y="441"/>
                      <a:pt x="567" y="401"/>
                    </a:cubicBezTo>
                    <a:cubicBezTo>
                      <a:pt x="567" y="362"/>
                      <a:pt x="540" y="374"/>
                      <a:pt x="540" y="374"/>
                    </a:cubicBezTo>
                    <a:cubicBezTo>
                      <a:pt x="540" y="374"/>
                      <a:pt x="534" y="365"/>
                      <a:pt x="534" y="363"/>
                    </a:cubicBezTo>
                    <a:cubicBezTo>
                      <a:pt x="534" y="361"/>
                      <a:pt x="539" y="359"/>
                      <a:pt x="537" y="356"/>
                    </a:cubicBezTo>
                    <a:cubicBezTo>
                      <a:pt x="536" y="353"/>
                      <a:pt x="533" y="343"/>
                      <a:pt x="533" y="343"/>
                    </a:cubicBezTo>
                    <a:cubicBezTo>
                      <a:pt x="533" y="343"/>
                      <a:pt x="533" y="331"/>
                      <a:pt x="533" y="329"/>
                    </a:cubicBezTo>
                    <a:cubicBezTo>
                      <a:pt x="533" y="326"/>
                      <a:pt x="535" y="319"/>
                      <a:pt x="537" y="310"/>
                    </a:cubicBezTo>
                    <a:cubicBezTo>
                      <a:pt x="539" y="301"/>
                      <a:pt x="526" y="250"/>
                      <a:pt x="526" y="250"/>
                    </a:cubicBezTo>
                    <a:cubicBezTo>
                      <a:pt x="526" y="250"/>
                      <a:pt x="526" y="227"/>
                      <a:pt x="526" y="221"/>
                    </a:cubicBezTo>
                    <a:cubicBezTo>
                      <a:pt x="526" y="215"/>
                      <a:pt x="524" y="205"/>
                      <a:pt x="522" y="202"/>
                    </a:cubicBezTo>
                    <a:cubicBezTo>
                      <a:pt x="520" y="199"/>
                      <a:pt x="512" y="177"/>
                      <a:pt x="508" y="171"/>
                    </a:cubicBezTo>
                    <a:cubicBezTo>
                      <a:pt x="504" y="163"/>
                      <a:pt x="504" y="154"/>
                      <a:pt x="499" y="146"/>
                    </a:cubicBezTo>
                    <a:cubicBezTo>
                      <a:pt x="494" y="138"/>
                      <a:pt x="492" y="128"/>
                      <a:pt x="487" y="121"/>
                    </a:cubicBezTo>
                    <a:cubicBezTo>
                      <a:pt x="483" y="116"/>
                      <a:pt x="477" y="111"/>
                      <a:pt x="479" y="105"/>
                    </a:cubicBezTo>
                    <a:cubicBezTo>
                      <a:pt x="470" y="101"/>
                      <a:pt x="462" y="99"/>
                      <a:pt x="454" y="93"/>
                    </a:cubicBezTo>
                    <a:cubicBezTo>
                      <a:pt x="448" y="88"/>
                      <a:pt x="442" y="82"/>
                      <a:pt x="437" y="76"/>
                    </a:cubicBezTo>
                    <a:cubicBezTo>
                      <a:pt x="433" y="71"/>
                      <a:pt x="430" y="68"/>
                      <a:pt x="425" y="63"/>
                    </a:cubicBezTo>
                    <a:cubicBezTo>
                      <a:pt x="420" y="59"/>
                      <a:pt x="412" y="51"/>
                      <a:pt x="402" y="40"/>
                    </a:cubicBezTo>
                    <a:cubicBezTo>
                      <a:pt x="391" y="29"/>
                      <a:pt x="384" y="37"/>
                      <a:pt x="369" y="34"/>
                    </a:cubicBezTo>
                    <a:cubicBezTo>
                      <a:pt x="354" y="31"/>
                      <a:pt x="339" y="22"/>
                      <a:pt x="335" y="20"/>
                    </a:cubicBezTo>
                    <a:cubicBezTo>
                      <a:pt x="331" y="18"/>
                      <a:pt x="280" y="18"/>
                      <a:pt x="284" y="14"/>
                    </a:cubicBezTo>
                    <a:cubicBezTo>
                      <a:pt x="292" y="6"/>
                      <a:pt x="300" y="14"/>
                      <a:pt x="300" y="14"/>
                    </a:cubicBezTo>
                    <a:cubicBezTo>
                      <a:pt x="287" y="0"/>
                      <a:pt x="254" y="23"/>
                      <a:pt x="260" y="17"/>
                    </a:cubicBezTo>
                    <a:cubicBezTo>
                      <a:pt x="266" y="11"/>
                      <a:pt x="267" y="6"/>
                      <a:pt x="264" y="10"/>
                    </a:cubicBezTo>
                    <a:cubicBezTo>
                      <a:pt x="260" y="14"/>
                      <a:pt x="251" y="15"/>
                      <a:pt x="236" y="18"/>
                    </a:cubicBezTo>
                    <a:cubicBezTo>
                      <a:pt x="220" y="21"/>
                      <a:pt x="208" y="29"/>
                      <a:pt x="198" y="33"/>
                    </a:cubicBezTo>
                    <a:cubicBezTo>
                      <a:pt x="188" y="38"/>
                      <a:pt x="175" y="45"/>
                      <a:pt x="172" y="47"/>
                    </a:cubicBezTo>
                    <a:cubicBezTo>
                      <a:pt x="168" y="48"/>
                      <a:pt x="150" y="59"/>
                      <a:pt x="112" y="72"/>
                    </a:cubicBezTo>
                    <a:cubicBezTo>
                      <a:pt x="74" y="85"/>
                      <a:pt x="70" y="100"/>
                      <a:pt x="51" y="117"/>
                    </a:cubicBezTo>
                    <a:cubicBezTo>
                      <a:pt x="32" y="133"/>
                      <a:pt x="21" y="160"/>
                      <a:pt x="20" y="162"/>
                    </a:cubicBezTo>
                    <a:cubicBezTo>
                      <a:pt x="20" y="164"/>
                      <a:pt x="20" y="189"/>
                      <a:pt x="20" y="189"/>
                    </a:cubicBezTo>
                    <a:cubicBezTo>
                      <a:pt x="20" y="189"/>
                      <a:pt x="22" y="220"/>
                      <a:pt x="22" y="225"/>
                    </a:cubicBezTo>
                    <a:cubicBezTo>
                      <a:pt x="22" y="231"/>
                      <a:pt x="23" y="246"/>
                      <a:pt x="23" y="258"/>
                    </a:cubicBezTo>
                    <a:cubicBezTo>
                      <a:pt x="23" y="270"/>
                      <a:pt x="16" y="277"/>
                      <a:pt x="16" y="280"/>
                    </a:cubicBezTo>
                    <a:cubicBezTo>
                      <a:pt x="16" y="283"/>
                      <a:pt x="18" y="289"/>
                      <a:pt x="22" y="301"/>
                    </a:cubicBezTo>
                    <a:cubicBezTo>
                      <a:pt x="25" y="314"/>
                      <a:pt x="20" y="314"/>
                      <a:pt x="19" y="324"/>
                    </a:cubicBezTo>
                    <a:cubicBezTo>
                      <a:pt x="18" y="334"/>
                      <a:pt x="20" y="339"/>
                      <a:pt x="21" y="343"/>
                    </a:cubicBezTo>
                    <a:cubicBezTo>
                      <a:pt x="22" y="347"/>
                      <a:pt x="20" y="355"/>
                      <a:pt x="20" y="355"/>
                    </a:cubicBezTo>
                    <a:cubicBezTo>
                      <a:pt x="28" y="374"/>
                      <a:pt x="28" y="374"/>
                      <a:pt x="28" y="374"/>
                    </a:cubicBezTo>
                    <a:cubicBezTo>
                      <a:pt x="28" y="374"/>
                      <a:pt x="0" y="362"/>
                      <a:pt x="0" y="401"/>
                    </a:cubicBezTo>
                    <a:cubicBezTo>
                      <a:pt x="0" y="441"/>
                      <a:pt x="14" y="473"/>
                      <a:pt x="24" y="491"/>
                    </a:cubicBezTo>
                    <a:cubicBezTo>
                      <a:pt x="33" y="508"/>
                      <a:pt x="53" y="538"/>
                      <a:pt x="53" y="549"/>
                    </a:cubicBezTo>
                    <a:cubicBezTo>
                      <a:pt x="53" y="559"/>
                      <a:pt x="67" y="568"/>
                      <a:pt x="76" y="563"/>
                    </a:cubicBezTo>
                    <a:cubicBezTo>
                      <a:pt x="76" y="563"/>
                      <a:pt x="79" y="619"/>
                      <a:pt x="80" y="625"/>
                    </a:cubicBezTo>
                    <a:cubicBezTo>
                      <a:pt x="82" y="630"/>
                      <a:pt x="97" y="675"/>
                      <a:pt x="122" y="701"/>
                    </a:cubicBezTo>
                    <a:cubicBezTo>
                      <a:pt x="122" y="701"/>
                      <a:pt x="197" y="795"/>
                      <a:pt x="282" y="795"/>
                    </a:cubicBezTo>
                    <a:lnTo>
                      <a:pt x="286" y="795"/>
                    </a:lnTo>
                    <a:close/>
                  </a:path>
                </a:pathLst>
              </a:custGeom>
              <a:gradFill>
                <a:gsLst>
                  <a:gs pos="73000">
                    <a:schemeClr val="tx2"/>
                  </a:gs>
                  <a:gs pos="0">
                    <a:schemeClr val="accent2">
                      <a:lumMod val="48000"/>
                    </a:schemeClr>
                  </a:gs>
                </a:gsLst>
                <a:lin ang="162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24"/>
              <p:cNvSpPr>
                <a:spLocks/>
              </p:cNvSpPr>
              <p:nvPr/>
            </p:nvSpPr>
            <p:spPr bwMode="auto">
              <a:xfrm>
                <a:off x="3423956" y="2174878"/>
                <a:ext cx="1031197" cy="854075"/>
              </a:xfrm>
              <a:custGeom>
                <a:avLst/>
                <a:gdLst>
                  <a:gd name="T0" fmla="*/ 76 w 180"/>
                  <a:gd name="T1" fmla="*/ 149 h 149"/>
                  <a:gd name="T2" fmla="*/ 73 w 180"/>
                  <a:gd name="T3" fmla="*/ 149 h 149"/>
                  <a:gd name="T4" fmla="*/ 64 w 180"/>
                  <a:gd name="T5" fmla="*/ 149 h 149"/>
                  <a:gd name="T6" fmla="*/ 0 w 180"/>
                  <a:gd name="T7" fmla="*/ 76 h 149"/>
                  <a:gd name="T8" fmla="*/ 51 w 180"/>
                  <a:gd name="T9" fmla="*/ 0 h 149"/>
                  <a:gd name="T10" fmla="*/ 55 w 180"/>
                  <a:gd name="T11" fmla="*/ 0 h 149"/>
                  <a:gd name="T12" fmla="*/ 57 w 180"/>
                  <a:gd name="T13" fmla="*/ 0 h 149"/>
                  <a:gd name="T14" fmla="*/ 143 w 180"/>
                  <a:gd name="T15" fmla="*/ 0 h 149"/>
                  <a:gd name="T16" fmla="*/ 180 w 180"/>
                  <a:gd name="T17" fmla="*/ 37 h 149"/>
                  <a:gd name="T18" fmla="*/ 76 w 180"/>
                  <a:gd name="T19"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49">
                    <a:moveTo>
                      <a:pt x="76" y="149"/>
                    </a:moveTo>
                    <a:cubicBezTo>
                      <a:pt x="75" y="149"/>
                      <a:pt x="74" y="149"/>
                      <a:pt x="73" y="149"/>
                    </a:cubicBezTo>
                    <a:cubicBezTo>
                      <a:pt x="71" y="149"/>
                      <a:pt x="68" y="149"/>
                      <a:pt x="64" y="149"/>
                    </a:cubicBezTo>
                    <a:cubicBezTo>
                      <a:pt x="33" y="149"/>
                      <a:pt x="0" y="136"/>
                      <a:pt x="0" y="76"/>
                    </a:cubicBezTo>
                    <a:cubicBezTo>
                      <a:pt x="0" y="26"/>
                      <a:pt x="14" y="0"/>
                      <a:pt x="51" y="0"/>
                    </a:cubicBezTo>
                    <a:cubicBezTo>
                      <a:pt x="52" y="0"/>
                      <a:pt x="54" y="0"/>
                      <a:pt x="55" y="0"/>
                    </a:cubicBezTo>
                    <a:cubicBezTo>
                      <a:pt x="56" y="0"/>
                      <a:pt x="57" y="0"/>
                      <a:pt x="57" y="0"/>
                    </a:cubicBezTo>
                    <a:cubicBezTo>
                      <a:pt x="143" y="0"/>
                      <a:pt x="143" y="0"/>
                      <a:pt x="143" y="0"/>
                    </a:cubicBezTo>
                    <a:cubicBezTo>
                      <a:pt x="156" y="0"/>
                      <a:pt x="180" y="0"/>
                      <a:pt x="180" y="37"/>
                    </a:cubicBezTo>
                    <a:cubicBezTo>
                      <a:pt x="180" y="115"/>
                      <a:pt x="101" y="149"/>
                      <a:pt x="76" y="149"/>
                    </a:cubicBezTo>
                    <a:close/>
                  </a:path>
                </a:pathLst>
              </a:custGeom>
              <a:gradFill flip="none" rotWithShape="1">
                <a:gsLst>
                  <a:gs pos="0">
                    <a:schemeClr val="bg1">
                      <a:alpha val="0"/>
                    </a:schemeClr>
                  </a:gs>
                  <a:gs pos="29000">
                    <a:schemeClr val="bg1">
                      <a:alpha val="42000"/>
                    </a:schemeClr>
                  </a:gs>
                  <a:gs pos="100000">
                    <a:srgbClr val="CFCFCF">
                      <a:lumMod val="0"/>
                      <a:lumOff val="100000"/>
                      <a:alpha val="63000"/>
                    </a:srgbClr>
                  </a:gs>
                  <a:gs pos="82000">
                    <a:srgbClr val="FFFFFF">
                      <a:alpha val="0"/>
                    </a:srgbClr>
                  </a:gs>
                  <a:gs pos="62000">
                    <a:srgbClr val="CFCFCF">
                      <a:lumMod val="0"/>
                      <a:lumOff val="100000"/>
                    </a:srgbClr>
                  </a:gs>
                </a:gsLst>
                <a:path path="circle">
                  <a:fillToRect r="100000" b="100000"/>
                </a:path>
                <a:tileRect l="-100000" t="-100000"/>
              </a:gra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5"/>
              <p:cNvSpPr>
                <a:spLocks/>
              </p:cNvSpPr>
              <p:nvPr/>
            </p:nvSpPr>
            <p:spPr bwMode="auto">
              <a:xfrm>
                <a:off x="4633746" y="2174878"/>
                <a:ext cx="1023919" cy="854075"/>
              </a:xfrm>
              <a:custGeom>
                <a:avLst/>
                <a:gdLst>
                  <a:gd name="T0" fmla="*/ 115 w 179"/>
                  <a:gd name="T1" fmla="*/ 149 h 149"/>
                  <a:gd name="T2" fmla="*/ 106 w 179"/>
                  <a:gd name="T3" fmla="*/ 149 h 149"/>
                  <a:gd name="T4" fmla="*/ 103 w 179"/>
                  <a:gd name="T5" fmla="*/ 149 h 149"/>
                  <a:gd name="T6" fmla="*/ 0 w 179"/>
                  <a:gd name="T7" fmla="*/ 37 h 149"/>
                  <a:gd name="T8" fmla="*/ 37 w 179"/>
                  <a:gd name="T9" fmla="*/ 0 h 149"/>
                  <a:gd name="T10" fmla="*/ 122 w 179"/>
                  <a:gd name="T11" fmla="*/ 0 h 149"/>
                  <a:gd name="T12" fmla="*/ 124 w 179"/>
                  <a:gd name="T13" fmla="*/ 0 h 149"/>
                  <a:gd name="T14" fmla="*/ 129 w 179"/>
                  <a:gd name="T15" fmla="*/ 0 h 149"/>
                  <a:gd name="T16" fmla="*/ 179 w 179"/>
                  <a:gd name="T17" fmla="*/ 76 h 149"/>
                  <a:gd name="T18" fmla="*/ 115 w 179"/>
                  <a:gd name="T19"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49">
                    <a:moveTo>
                      <a:pt x="115" y="149"/>
                    </a:moveTo>
                    <a:cubicBezTo>
                      <a:pt x="111" y="149"/>
                      <a:pt x="108" y="149"/>
                      <a:pt x="106" y="149"/>
                    </a:cubicBezTo>
                    <a:cubicBezTo>
                      <a:pt x="105" y="149"/>
                      <a:pt x="104" y="149"/>
                      <a:pt x="103" y="149"/>
                    </a:cubicBezTo>
                    <a:cubicBezTo>
                      <a:pt x="78" y="149"/>
                      <a:pt x="0" y="115"/>
                      <a:pt x="0" y="37"/>
                    </a:cubicBezTo>
                    <a:cubicBezTo>
                      <a:pt x="0" y="0"/>
                      <a:pt x="24" y="0"/>
                      <a:pt x="37" y="0"/>
                    </a:cubicBezTo>
                    <a:cubicBezTo>
                      <a:pt x="122" y="0"/>
                      <a:pt x="122" y="0"/>
                      <a:pt x="122" y="0"/>
                    </a:cubicBezTo>
                    <a:cubicBezTo>
                      <a:pt x="122" y="0"/>
                      <a:pt x="123" y="0"/>
                      <a:pt x="124" y="0"/>
                    </a:cubicBezTo>
                    <a:cubicBezTo>
                      <a:pt x="126" y="0"/>
                      <a:pt x="127" y="0"/>
                      <a:pt x="129" y="0"/>
                    </a:cubicBezTo>
                    <a:cubicBezTo>
                      <a:pt x="165" y="0"/>
                      <a:pt x="179" y="26"/>
                      <a:pt x="179" y="76"/>
                    </a:cubicBezTo>
                    <a:cubicBezTo>
                      <a:pt x="179" y="136"/>
                      <a:pt x="146" y="149"/>
                      <a:pt x="115" y="149"/>
                    </a:cubicBezTo>
                    <a:close/>
                  </a:path>
                </a:pathLst>
              </a:custGeom>
              <a:gradFill flip="none" rotWithShape="1">
                <a:gsLst>
                  <a:gs pos="0">
                    <a:schemeClr val="bg1">
                      <a:alpha val="0"/>
                    </a:schemeClr>
                  </a:gs>
                  <a:gs pos="29000">
                    <a:schemeClr val="bg1">
                      <a:alpha val="42000"/>
                    </a:schemeClr>
                  </a:gs>
                  <a:gs pos="100000">
                    <a:srgbClr val="CFCFCF">
                      <a:lumMod val="0"/>
                      <a:lumOff val="100000"/>
                      <a:alpha val="63000"/>
                    </a:srgbClr>
                  </a:gs>
                  <a:gs pos="82000">
                    <a:srgbClr val="FFFFFF">
                      <a:alpha val="0"/>
                    </a:srgbClr>
                  </a:gs>
                  <a:gs pos="62000">
                    <a:srgbClr val="CFCFCF">
                      <a:lumMod val="0"/>
                      <a:lumOff val="100000"/>
                    </a:srgbClr>
                  </a:gs>
                </a:gsLst>
                <a:path path="circle">
                  <a:fillToRect r="100000" b="100000"/>
                </a:path>
                <a:tileRect l="-100000" t="-100000"/>
              </a:gra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5"/>
              <p:cNvSpPr>
                <a:spLocks/>
              </p:cNvSpPr>
              <p:nvPr/>
            </p:nvSpPr>
            <p:spPr bwMode="auto">
              <a:xfrm>
                <a:off x="4676277" y="2211561"/>
                <a:ext cx="934468" cy="409234"/>
              </a:xfrm>
              <a:custGeom>
                <a:avLst/>
                <a:gdLst/>
                <a:ahLst/>
                <a:cxnLst/>
                <a:rect l="l" t="t" r="r" b="b"/>
                <a:pathLst>
                  <a:path w="934468" h="409234">
                    <a:moveTo>
                      <a:pt x="193158" y="0"/>
                    </a:moveTo>
                    <a:cubicBezTo>
                      <a:pt x="636900" y="0"/>
                      <a:pt x="636900" y="0"/>
                      <a:pt x="636900" y="0"/>
                    </a:cubicBezTo>
                    <a:cubicBezTo>
                      <a:pt x="636914" y="0"/>
                      <a:pt x="642128" y="0"/>
                      <a:pt x="647341" y="0"/>
                    </a:cubicBezTo>
                    <a:cubicBezTo>
                      <a:pt x="657782" y="0"/>
                      <a:pt x="663003" y="0"/>
                      <a:pt x="673444" y="0"/>
                    </a:cubicBezTo>
                    <a:cubicBezTo>
                      <a:pt x="861381" y="0"/>
                      <a:pt x="934468" y="136014"/>
                      <a:pt x="934468" y="397578"/>
                    </a:cubicBezTo>
                    <a:lnTo>
                      <a:pt x="933624" y="409234"/>
                    </a:lnTo>
                    <a:cubicBezTo>
                      <a:pt x="887262" y="349263"/>
                      <a:pt x="818076" y="319451"/>
                      <a:pt x="723717" y="319451"/>
                    </a:cubicBezTo>
                    <a:cubicBezTo>
                      <a:pt x="711709" y="319451"/>
                      <a:pt x="705705" y="319451"/>
                      <a:pt x="693697" y="319451"/>
                    </a:cubicBezTo>
                    <a:cubicBezTo>
                      <a:pt x="687701" y="319451"/>
                      <a:pt x="681706" y="319451"/>
                      <a:pt x="681689" y="319451"/>
                    </a:cubicBezTo>
                    <a:cubicBezTo>
                      <a:pt x="681689" y="319451"/>
                      <a:pt x="681689" y="319451"/>
                      <a:pt x="171347" y="319451"/>
                    </a:cubicBezTo>
                    <a:cubicBezTo>
                      <a:pt x="129981" y="319451"/>
                      <a:pt x="70066" y="319451"/>
                      <a:pt x="23503" y="353474"/>
                    </a:cubicBezTo>
                    <a:cubicBezTo>
                      <a:pt x="8222" y="304874"/>
                      <a:pt x="0" y="251540"/>
                      <a:pt x="0" y="193558"/>
                    </a:cubicBezTo>
                    <a:cubicBezTo>
                      <a:pt x="0" y="0"/>
                      <a:pt x="125292" y="0"/>
                      <a:pt x="193158" y="0"/>
                    </a:cubicBezTo>
                    <a:close/>
                  </a:path>
                </a:pathLst>
              </a:custGeom>
              <a:gradFill>
                <a:gsLst>
                  <a:gs pos="42000">
                    <a:schemeClr val="tx2">
                      <a:alpha val="0"/>
                    </a:schemeClr>
                  </a:gs>
                  <a:gs pos="100000">
                    <a:schemeClr val="bg1"/>
                  </a:gs>
                </a:gsLst>
                <a:lin ang="162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25"/>
              <p:cNvSpPr>
                <a:spLocks/>
              </p:cNvSpPr>
              <p:nvPr/>
            </p:nvSpPr>
            <p:spPr bwMode="auto">
              <a:xfrm flipH="1">
                <a:off x="3476476" y="2211561"/>
                <a:ext cx="934468" cy="409234"/>
              </a:xfrm>
              <a:custGeom>
                <a:avLst/>
                <a:gdLst/>
                <a:ahLst/>
                <a:cxnLst/>
                <a:rect l="l" t="t" r="r" b="b"/>
                <a:pathLst>
                  <a:path w="934468" h="409234">
                    <a:moveTo>
                      <a:pt x="193158" y="0"/>
                    </a:moveTo>
                    <a:cubicBezTo>
                      <a:pt x="636900" y="0"/>
                      <a:pt x="636900" y="0"/>
                      <a:pt x="636900" y="0"/>
                    </a:cubicBezTo>
                    <a:cubicBezTo>
                      <a:pt x="636914" y="0"/>
                      <a:pt x="642128" y="0"/>
                      <a:pt x="647341" y="0"/>
                    </a:cubicBezTo>
                    <a:cubicBezTo>
                      <a:pt x="657782" y="0"/>
                      <a:pt x="663003" y="0"/>
                      <a:pt x="673444" y="0"/>
                    </a:cubicBezTo>
                    <a:cubicBezTo>
                      <a:pt x="861381" y="0"/>
                      <a:pt x="934468" y="136014"/>
                      <a:pt x="934468" y="397578"/>
                    </a:cubicBezTo>
                    <a:lnTo>
                      <a:pt x="933624" y="409234"/>
                    </a:lnTo>
                    <a:cubicBezTo>
                      <a:pt x="887262" y="349263"/>
                      <a:pt x="818076" y="319451"/>
                      <a:pt x="723717" y="319451"/>
                    </a:cubicBezTo>
                    <a:cubicBezTo>
                      <a:pt x="711709" y="319451"/>
                      <a:pt x="705705" y="319451"/>
                      <a:pt x="693697" y="319451"/>
                    </a:cubicBezTo>
                    <a:cubicBezTo>
                      <a:pt x="687701" y="319451"/>
                      <a:pt x="681706" y="319451"/>
                      <a:pt x="681689" y="319451"/>
                    </a:cubicBezTo>
                    <a:cubicBezTo>
                      <a:pt x="681689" y="319451"/>
                      <a:pt x="681689" y="319451"/>
                      <a:pt x="171347" y="319451"/>
                    </a:cubicBezTo>
                    <a:cubicBezTo>
                      <a:pt x="129981" y="319451"/>
                      <a:pt x="70066" y="319451"/>
                      <a:pt x="23503" y="353474"/>
                    </a:cubicBezTo>
                    <a:cubicBezTo>
                      <a:pt x="8222" y="304874"/>
                      <a:pt x="0" y="251540"/>
                      <a:pt x="0" y="193558"/>
                    </a:cubicBezTo>
                    <a:cubicBezTo>
                      <a:pt x="0" y="0"/>
                      <a:pt x="125292" y="0"/>
                      <a:pt x="193158" y="0"/>
                    </a:cubicBezTo>
                    <a:close/>
                  </a:path>
                </a:pathLst>
              </a:custGeom>
              <a:gradFill>
                <a:gsLst>
                  <a:gs pos="42000">
                    <a:schemeClr val="tx2">
                      <a:alpha val="0"/>
                    </a:schemeClr>
                  </a:gs>
                  <a:gs pos="100000">
                    <a:schemeClr val="bg1"/>
                  </a:gs>
                </a:gsLst>
                <a:lin ang="162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4"/>
              <p:cNvSpPr>
                <a:spLocks noEditPoints="1"/>
              </p:cNvSpPr>
              <p:nvPr/>
            </p:nvSpPr>
            <p:spPr bwMode="auto">
              <a:xfrm>
                <a:off x="3087415" y="2075771"/>
                <a:ext cx="2854504" cy="992723"/>
              </a:xfrm>
              <a:custGeom>
                <a:avLst/>
                <a:gdLst>
                  <a:gd name="T0" fmla="*/ 513 w 513"/>
                  <a:gd name="T1" fmla="*/ 4 h 177"/>
                  <a:gd name="T2" fmla="*/ 462 w 513"/>
                  <a:gd name="T3" fmla="*/ 50 h 177"/>
                  <a:gd name="T4" fmla="*/ 462 w 513"/>
                  <a:gd name="T5" fmla="*/ 51 h 177"/>
                  <a:gd name="T6" fmla="*/ 410 w 513"/>
                  <a:gd name="T7" fmla="*/ 12 h 177"/>
                  <a:gd name="T8" fmla="*/ 405 w 513"/>
                  <a:gd name="T9" fmla="*/ 12 h 177"/>
                  <a:gd name="T10" fmla="*/ 403 w 513"/>
                  <a:gd name="T11" fmla="*/ 13 h 177"/>
                  <a:gd name="T12" fmla="*/ 339 w 513"/>
                  <a:gd name="T13" fmla="*/ 12 h 177"/>
                  <a:gd name="T14" fmla="*/ 339 w 513"/>
                  <a:gd name="T15" fmla="*/ 12 h 177"/>
                  <a:gd name="T16" fmla="*/ 185 w 513"/>
                  <a:gd name="T17" fmla="*/ 12 h 177"/>
                  <a:gd name="T18" fmla="*/ 185 w 513"/>
                  <a:gd name="T19" fmla="*/ 12 h 177"/>
                  <a:gd name="T20" fmla="*/ 121 w 513"/>
                  <a:gd name="T21" fmla="*/ 13 h 177"/>
                  <a:gd name="T22" fmla="*/ 119 w 513"/>
                  <a:gd name="T23" fmla="*/ 12 h 177"/>
                  <a:gd name="T24" fmla="*/ 115 w 513"/>
                  <a:gd name="T25" fmla="*/ 12 h 177"/>
                  <a:gd name="T26" fmla="*/ 62 w 513"/>
                  <a:gd name="T27" fmla="*/ 51 h 177"/>
                  <a:gd name="T28" fmla="*/ 62 w 513"/>
                  <a:gd name="T29" fmla="*/ 50 h 177"/>
                  <a:gd name="T30" fmla="*/ 0 w 513"/>
                  <a:gd name="T31" fmla="*/ 0 h 177"/>
                  <a:gd name="T32" fmla="*/ 9 w 513"/>
                  <a:gd name="T33" fmla="*/ 19 h 177"/>
                  <a:gd name="T34" fmla="*/ 58 w 513"/>
                  <a:gd name="T35" fmla="*/ 69 h 177"/>
                  <a:gd name="T36" fmla="*/ 56 w 513"/>
                  <a:gd name="T37" fmla="*/ 96 h 177"/>
                  <a:gd name="T38" fmla="*/ 128 w 513"/>
                  <a:gd name="T39" fmla="*/ 177 h 177"/>
                  <a:gd name="T40" fmla="*/ 138 w 513"/>
                  <a:gd name="T41" fmla="*/ 176 h 177"/>
                  <a:gd name="T42" fmla="*/ 140 w 513"/>
                  <a:gd name="T43" fmla="*/ 176 h 177"/>
                  <a:gd name="T44" fmla="*/ 251 w 513"/>
                  <a:gd name="T45" fmla="*/ 60 h 177"/>
                  <a:gd name="T46" fmla="*/ 262 w 513"/>
                  <a:gd name="T47" fmla="*/ 58 h 177"/>
                  <a:gd name="T48" fmla="*/ 273 w 513"/>
                  <a:gd name="T49" fmla="*/ 60 h 177"/>
                  <a:gd name="T50" fmla="*/ 384 w 513"/>
                  <a:gd name="T51" fmla="*/ 176 h 177"/>
                  <a:gd name="T52" fmla="*/ 386 w 513"/>
                  <a:gd name="T53" fmla="*/ 176 h 177"/>
                  <a:gd name="T54" fmla="*/ 396 w 513"/>
                  <a:gd name="T55" fmla="*/ 177 h 177"/>
                  <a:gd name="T56" fmla="*/ 468 w 513"/>
                  <a:gd name="T57" fmla="*/ 96 h 177"/>
                  <a:gd name="T58" fmla="*/ 466 w 513"/>
                  <a:gd name="T59" fmla="*/ 69 h 177"/>
                  <a:gd name="T60" fmla="*/ 509 w 513"/>
                  <a:gd name="T61" fmla="*/ 18 h 177"/>
                  <a:gd name="T62" fmla="*/ 513 w 513"/>
                  <a:gd name="T63" fmla="*/ 4 h 177"/>
                  <a:gd name="T64" fmla="*/ 140 w 513"/>
                  <a:gd name="T65" fmla="*/ 169 h 177"/>
                  <a:gd name="T66" fmla="*/ 137 w 513"/>
                  <a:gd name="T67" fmla="*/ 169 h 177"/>
                  <a:gd name="T68" fmla="*/ 128 w 513"/>
                  <a:gd name="T69" fmla="*/ 169 h 177"/>
                  <a:gd name="T70" fmla="*/ 64 w 513"/>
                  <a:gd name="T71" fmla="*/ 96 h 177"/>
                  <a:gd name="T72" fmla="*/ 115 w 513"/>
                  <a:gd name="T73" fmla="*/ 20 h 177"/>
                  <a:gd name="T74" fmla="*/ 119 w 513"/>
                  <a:gd name="T75" fmla="*/ 20 h 177"/>
                  <a:gd name="T76" fmla="*/ 121 w 513"/>
                  <a:gd name="T77" fmla="*/ 20 h 177"/>
                  <a:gd name="T78" fmla="*/ 207 w 513"/>
                  <a:gd name="T79" fmla="*/ 20 h 177"/>
                  <a:gd name="T80" fmla="*/ 244 w 513"/>
                  <a:gd name="T81" fmla="*/ 57 h 177"/>
                  <a:gd name="T82" fmla="*/ 140 w 513"/>
                  <a:gd name="T83" fmla="*/ 169 h 177"/>
                  <a:gd name="T84" fmla="*/ 251 w 513"/>
                  <a:gd name="T85" fmla="*/ 50 h 177"/>
                  <a:gd name="T86" fmla="*/ 235 w 513"/>
                  <a:gd name="T87" fmla="*/ 19 h 177"/>
                  <a:gd name="T88" fmla="*/ 289 w 513"/>
                  <a:gd name="T89" fmla="*/ 19 h 177"/>
                  <a:gd name="T90" fmla="*/ 273 w 513"/>
                  <a:gd name="T91" fmla="*/ 50 h 177"/>
                  <a:gd name="T92" fmla="*/ 251 w 513"/>
                  <a:gd name="T93" fmla="*/ 50 h 177"/>
                  <a:gd name="T94" fmla="*/ 396 w 513"/>
                  <a:gd name="T95" fmla="*/ 169 h 177"/>
                  <a:gd name="T96" fmla="*/ 387 w 513"/>
                  <a:gd name="T97" fmla="*/ 169 h 177"/>
                  <a:gd name="T98" fmla="*/ 384 w 513"/>
                  <a:gd name="T99" fmla="*/ 169 h 177"/>
                  <a:gd name="T100" fmla="*/ 281 w 513"/>
                  <a:gd name="T101" fmla="*/ 57 h 177"/>
                  <a:gd name="T102" fmla="*/ 317 w 513"/>
                  <a:gd name="T103" fmla="*/ 20 h 177"/>
                  <a:gd name="T104" fmla="*/ 403 w 513"/>
                  <a:gd name="T105" fmla="*/ 20 h 177"/>
                  <a:gd name="T106" fmla="*/ 405 w 513"/>
                  <a:gd name="T107" fmla="*/ 20 h 177"/>
                  <a:gd name="T108" fmla="*/ 410 w 513"/>
                  <a:gd name="T109" fmla="*/ 20 h 177"/>
                  <a:gd name="T110" fmla="*/ 460 w 513"/>
                  <a:gd name="T111" fmla="*/ 96 h 177"/>
                  <a:gd name="T112" fmla="*/ 396 w 513"/>
                  <a:gd name="T113" fmla="*/ 16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3" h="177">
                    <a:moveTo>
                      <a:pt x="513" y="4"/>
                    </a:moveTo>
                    <a:cubicBezTo>
                      <a:pt x="462" y="50"/>
                      <a:pt x="462" y="50"/>
                      <a:pt x="462" y="50"/>
                    </a:cubicBezTo>
                    <a:cubicBezTo>
                      <a:pt x="462" y="51"/>
                      <a:pt x="462" y="51"/>
                      <a:pt x="462" y="51"/>
                    </a:cubicBezTo>
                    <a:cubicBezTo>
                      <a:pt x="454" y="26"/>
                      <a:pt x="437" y="12"/>
                      <a:pt x="410" y="12"/>
                    </a:cubicBezTo>
                    <a:cubicBezTo>
                      <a:pt x="408" y="12"/>
                      <a:pt x="406" y="12"/>
                      <a:pt x="405" y="12"/>
                    </a:cubicBezTo>
                    <a:cubicBezTo>
                      <a:pt x="404" y="13"/>
                      <a:pt x="403" y="13"/>
                      <a:pt x="403" y="13"/>
                    </a:cubicBezTo>
                    <a:cubicBezTo>
                      <a:pt x="339" y="12"/>
                      <a:pt x="339" y="12"/>
                      <a:pt x="339" y="12"/>
                    </a:cubicBezTo>
                    <a:cubicBezTo>
                      <a:pt x="339" y="12"/>
                      <a:pt x="339" y="12"/>
                      <a:pt x="339" y="12"/>
                    </a:cubicBezTo>
                    <a:cubicBezTo>
                      <a:pt x="185" y="12"/>
                      <a:pt x="185" y="12"/>
                      <a:pt x="185" y="12"/>
                    </a:cubicBezTo>
                    <a:cubicBezTo>
                      <a:pt x="185" y="12"/>
                      <a:pt x="185" y="12"/>
                      <a:pt x="185" y="12"/>
                    </a:cubicBezTo>
                    <a:cubicBezTo>
                      <a:pt x="121" y="13"/>
                      <a:pt x="121" y="13"/>
                      <a:pt x="121" y="13"/>
                    </a:cubicBezTo>
                    <a:cubicBezTo>
                      <a:pt x="121" y="13"/>
                      <a:pt x="120" y="13"/>
                      <a:pt x="119" y="12"/>
                    </a:cubicBezTo>
                    <a:cubicBezTo>
                      <a:pt x="118" y="12"/>
                      <a:pt x="116" y="12"/>
                      <a:pt x="115" y="12"/>
                    </a:cubicBezTo>
                    <a:cubicBezTo>
                      <a:pt x="87" y="12"/>
                      <a:pt x="70" y="26"/>
                      <a:pt x="62" y="51"/>
                    </a:cubicBezTo>
                    <a:cubicBezTo>
                      <a:pt x="62" y="50"/>
                      <a:pt x="62" y="50"/>
                      <a:pt x="62" y="50"/>
                    </a:cubicBezTo>
                    <a:cubicBezTo>
                      <a:pt x="0" y="0"/>
                      <a:pt x="0" y="0"/>
                      <a:pt x="0" y="0"/>
                    </a:cubicBezTo>
                    <a:cubicBezTo>
                      <a:pt x="0" y="6"/>
                      <a:pt x="11" y="8"/>
                      <a:pt x="9" y="19"/>
                    </a:cubicBezTo>
                    <a:cubicBezTo>
                      <a:pt x="16" y="37"/>
                      <a:pt x="49" y="62"/>
                      <a:pt x="58" y="69"/>
                    </a:cubicBezTo>
                    <a:cubicBezTo>
                      <a:pt x="57" y="77"/>
                      <a:pt x="56" y="86"/>
                      <a:pt x="56" y="96"/>
                    </a:cubicBezTo>
                    <a:cubicBezTo>
                      <a:pt x="56" y="166"/>
                      <a:pt x="100" y="177"/>
                      <a:pt x="128" y="177"/>
                    </a:cubicBezTo>
                    <a:cubicBezTo>
                      <a:pt x="132" y="177"/>
                      <a:pt x="135" y="176"/>
                      <a:pt x="138" y="176"/>
                    </a:cubicBezTo>
                    <a:cubicBezTo>
                      <a:pt x="139" y="176"/>
                      <a:pt x="139" y="176"/>
                      <a:pt x="140" y="176"/>
                    </a:cubicBezTo>
                    <a:cubicBezTo>
                      <a:pt x="173" y="176"/>
                      <a:pt x="249" y="137"/>
                      <a:pt x="251" y="60"/>
                    </a:cubicBezTo>
                    <a:cubicBezTo>
                      <a:pt x="254" y="59"/>
                      <a:pt x="258" y="58"/>
                      <a:pt x="262" y="58"/>
                    </a:cubicBezTo>
                    <a:cubicBezTo>
                      <a:pt x="266" y="58"/>
                      <a:pt x="270" y="59"/>
                      <a:pt x="273" y="60"/>
                    </a:cubicBezTo>
                    <a:cubicBezTo>
                      <a:pt x="275" y="137"/>
                      <a:pt x="351" y="176"/>
                      <a:pt x="384" y="176"/>
                    </a:cubicBezTo>
                    <a:cubicBezTo>
                      <a:pt x="385" y="176"/>
                      <a:pt x="385" y="176"/>
                      <a:pt x="386" y="176"/>
                    </a:cubicBezTo>
                    <a:cubicBezTo>
                      <a:pt x="389" y="176"/>
                      <a:pt x="392" y="177"/>
                      <a:pt x="396" y="177"/>
                    </a:cubicBezTo>
                    <a:cubicBezTo>
                      <a:pt x="424" y="177"/>
                      <a:pt x="468" y="166"/>
                      <a:pt x="468" y="96"/>
                    </a:cubicBezTo>
                    <a:cubicBezTo>
                      <a:pt x="468" y="86"/>
                      <a:pt x="467" y="77"/>
                      <a:pt x="466" y="69"/>
                    </a:cubicBezTo>
                    <a:cubicBezTo>
                      <a:pt x="475" y="62"/>
                      <a:pt x="502" y="36"/>
                      <a:pt x="509" y="18"/>
                    </a:cubicBezTo>
                    <a:cubicBezTo>
                      <a:pt x="507" y="8"/>
                      <a:pt x="513" y="9"/>
                      <a:pt x="513" y="4"/>
                    </a:cubicBezTo>
                    <a:close/>
                    <a:moveTo>
                      <a:pt x="140" y="169"/>
                    </a:moveTo>
                    <a:cubicBezTo>
                      <a:pt x="139" y="169"/>
                      <a:pt x="138" y="169"/>
                      <a:pt x="137" y="169"/>
                    </a:cubicBezTo>
                    <a:cubicBezTo>
                      <a:pt x="135" y="169"/>
                      <a:pt x="132" y="169"/>
                      <a:pt x="128" y="169"/>
                    </a:cubicBezTo>
                    <a:cubicBezTo>
                      <a:pt x="97" y="169"/>
                      <a:pt x="64" y="156"/>
                      <a:pt x="64" y="96"/>
                    </a:cubicBezTo>
                    <a:cubicBezTo>
                      <a:pt x="64" y="46"/>
                      <a:pt x="78" y="20"/>
                      <a:pt x="115" y="20"/>
                    </a:cubicBezTo>
                    <a:cubicBezTo>
                      <a:pt x="116" y="20"/>
                      <a:pt x="118" y="20"/>
                      <a:pt x="119" y="20"/>
                    </a:cubicBezTo>
                    <a:cubicBezTo>
                      <a:pt x="120" y="20"/>
                      <a:pt x="121" y="20"/>
                      <a:pt x="121" y="20"/>
                    </a:cubicBezTo>
                    <a:cubicBezTo>
                      <a:pt x="207" y="20"/>
                      <a:pt x="207" y="20"/>
                      <a:pt x="207" y="20"/>
                    </a:cubicBezTo>
                    <a:cubicBezTo>
                      <a:pt x="219" y="20"/>
                      <a:pt x="244" y="20"/>
                      <a:pt x="244" y="57"/>
                    </a:cubicBezTo>
                    <a:cubicBezTo>
                      <a:pt x="244" y="135"/>
                      <a:pt x="165" y="169"/>
                      <a:pt x="140" y="169"/>
                    </a:cubicBezTo>
                    <a:close/>
                    <a:moveTo>
                      <a:pt x="251" y="50"/>
                    </a:moveTo>
                    <a:cubicBezTo>
                      <a:pt x="249" y="33"/>
                      <a:pt x="243" y="24"/>
                      <a:pt x="235" y="19"/>
                    </a:cubicBezTo>
                    <a:cubicBezTo>
                      <a:pt x="289" y="19"/>
                      <a:pt x="289" y="19"/>
                      <a:pt x="289" y="19"/>
                    </a:cubicBezTo>
                    <a:cubicBezTo>
                      <a:pt x="281" y="24"/>
                      <a:pt x="275" y="33"/>
                      <a:pt x="273" y="50"/>
                    </a:cubicBezTo>
                    <a:lnTo>
                      <a:pt x="251" y="50"/>
                    </a:lnTo>
                    <a:close/>
                    <a:moveTo>
                      <a:pt x="396" y="169"/>
                    </a:moveTo>
                    <a:cubicBezTo>
                      <a:pt x="392" y="169"/>
                      <a:pt x="389" y="169"/>
                      <a:pt x="387" y="169"/>
                    </a:cubicBezTo>
                    <a:cubicBezTo>
                      <a:pt x="386" y="169"/>
                      <a:pt x="385" y="169"/>
                      <a:pt x="384" y="169"/>
                    </a:cubicBezTo>
                    <a:cubicBezTo>
                      <a:pt x="359" y="169"/>
                      <a:pt x="281" y="135"/>
                      <a:pt x="281" y="57"/>
                    </a:cubicBezTo>
                    <a:cubicBezTo>
                      <a:pt x="281" y="20"/>
                      <a:pt x="305" y="20"/>
                      <a:pt x="317" y="20"/>
                    </a:cubicBezTo>
                    <a:cubicBezTo>
                      <a:pt x="403" y="20"/>
                      <a:pt x="403" y="20"/>
                      <a:pt x="403" y="20"/>
                    </a:cubicBezTo>
                    <a:cubicBezTo>
                      <a:pt x="403" y="20"/>
                      <a:pt x="404" y="20"/>
                      <a:pt x="405" y="20"/>
                    </a:cubicBezTo>
                    <a:cubicBezTo>
                      <a:pt x="407" y="20"/>
                      <a:pt x="408" y="20"/>
                      <a:pt x="410" y="20"/>
                    </a:cubicBezTo>
                    <a:cubicBezTo>
                      <a:pt x="446" y="20"/>
                      <a:pt x="460" y="46"/>
                      <a:pt x="460" y="96"/>
                    </a:cubicBezTo>
                    <a:cubicBezTo>
                      <a:pt x="460" y="156"/>
                      <a:pt x="427" y="169"/>
                      <a:pt x="396" y="16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92" name="Group 91"/>
          <p:cNvGrpSpPr>
            <a:grpSpLocks noChangeAspect="1"/>
          </p:cNvGrpSpPr>
          <p:nvPr/>
        </p:nvGrpSpPr>
        <p:grpSpPr>
          <a:xfrm>
            <a:off x="1311425" y="-2370890"/>
            <a:ext cx="6364828" cy="9542380"/>
            <a:chOff x="8165911" y="0"/>
            <a:chExt cx="3182414" cy="4771190"/>
          </a:xfrm>
        </p:grpSpPr>
        <p:sp>
          <p:nvSpPr>
            <p:cNvPr id="93" name="Freeform 19"/>
            <p:cNvSpPr>
              <a:spLocks/>
            </p:cNvSpPr>
            <p:nvPr/>
          </p:nvSpPr>
          <p:spPr bwMode="auto">
            <a:xfrm>
              <a:off x="8367507" y="3522629"/>
              <a:ext cx="2705836" cy="1248561"/>
            </a:xfrm>
            <a:custGeom>
              <a:avLst/>
              <a:gdLst/>
              <a:ahLst/>
              <a:cxnLst/>
              <a:rect l="l" t="t" r="r" b="b"/>
              <a:pathLst>
                <a:path w="2705836" h="1248561">
                  <a:moveTo>
                    <a:pt x="2247798" y="0"/>
                  </a:moveTo>
                  <a:cubicBezTo>
                    <a:pt x="2247798" y="89584"/>
                    <a:pt x="2247798" y="690327"/>
                    <a:pt x="2247798" y="748293"/>
                  </a:cubicBezTo>
                  <a:cubicBezTo>
                    <a:pt x="2247798" y="935170"/>
                    <a:pt x="2434844" y="1103514"/>
                    <a:pt x="2705836" y="1248561"/>
                  </a:cubicBezTo>
                  <a:lnTo>
                    <a:pt x="0" y="1248561"/>
                  </a:lnTo>
                  <a:cubicBezTo>
                    <a:pt x="277591" y="1100654"/>
                    <a:pt x="482562" y="929568"/>
                    <a:pt x="482562" y="748293"/>
                  </a:cubicBezTo>
                  <a:cubicBezTo>
                    <a:pt x="482562" y="690327"/>
                    <a:pt x="482562" y="131742"/>
                    <a:pt x="482562" y="42157"/>
                  </a:cubicBezTo>
                  <a:cubicBezTo>
                    <a:pt x="614296" y="179169"/>
                    <a:pt x="956805" y="621821"/>
                    <a:pt x="1352007" y="621821"/>
                  </a:cubicBezTo>
                  <a:cubicBezTo>
                    <a:pt x="1352016" y="621821"/>
                    <a:pt x="1352475" y="621821"/>
                    <a:pt x="1378353" y="621821"/>
                  </a:cubicBezTo>
                  <a:cubicBezTo>
                    <a:pt x="1773555" y="621821"/>
                    <a:pt x="2116064" y="137012"/>
                    <a:pt x="2247798" y="0"/>
                  </a:cubicBezTo>
                  <a:close/>
                </a:path>
              </a:pathLst>
            </a:custGeom>
            <a:gradFill>
              <a:gsLst>
                <a:gs pos="73000">
                  <a:schemeClr val="tx2"/>
                </a:gs>
                <a:gs pos="0">
                  <a:schemeClr val="accent2">
                    <a:lumMod val="48000"/>
                  </a:schemeClr>
                </a:gs>
              </a:gsLst>
              <a:lin ang="162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94" name="Group 93"/>
            <p:cNvGrpSpPr/>
            <p:nvPr/>
          </p:nvGrpSpPr>
          <p:grpSpPr>
            <a:xfrm>
              <a:off x="8165911" y="0"/>
              <a:ext cx="3182414" cy="4460128"/>
              <a:chOff x="2923362" y="0"/>
              <a:chExt cx="3182414" cy="4460128"/>
            </a:xfrm>
          </p:grpSpPr>
          <p:sp>
            <p:nvSpPr>
              <p:cNvPr id="95" name="Freeform 13"/>
              <p:cNvSpPr>
                <a:spLocks/>
              </p:cNvSpPr>
              <p:nvPr/>
            </p:nvSpPr>
            <p:spPr bwMode="auto">
              <a:xfrm>
                <a:off x="2923362" y="0"/>
                <a:ext cx="3182414" cy="4460128"/>
              </a:xfrm>
              <a:custGeom>
                <a:avLst/>
                <a:gdLst>
                  <a:gd name="T0" fmla="*/ 286 w 567"/>
                  <a:gd name="T1" fmla="*/ 795 h 795"/>
                  <a:gd name="T2" fmla="*/ 445 w 567"/>
                  <a:gd name="T3" fmla="*/ 701 h 795"/>
                  <a:gd name="T4" fmla="*/ 488 w 567"/>
                  <a:gd name="T5" fmla="*/ 625 h 795"/>
                  <a:gd name="T6" fmla="*/ 492 w 567"/>
                  <a:gd name="T7" fmla="*/ 563 h 795"/>
                  <a:gd name="T8" fmla="*/ 515 w 567"/>
                  <a:gd name="T9" fmla="*/ 549 h 795"/>
                  <a:gd name="T10" fmla="*/ 544 w 567"/>
                  <a:gd name="T11" fmla="*/ 491 h 795"/>
                  <a:gd name="T12" fmla="*/ 567 w 567"/>
                  <a:gd name="T13" fmla="*/ 401 h 795"/>
                  <a:gd name="T14" fmla="*/ 540 w 567"/>
                  <a:gd name="T15" fmla="*/ 374 h 795"/>
                  <a:gd name="T16" fmla="*/ 534 w 567"/>
                  <a:gd name="T17" fmla="*/ 363 h 795"/>
                  <a:gd name="T18" fmla="*/ 537 w 567"/>
                  <a:gd name="T19" fmla="*/ 356 h 795"/>
                  <a:gd name="T20" fmla="*/ 533 w 567"/>
                  <a:gd name="T21" fmla="*/ 343 h 795"/>
                  <a:gd name="T22" fmla="*/ 533 w 567"/>
                  <a:gd name="T23" fmla="*/ 329 h 795"/>
                  <a:gd name="T24" fmla="*/ 537 w 567"/>
                  <a:gd name="T25" fmla="*/ 310 h 795"/>
                  <a:gd name="T26" fmla="*/ 526 w 567"/>
                  <a:gd name="T27" fmla="*/ 250 h 795"/>
                  <a:gd name="T28" fmla="*/ 526 w 567"/>
                  <a:gd name="T29" fmla="*/ 221 h 795"/>
                  <a:gd name="T30" fmla="*/ 522 w 567"/>
                  <a:gd name="T31" fmla="*/ 202 h 795"/>
                  <a:gd name="T32" fmla="*/ 508 w 567"/>
                  <a:gd name="T33" fmla="*/ 171 h 795"/>
                  <a:gd name="T34" fmla="*/ 499 w 567"/>
                  <a:gd name="T35" fmla="*/ 146 h 795"/>
                  <a:gd name="T36" fmla="*/ 487 w 567"/>
                  <a:gd name="T37" fmla="*/ 121 h 795"/>
                  <a:gd name="T38" fmla="*/ 479 w 567"/>
                  <a:gd name="T39" fmla="*/ 105 h 795"/>
                  <a:gd name="T40" fmla="*/ 454 w 567"/>
                  <a:gd name="T41" fmla="*/ 93 h 795"/>
                  <a:gd name="T42" fmla="*/ 437 w 567"/>
                  <a:gd name="T43" fmla="*/ 76 h 795"/>
                  <a:gd name="T44" fmla="*/ 425 w 567"/>
                  <a:gd name="T45" fmla="*/ 63 h 795"/>
                  <a:gd name="T46" fmla="*/ 402 w 567"/>
                  <a:gd name="T47" fmla="*/ 40 h 795"/>
                  <a:gd name="T48" fmla="*/ 369 w 567"/>
                  <a:gd name="T49" fmla="*/ 34 h 795"/>
                  <a:gd name="T50" fmla="*/ 335 w 567"/>
                  <a:gd name="T51" fmla="*/ 20 h 795"/>
                  <a:gd name="T52" fmla="*/ 284 w 567"/>
                  <a:gd name="T53" fmla="*/ 14 h 795"/>
                  <a:gd name="T54" fmla="*/ 300 w 567"/>
                  <a:gd name="T55" fmla="*/ 14 h 795"/>
                  <a:gd name="T56" fmla="*/ 260 w 567"/>
                  <a:gd name="T57" fmla="*/ 17 h 795"/>
                  <a:gd name="T58" fmla="*/ 264 w 567"/>
                  <a:gd name="T59" fmla="*/ 10 h 795"/>
                  <a:gd name="T60" fmla="*/ 236 w 567"/>
                  <a:gd name="T61" fmla="*/ 18 h 795"/>
                  <a:gd name="T62" fmla="*/ 198 w 567"/>
                  <a:gd name="T63" fmla="*/ 33 h 795"/>
                  <a:gd name="T64" fmla="*/ 172 w 567"/>
                  <a:gd name="T65" fmla="*/ 47 h 795"/>
                  <a:gd name="T66" fmla="*/ 112 w 567"/>
                  <a:gd name="T67" fmla="*/ 72 h 795"/>
                  <a:gd name="T68" fmla="*/ 51 w 567"/>
                  <a:gd name="T69" fmla="*/ 117 h 795"/>
                  <a:gd name="T70" fmla="*/ 20 w 567"/>
                  <a:gd name="T71" fmla="*/ 162 h 795"/>
                  <a:gd name="T72" fmla="*/ 20 w 567"/>
                  <a:gd name="T73" fmla="*/ 189 h 795"/>
                  <a:gd name="T74" fmla="*/ 22 w 567"/>
                  <a:gd name="T75" fmla="*/ 225 h 795"/>
                  <a:gd name="T76" fmla="*/ 23 w 567"/>
                  <a:gd name="T77" fmla="*/ 258 h 795"/>
                  <a:gd name="T78" fmla="*/ 16 w 567"/>
                  <a:gd name="T79" fmla="*/ 280 h 795"/>
                  <a:gd name="T80" fmla="*/ 22 w 567"/>
                  <a:gd name="T81" fmla="*/ 301 h 795"/>
                  <a:gd name="T82" fmla="*/ 19 w 567"/>
                  <a:gd name="T83" fmla="*/ 324 h 795"/>
                  <a:gd name="T84" fmla="*/ 21 w 567"/>
                  <a:gd name="T85" fmla="*/ 343 h 795"/>
                  <a:gd name="T86" fmla="*/ 20 w 567"/>
                  <a:gd name="T87" fmla="*/ 355 h 795"/>
                  <a:gd name="T88" fmla="*/ 28 w 567"/>
                  <a:gd name="T89" fmla="*/ 374 h 795"/>
                  <a:gd name="T90" fmla="*/ 0 w 567"/>
                  <a:gd name="T91" fmla="*/ 401 h 795"/>
                  <a:gd name="T92" fmla="*/ 24 w 567"/>
                  <a:gd name="T93" fmla="*/ 491 h 795"/>
                  <a:gd name="T94" fmla="*/ 53 w 567"/>
                  <a:gd name="T95" fmla="*/ 549 h 795"/>
                  <a:gd name="T96" fmla="*/ 76 w 567"/>
                  <a:gd name="T97" fmla="*/ 563 h 795"/>
                  <a:gd name="T98" fmla="*/ 80 w 567"/>
                  <a:gd name="T99" fmla="*/ 625 h 795"/>
                  <a:gd name="T100" fmla="*/ 122 w 567"/>
                  <a:gd name="T101" fmla="*/ 701 h 795"/>
                  <a:gd name="T102" fmla="*/ 282 w 567"/>
                  <a:gd name="T103" fmla="*/ 795 h 795"/>
                  <a:gd name="T104" fmla="*/ 286 w 567"/>
                  <a:gd name="T105" fmla="*/ 79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7" h="795">
                    <a:moveTo>
                      <a:pt x="286" y="795"/>
                    </a:moveTo>
                    <a:cubicBezTo>
                      <a:pt x="381" y="795"/>
                      <a:pt x="435" y="712"/>
                      <a:pt x="445" y="701"/>
                    </a:cubicBezTo>
                    <a:cubicBezTo>
                      <a:pt x="471" y="675"/>
                      <a:pt x="486" y="630"/>
                      <a:pt x="488" y="625"/>
                    </a:cubicBezTo>
                    <a:cubicBezTo>
                      <a:pt x="489" y="619"/>
                      <a:pt x="492" y="563"/>
                      <a:pt x="492" y="563"/>
                    </a:cubicBezTo>
                    <a:cubicBezTo>
                      <a:pt x="501" y="568"/>
                      <a:pt x="515" y="559"/>
                      <a:pt x="515" y="549"/>
                    </a:cubicBezTo>
                    <a:cubicBezTo>
                      <a:pt x="515" y="538"/>
                      <a:pt x="535" y="508"/>
                      <a:pt x="544" y="491"/>
                    </a:cubicBezTo>
                    <a:cubicBezTo>
                      <a:pt x="553" y="473"/>
                      <a:pt x="567" y="441"/>
                      <a:pt x="567" y="401"/>
                    </a:cubicBezTo>
                    <a:cubicBezTo>
                      <a:pt x="567" y="362"/>
                      <a:pt x="540" y="374"/>
                      <a:pt x="540" y="374"/>
                    </a:cubicBezTo>
                    <a:cubicBezTo>
                      <a:pt x="540" y="374"/>
                      <a:pt x="534" y="365"/>
                      <a:pt x="534" y="363"/>
                    </a:cubicBezTo>
                    <a:cubicBezTo>
                      <a:pt x="534" y="361"/>
                      <a:pt x="539" y="359"/>
                      <a:pt x="537" y="356"/>
                    </a:cubicBezTo>
                    <a:cubicBezTo>
                      <a:pt x="536" y="353"/>
                      <a:pt x="533" y="343"/>
                      <a:pt x="533" y="343"/>
                    </a:cubicBezTo>
                    <a:cubicBezTo>
                      <a:pt x="533" y="343"/>
                      <a:pt x="533" y="331"/>
                      <a:pt x="533" y="329"/>
                    </a:cubicBezTo>
                    <a:cubicBezTo>
                      <a:pt x="533" y="326"/>
                      <a:pt x="535" y="319"/>
                      <a:pt x="537" y="310"/>
                    </a:cubicBezTo>
                    <a:cubicBezTo>
                      <a:pt x="539" y="301"/>
                      <a:pt x="526" y="250"/>
                      <a:pt x="526" y="250"/>
                    </a:cubicBezTo>
                    <a:cubicBezTo>
                      <a:pt x="526" y="250"/>
                      <a:pt x="526" y="227"/>
                      <a:pt x="526" y="221"/>
                    </a:cubicBezTo>
                    <a:cubicBezTo>
                      <a:pt x="526" y="215"/>
                      <a:pt x="524" y="205"/>
                      <a:pt x="522" y="202"/>
                    </a:cubicBezTo>
                    <a:cubicBezTo>
                      <a:pt x="520" y="199"/>
                      <a:pt x="512" y="177"/>
                      <a:pt x="508" y="171"/>
                    </a:cubicBezTo>
                    <a:cubicBezTo>
                      <a:pt x="504" y="163"/>
                      <a:pt x="504" y="154"/>
                      <a:pt x="499" y="146"/>
                    </a:cubicBezTo>
                    <a:cubicBezTo>
                      <a:pt x="494" y="138"/>
                      <a:pt x="492" y="128"/>
                      <a:pt x="487" y="121"/>
                    </a:cubicBezTo>
                    <a:cubicBezTo>
                      <a:pt x="483" y="116"/>
                      <a:pt x="477" y="111"/>
                      <a:pt x="479" y="105"/>
                    </a:cubicBezTo>
                    <a:cubicBezTo>
                      <a:pt x="470" y="101"/>
                      <a:pt x="462" y="99"/>
                      <a:pt x="454" y="93"/>
                    </a:cubicBezTo>
                    <a:cubicBezTo>
                      <a:pt x="448" y="88"/>
                      <a:pt x="442" y="82"/>
                      <a:pt x="437" y="76"/>
                    </a:cubicBezTo>
                    <a:cubicBezTo>
                      <a:pt x="433" y="71"/>
                      <a:pt x="430" y="68"/>
                      <a:pt x="425" y="63"/>
                    </a:cubicBezTo>
                    <a:cubicBezTo>
                      <a:pt x="420" y="59"/>
                      <a:pt x="412" y="51"/>
                      <a:pt x="402" y="40"/>
                    </a:cubicBezTo>
                    <a:cubicBezTo>
                      <a:pt x="391" y="29"/>
                      <a:pt x="384" y="37"/>
                      <a:pt x="369" y="34"/>
                    </a:cubicBezTo>
                    <a:cubicBezTo>
                      <a:pt x="354" y="31"/>
                      <a:pt x="339" y="22"/>
                      <a:pt x="335" y="20"/>
                    </a:cubicBezTo>
                    <a:cubicBezTo>
                      <a:pt x="331" y="18"/>
                      <a:pt x="280" y="18"/>
                      <a:pt x="284" y="14"/>
                    </a:cubicBezTo>
                    <a:cubicBezTo>
                      <a:pt x="292" y="6"/>
                      <a:pt x="300" y="14"/>
                      <a:pt x="300" y="14"/>
                    </a:cubicBezTo>
                    <a:cubicBezTo>
                      <a:pt x="287" y="0"/>
                      <a:pt x="254" y="23"/>
                      <a:pt x="260" y="17"/>
                    </a:cubicBezTo>
                    <a:cubicBezTo>
                      <a:pt x="266" y="11"/>
                      <a:pt x="267" y="6"/>
                      <a:pt x="264" y="10"/>
                    </a:cubicBezTo>
                    <a:cubicBezTo>
                      <a:pt x="260" y="14"/>
                      <a:pt x="251" y="15"/>
                      <a:pt x="236" y="18"/>
                    </a:cubicBezTo>
                    <a:cubicBezTo>
                      <a:pt x="220" y="21"/>
                      <a:pt x="208" y="29"/>
                      <a:pt x="198" y="33"/>
                    </a:cubicBezTo>
                    <a:cubicBezTo>
                      <a:pt x="188" y="38"/>
                      <a:pt x="175" y="45"/>
                      <a:pt x="172" y="47"/>
                    </a:cubicBezTo>
                    <a:cubicBezTo>
                      <a:pt x="168" y="48"/>
                      <a:pt x="150" y="59"/>
                      <a:pt x="112" y="72"/>
                    </a:cubicBezTo>
                    <a:cubicBezTo>
                      <a:pt x="74" y="85"/>
                      <a:pt x="70" y="100"/>
                      <a:pt x="51" y="117"/>
                    </a:cubicBezTo>
                    <a:cubicBezTo>
                      <a:pt x="32" y="133"/>
                      <a:pt x="21" y="160"/>
                      <a:pt x="20" y="162"/>
                    </a:cubicBezTo>
                    <a:cubicBezTo>
                      <a:pt x="20" y="164"/>
                      <a:pt x="20" y="189"/>
                      <a:pt x="20" y="189"/>
                    </a:cubicBezTo>
                    <a:cubicBezTo>
                      <a:pt x="20" y="189"/>
                      <a:pt x="22" y="220"/>
                      <a:pt x="22" y="225"/>
                    </a:cubicBezTo>
                    <a:cubicBezTo>
                      <a:pt x="22" y="231"/>
                      <a:pt x="23" y="246"/>
                      <a:pt x="23" y="258"/>
                    </a:cubicBezTo>
                    <a:cubicBezTo>
                      <a:pt x="23" y="270"/>
                      <a:pt x="16" y="277"/>
                      <a:pt x="16" y="280"/>
                    </a:cubicBezTo>
                    <a:cubicBezTo>
                      <a:pt x="16" y="283"/>
                      <a:pt x="18" y="289"/>
                      <a:pt x="22" y="301"/>
                    </a:cubicBezTo>
                    <a:cubicBezTo>
                      <a:pt x="25" y="314"/>
                      <a:pt x="20" y="314"/>
                      <a:pt x="19" y="324"/>
                    </a:cubicBezTo>
                    <a:cubicBezTo>
                      <a:pt x="18" y="334"/>
                      <a:pt x="20" y="339"/>
                      <a:pt x="21" y="343"/>
                    </a:cubicBezTo>
                    <a:cubicBezTo>
                      <a:pt x="22" y="347"/>
                      <a:pt x="20" y="355"/>
                      <a:pt x="20" y="355"/>
                    </a:cubicBezTo>
                    <a:cubicBezTo>
                      <a:pt x="28" y="374"/>
                      <a:pt x="28" y="374"/>
                      <a:pt x="28" y="374"/>
                    </a:cubicBezTo>
                    <a:cubicBezTo>
                      <a:pt x="28" y="374"/>
                      <a:pt x="0" y="362"/>
                      <a:pt x="0" y="401"/>
                    </a:cubicBezTo>
                    <a:cubicBezTo>
                      <a:pt x="0" y="441"/>
                      <a:pt x="14" y="473"/>
                      <a:pt x="24" y="491"/>
                    </a:cubicBezTo>
                    <a:cubicBezTo>
                      <a:pt x="33" y="508"/>
                      <a:pt x="53" y="538"/>
                      <a:pt x="53" y="549"/>
                    </a:cubicBezTo>
                    <a:cubicBezTo>
                      <a:pt x="53" y="559"/>
                      <a:pt x="67" y="568"/>
                      <a:pt x="76" y="563"/>
                    </a:cubicBezTo>
                    <a:cubicBezTo>
                      <a:pt x="76" y="563"/>
                      <a:pt x="79" y="619"/>
                      <a:pt x="80" y="625"/>
                    </a:cubicBezTo>
                    <a:cubicBezTo>
                      <a:pt x="82" y="630"/>
                      <a:pt x="97" y="675"/>
                      <a:pt x="122" y="701"/>
                    </a:cubicBezTo>
                    <a:cubicBezTo>
                      <a:pt x="122" y="701"/>
                      <a:pt x="197" y="795"/>
                      <a:pt x="282" y="795"/>
                    </a:cubicBezTo>
                    <a:lnTo>
                      <a:pt x="286" y="795"/>
                    </a:lnTo>
                    <a:close/>
                  </a:path>
                </a:pathLst>
              </a:custGeom>
              <a:gradFill>
                <a:gsLst>
                  <a:gs pos="73000">
                    <a:schemeClr val="tx2"/>
                  </a:gs>
                  <a:gs pos="0">
                    <a:schemeClr val="accent2">
                      <a:lumMod val="48000"/>
                    </a:schemeClr>
                  </a:gs>
                </a:gsLst>
                <a:lin ang="162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24"/>
              <p:cNvSpPr>
                <a:spLocks/>
              </p:cNvSpPr>
              <p:nvPr/>
            </p:nvSpPr>
            <p:spPr bwMode="auto">
              <a:xfrm>
                <a:off x="3423956" y="2174878"/>
                <a:ext cx="1031197" cy="854075"/>
              </a:xfrm>
              <a:custGeom>
                <a:avLst/>
                <a:gdLst>
                  <a:gd name="T0" fmla="*/ 76 w 180"/>
                  <a:gd name="T1" fmla="*/ 149 h 149"/>
                  <a:gd name="T2" fmla="*/ 73 w 180"/>
                  <a:gd name="T3" fmla="*/ 149 h 149"/>
                  <a:gd name="T4" fmla="*/ 64 w 180"/>
                  <a:gd name="T5" fmla="*/ 149 h 149"/>
                  <a:gd name="T6" fmla="*/ 0 w 180"/>
                  <a:gd name="T7" fmla="*/ 76 h 149"/>
                  <a:gd name="T8" fmla="*/ 51 w 180"/>
                  <a:gd name="T9" fmla="*/ 0 h 149"/>
                  <a:gd name="T10" fmla="*/ 55 w 180"/>
                  <a:gd name="T11" fmla="*/ 0 h 149"/>
                  <a:gd name="T12" fmla="*/ 57 w 180"/>
                  <a:gd name="T13" fmla="*/ 0 h 149"/>
                  <a:gd name="T14" fmla="*/ 143 w 180"/>
                  <a:gd name="T15" fmla="*/ 0 h 149"/>
                  <a:gd name="T16" fmla="*/ 180 w 180"/>
                  <a:gd name="T17" fmla="*/ 37 h 149"/>
                  <a:gd name="T18" fmla="*/ 76 w 180"/>
                  <a:gd name="T19"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49">
                    <a:moveTo>
                      <a:pt x="76" y="149"/>
                    </a:moveTo>
                    <a:cubicBezTo>
                      <a:pt x="75" y="149"/>
                      <a:pt x="74" y="149"/>
                      <a:pt x="73" y="149"/>
                    </a:cubicBezTo>
                    <a:cubicBezTo>
                      <a:pt x="71" y="149"/>
                      <a:pt x="68" y="149"/>
                      <a:pt x="64" y="149"/>
                    </a:cubicBezTo>
                    <a:cubicBezTo>
                      <a:pt x="33" y="149"/>
                      <a:pt x="0" y="136"/>
                      <a:pt x="0" y="76"/>
                    </a:cubicBezTo>
                    <a:cubicBezTo>
                      <a:pt x="0" y="26"/>
                      <a:pt x="14" y="0"/>
                      <a:pt x="51" y="0"/>
                    </a:cubicBezTo>
                    <a:cubicBezTo>
                      <a:pt x="52" y="0"/>
                      <a:pt x="54" y="0"/>
                      <a:pt x="55" y="0"/>
                    </a:cubicBezTo>
                    <a:cubicBezTo>
                      <a:pt x="56" y="0"/>
                      <a:pt x="57" y="0"/>
                      <a:pt x="57" y="0"/>
                    </a:cubicBezTo>
                    <a:cubicBezTo>
                      <a:pt x="143" y="0"/>
                      <a:pt x="143" y="0"/>
                      <a:pt x="143" y="0"/>
                    </a:cubicBezTo>
                    <a:cubicBezTo>
                      <a:pt x="156" y="0"/>
                      <a:pt x="180" y="0"/>
                      <a:pt x="180" y="37"/>
                    </a:cubicBezTo>
                    <a:cubicBezTo>
                      <a:pt x="180" y="115"/>
                      <a:pt x="101" y="149"/>
                      <a:pt x="76" y="149"/>
                    </a:cubicBezTo>
                    <a:close/>
                  </a:path>
                </a:pathLst>
              </a:custGeom>
              <a:gradFill flip="none" rotWithShape="1">
                <a:gsLst>
                  <a:gs pos="0">
                    <a:schemeClr val="bg1">
                      <a:alpha val="0"/>
                    </a:schemeClr>
                  </a:gs>
                  <a:gs pos="29000">
                    <a:schemeClr val="bg1">
                      <a:alpha val="42000"/>
                    </a:schemeClr>
                  </a:gs>
                  <a:gs pos="100000">
                    <a:srgbClr val="CFCFCF">
                      <a:lumMod val="0"/>
                      <a:lumOff val="100000"/>
                      <a:alpha val="63000"/>
                    </a:srgbClr>
                  </a:gs>
                  <a:gs pos="82000">
                    <a:srgbClr val="FFFFFF">
                      <a:alpha val="0"/>
                    </a:srgbClr>
                  </a:gs>
                  <a:gs pos="62000">
                    <a:srgbClr val="CFCFCF">
                      <a:lumMod val="0"/>
                      <a:lumOff val="100000"/>
                    </a:srgbClr>
                  </a:gs>
                </a:gsLst>
                <a:path path="circle">
                  <a:fillToRect r="100000" b="100000"/>
                </a:path>
                <a:tileRect l="-100000" t="-100000"/>
              </a:gra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25"/>
              <p:cNvSpPr>
                <a:spLocks/>
              </p:cNvSpPr>
              <p:nvPr/>
            </p:nvSpPr>
            <p:spPr bwMode="auto">
              <a:xfrm>
                <a:off x="4633746" y="2174878"/>
                <a:ext cx="1023919" cy="854075"/>
              </a:xfrm>
              <a:custGeom>
                <a:avLst/>
                <a:gdLst>
                  <a:gd name="T0" fmla="*/ 115 w 179"/>
                  <a:gd name="T1" fmla="*/ 149 h 149"/>
                  <a:gd name="T2" fmla="*/ 106 w 179"/>
                  <a:gd name="T3" fmla="*/ 149 h 149"/>
                  <a:gd name="T4" fmla="*/ 103 w 179"/>
                  <a:gd name="T5" fmla="*/ 149 h 149"/>
                  <a:gd name="T6" fmla="*/ 0 w 179"/>
                  <a:gd name="T7" fmla="*/ 37 h 149"/>
                  <a:gd name="T8" fmla="*/ 37 w 179"/>
                  <a:gd name="T9" fmla="*/ 0 h 149"/>
                  <a:gd name="T10" fmla="*/ 122 w 179"/>
                  <a:gd name="T11" fmla="*/ 0 h 149"/>
                  <a:gd name="T12" fmla="*/ 124 w 179"/>
                  <a:gd name="T13" fmla="*/ 0 h 149"/>
                  <a:gd name="T14" fmla="*/ 129 w 179"/>
                  <a:gd name="T15" fmla="*/ 0 h 149"/>
                  <a:gd name="T16" fmla="*/ 179 w 179"/>
                  <a:gd name="T17" fmla="*/ 76 h 149"/>
                  <a:gd name="T18" fmla="*/ 115 w 179"/>
                  <a:gd name="T19"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49">
                    <a:moveTo>
                      <a:pt x="115" y="149"/>
                    </a:moveTo>
                    <a:cubicBezTo>
                      <a:pt x="111" y="149"/>
                      <a:pt x="108" y="149"/>
                      <a:pt x="106" y="149"/>
                    </a:cubicBezTo>
                    <a:cubicBezTo>
                      <a:pt x="105" y="149"/>
                      <a:pt x="104" y="149"/>
                      <a:pt x="103" y="149"/>
                    </a:cubicBezTo>
                    <a:cubicBezTo>
                      <a:pt x="78" y="149"/>
                      <a:pt x="0" y="115"/>
                      <a:pt x="0" y="37"/>
                    </a:cubicBezTo>
                    <a:cubicBezTo>
                      <a:pt x="0" y="0"/>
                      <a:pt x="24" y="0"/>
                      <a:pt x="37" y="0"/>
                    </a:cubicBezTo>
                    <a:cubicBezTo>
                      <a:pt x="122" y="0"/>
                      <a:pt x="122" y="0"/>
                      <a:pt x="122" y="0"/>
                    </a:cubicBezTo>
                    <a:cubicBezTo>
                      <a:pt x="122" y="0"/>
                      <a:pt x="123" y="0"/>
                      <a:pt x="124" y="0"/>
                    </a:cubicBezTo>
                    <a:cubicBezTo>
                      <a:pt x="126" y="0"/>
                      <a:pt x="127" y="0"/>
                      <a:pt x="129" y="0"/>
                    </a:cubicBezTo>
                    <a:cubicBezTo>
                      <a:pt x="165" y="0"/>
                      <a:pt x="179" y="26"/>
                      <a:pt x="179" y="76"/>
                    </a:cubicBezTo>
                    <a:cubicBezTo>
                      <a:pt x="179" y="136"/>
                      <a:pt x="146" y="149"/>
                      <a:pt x="115" y="149"/>
                    </a:cubicBezTo>
                    <a:close/>
                  </a:path>
                </a:pathLst>
              </a:custGeom>
              <a:gradFill flip="none" rotWithShape="1">
                <a:gsLst>
                  <a:gs pos="0">
                    <a:schemeClr val="bg1">
                      <a:alpha val="0"/>
                    </a:schemeClr>
                  </a:gs>
                  <a:gs pos="29000">
                    <a:schemeClr val="bg1">
                      <a:alpha val="42000"/>
                    </a:schemeClr>
                  </a:gs>
                  <a:gs pos="100000">
                    <a:srgbClr val="CFCFCF">
                      <a:lumMod val="0"/>
                      <a:lumOff val="100000"/>
                      <a:alpha val="63000"/>
                    </a:srgbClr>
                  </a:gs>
                  <a:gs pos="82000">
                    <a:srgbClr val="FFFFFF">
                      <a:alpha val="0"/>
                    </a:srgbClr>
                  </a:gs>
                  <a:gs pos="62000">
                    <a:srgbClr val="CFCFCF">
                      <a:lumMod val="0"/>
                      <a:lumOff val="100000"/>
                    </a:srgbClr>
                  </a:gs>
                </a:gsLst>
                <a:path path="circle">
                  <a:fillToRect r="100000" b="100000"/>
                </a:path>
                <a:tileRect l="-100000" t="-100000"/>
              </a:gra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25"/>
              <p:cNvSpPr>
                <a:spLocks/>
              </p:cNvSpPr>
              <p:nvPr/>
            </p:nvSpPr>
            <p:spPr bwMode="auto">
              <a:xfrm>
                <a:off x="4676277" y="2211561"/>
                <a:ext cx="934468" cy="409234"/>
              </a:xfrm>
              <a:custGeom>
                <a:avLst/>
                <a:gdLst/>
                <a:ahLst/>
                <a:cxnLst/>
                <a:rect l="l" t="t" r="r" b="b"/>
                <a:pathLst>
                  <a:path w="934468" h="409234">
                    <a:moveTo>
                      <a:pt x="193158" y="0"/>
                    </a:moveTo>
                    <a:cubicBezTo>
                      <a:pt x="636900" y="0"/>
                      <a:pt x="636900" y="0"/>
                      <a:pt x="636900" y="0"/>
                    </a:cubicBezTo>
                    <a:cubicBezTo>
                      <a:pt x="636914" y="0"/>
                      <a:pt x="642128" y="0"/>
                      <a:pt x="647341" y="0"/>
                    </a:cubicBezTo>
                    <a:cubicBezTo>
                      <a:pt x="657782" y="0"/>
                      <a:pt x="663003" y="0"/>
                      <a:pt x="673444" y="0"/>
                    </a:cubicBezTo>
                    <a:cubicBezTo>
                      <a:pt x="861381" y="0"/>
                      <a:pt x="934468" y="136014"/>
                      <a:pt x="934468" y="397578"/>
                    </a:cubicBezTo>
                    <a:lnTo>
                      <a:pt x="933624" y="409234"/>
                    </a:lnTo>
                    <a:cubicBezTo>
                      <a:pt x="887262" y="349263"/>
                      <a:pt x="818076" y="319451"/>
                      <a:pt x="723717" y="319451"/>
                    </a:cubicBezTo>
                    <a:cubicBezTo>
                      <a:pt x="711709" y="319451"/>
                      <a:pt x="705705" y="319451"/>
                      <a:pt x="693697" y="319451"/>
                    </a:cubicBezTo>
                    <a:cubicBezTo>
                      <a:pt x="687701" y="319451"/>
                      <a:pt x="681706" y="319451"/>
                      <a:pt x="681689" y="319451"/>
                    </a:cubicBezTo>
                    <a:cubicBezTo>
                      <a:pt x="681689" y="319451"/>
                      <a:pt x="681689" y="319451"/>
                      <a:pt x="171347" y="319451"/>
                    </a:cubicBezTo>
                    <a:cubicBezTo>
                      <a:pt x="129981" y="319451"/>
                      <a:pt x="70066" y="319451"/>
                      <a:pt x="23503" y="353474"/>
                    </a:cubicBezTo>
                    <a:cubicBezTo>
                      <a:pt x="8222" y="304874"/>
                      <a:pt x="0" y="251540"/>
                      <a:pt x="0" y="193558"/>
                    </a:cubicBezTo>
                    <a:cubicBezTo>
                      <a:pt x="0" y="0"/>
                      <a:pt x="125292" y="0"/>
                      <a:pt x="193158" y="0"/>
                    </a:cubicBezTo>
                    <a:close/>
                  </a:path>
                </a:pathLst>
              </a:custGeom>
              <a:gradFill>
                <a:gsLst>
                  <a:gs pos="42000">
                    <a:schemeClr val="tx2">
                      <a:alpha val="0"/>
                    </a:schemeClr>
                  </a:gs>
                  <a:gs pos="100000">
                    <a:schemeClr val="bg1"/>
                  </a:gs>
                </a:gsLst>
                <a:lin ang="162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25"/>
              <p:cNvSpPr>
                <a:spLocks/>
              </p:cNvSpPr>
              <p:nvPr/>
            </p:nvSpPr>
            <p:spPr bwMode="auto">
              <a:xfrm flipH="1">
                <a:off x="3476476" y="2211561"/>
                <a:ext cx="934468" cy="409234"/>
              </a:xfrm>
              <a:custGeom>
                <a:avLst/>
                <a:gdLst/>
                <a:ahLst/>
                <a:cxnLst/>
                <a:rect l="l" t="t" r="r" b="b"/>
                <a:pathLst>
                  <a:path w="934468" h="409234">
                    <a:moveTo>
                      <a:pt x="193158" y="0"/>
                    </a:moveTo>
                    <a:cubicBezTo>
                      <a:pt x="636900" y="0"/>
                      <a:pt x="636900" y="0"/>
                      <a:pt x="636900" y="0"/>
                    </a:cubicBezTo>
                    <a:cubicBezTo>
                      <a:pt x="636914" y="0"/>
                      <a:pt x="642128" y="0"/>
                      <a:pt x="647341" y="0"/>
                    </a:cubicBezTo>
                    <a:cubicBezTo>
                      <a:pt x="657782" y="0"/>
                      <a:pt x="663003" y="0"/>
                      <a:pt x="673444" y="0"/>
                    </a:cubicBezTo>
                    <a:cubicBezTo>
                      <a:pt x="861381" y="0"/>
                      <a:pt x="934468" y="136014"/>
                      <a:pt x="934468" y="397578"/>
                    </a:cubicBezTo>
                    <a:lnTo>
                      <a:pt x="933624" y="409234"/>
                    </a:lnTo>
                    <a:cubicBezTo>
                      <a:pt x="887262" y="349263"/>
                      <a:pt x="818076" y="319451"/>
                      <a:pt x="723717" y="319451"/>
                    </a:cubicBezTo>
                    <a:cubicBezTo>
                      <a:pt x="711709" y="319451"/>
                      <a:pt x="705705" y="319451"/>
                      <a:pt x="693697" y="319451"/>
                    </a:cubicBezTo>
                    <a:cubicBezTo>
                      <a:pt x="687701" y="319451"/>
                      <a:pt x="681706" y="319451"/>
                      <a:pt x="681689" y="319451"/>
                    </a:cubicBezTo>
                    <a:cubicBezTo>
                      <a:pt x="681689" y="319451"/>
                      <a:pt x="681689" y="319451"/>
                      <a:pt x="171347" y="319451"/>
                    </a:cubicBezTo>
                    <a:cubicBezTo>
                      <a:pt x="129981" y="319451"/>
                      <a:pt x="70066" y="319451"/>
                      <a:pt x="23503" y="353474"/>
                    </a:cubicBezTo>
                    <a:cubicBezTo>
                      <a:pt x="8222" y="304874"/>
                      <a:pt x="0" y="251540"/>
                      <a:pt x="0" y="193558"/>
                    </a:cubicBezTo>
                    <a:cubicBezTo>
                      <a:pt x="0" y="0"/>
                      <a:pt x="125292" y="0"/>
                      <a:pt x="193158" y="0"/>
                    </a:cubicBezTo>
                    <a:close/>
                  </a:path>
                </a:pathLst>
              </a:custGeom>
              <a:gradFill>
                <a:gsLst>
                  <a:gs pos="42000">
                    <a:schemeClr val="tx2">
                      <a:alpha val="0"/>
                    </a:schemeClr>
                  </a:gs>
                  <a:gs pos="100000">
                    <a:schemeClr val="bg1"/>
                  </a:gs>
                </a:gsLst>
                <a:lin ang="162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4"/>
              <p:cNvSpPr>
                <a:spLocks noEditPoints="1"/>
              </p:cNvSpPr>
              <p:nvPr/>
            </p:nvSpPr>
            <p:spPr bwMode="auto">
              <a:xfrm>
                <a:off x="3087415" y="2075771"/>
                <a:ext cx="2854504" cy="992723"/>
              </a:xfrm>
              <a:custGeom>
                <a:avLst/>
                <a:gdLst>
                  <a:gd name="T0" fmla="*/ 513 w 513"/>
                  <a:gd name="T1" fmla="*/ 4 h 177"/>
                  <a:gd name="T2" fmla="*/ 462 w 513"/>
                  <a:gd name="T3" fmla="*/ 50 h 177"/>
                  <a:gd name="T4" fmla="*/ 462 w 513"/>
                  <a:gd name="T5" fmla="*/ 51 h 177"/>
                  <a:gd name="T6" fmla="*/ 410 w 513"/>
                  <a:gd name="T7" fmla="*/ 12 h 177"/>
                  <a:gd name="T8" fmla="*/ 405 w 513"/>
                  <a:gd name="T9" fmla="*/ 12 h 177"/>
                  <a:gd name="T10" fmla="*/ 403 w 513"/>
                  <a:gd name="T11" fmla="*/ 13 h 177"/>
                  <a:gd name="T12" fmla="*/ 339 w 513"/>
                  <a:gd name="T13" fmla="*/ 12 h 177"/>
                  <a:gd name="T14" fmla="*/ 339 w 513"/>
                  <a:gd name="T15" fmla="*/ 12 h 177"/>
                  <a:gd name="T16" fmla="*/ 185 w 513"/>
                  <a:gd name="T17" fmla="*/ 12 h 177"/>
                  <a:gd name="T18" fmla="*/ 185 w 513"/>
                  <a:gd name="T19" fmla="*/ 12 h 177"/>
                  <a:gd name="T20" fmla="*/ 121 w 513"/>
                  <a:gd name="T21" fmla="*/ 13 h 177"/>
                  <a:gd name="T22" fmla="*/ 119 w 513"/>
                  <a:gd name="T23" fmla="*/ 12 h 177"/>
                  <a:gd name="T24" fmla="*/ 115 w 513"/>
                  <a:gd name="T25" fmla="*/ 12 h 177"/>
                  <a:gd name="T26" fmla="*/ 62 w 513"/>
                  <a:gd name="T27" fmla="*/ 51 h 177"/>
                  <a:gd name="T28" fmla="*/ 62 w 513"/>
                  <a:gd name="T29" fmla="*/ 50 h 177"/>
                  <a:gd name="T30" fmla="*/ 0 w 513"/>
                  <a:gd name="T31" fmla="*/ 0 h 177"/>
                  <a:gd name="T32" fmla="*/ 9 w 513"/>
                  <a:gd name="T33" fmla="*/ 19 h 177"/>
                  <a:gd name="T34" fmla="*/ 58 w 513"/>
                  <a:gd name="T35" fmla="*/ 69 h 177"/>
                  <a:gd name="T36" fmla="*/ 56 w 513"/>
                  <a:gd name="T37" fmla="*/ 96 h 177"/>
                  <a:gd name="T38" fmla="*/ 128 w 513"/>
                  <a:gd name="T39" fmla="*/ 177 h 177"/>
                  <a:gd name="T40" fmla="*/ 138 w 513"/>
                  <a:gd name="T41" fmla="*/ 176 h 177"/>
                  <a:gd name="T42" fmla="*/ 140 w 513"/>
                  <a:gd name="T43" fmla="*/ 176 h 177"/>
                  <a:gd name="T44" fmla="*/ 251 w 513"/>
                  <a:gd name="T45" fmla="*/ 60 h 177"/>
                  <a:gd name="T46" fmla="*/ 262 w 513"/>
                  <a:gd name="T47" fmla="*/ 58 h 177"/>
                  <a:gd name="T48" fmla="*/ 273 w 513"/>
                  <a:gd name="T49" fmla="*/ 60 h 177"/>
                  <a:gd name="T50" fmla="*/ 384 w 513"/>
                  <a:gd name="T51" fmla="*/ 176 h 177"/>
                  <a:gd name="T52" fmla="*/ 386 w 513"/>
                  <a:gd name="T53" fmla="*/ 176 h 177"/>
                  <a:gd name="T54" fmla="*/ 396 w 513"/>
                  <a:gd name="T55" fmla="*/ 177 h 177"/>
                  <a:gd name="T56" fmla="*/ 468 w 513"/>
                  <a:gd name="T57" fmla="*/ 96 h 177"/>
                  <a:gd name="T58" fmla="*/ 466 w 513"/>
                  <a:gd name="T59" fmla="*/ 69 h 177"/>
                  <a:gd name="T60" fmla="*/ 509 w 513"/>
                  <a:gd name="T61" fmla="*/ 18 h 177"/>
                  <a:gd name="T62" fmla="*/ 513 w 513"/>
                  <a:gd name="T63" fmla="*/ 4 h 177"/>
                  <a:gd name="T64" fmla="*/ 140 w 513"/>
                  <a:gd name="T65" fmla="*/ 169 h 177"/>
                  <a:gd name="T66" fmla="*/ 137 w 513"/>
                  <a:gd name="T67" fmla="*/ 169 h 177"/>
                  <a:gd name="T68" fmla="*/ 128 w 513"/>
                  <a:gd name="T69" fmla="*/ 169 h 177"/>
                  <a:gd name="T70" fmla="*/ 64 w 513"/>
                  <a:gd name="T71" fmla="*/ 96 h 177"/>
                  <a:gd name="T72" fmla="*/ 115 w 513"/>
                  <a:gd name="T73" fmla="*/ 20 h 177"/>
                  <a:gd name="T74" fmla="*/ 119 w 513"/>
                  <a:gd name="T75" fmla="*/ 20 h 177"/>
                  <a:gd name="T76" fmla="*/ 121 w 513"/>
                  <a:gd name="T77" fmla="*/ 20 h 177"/>
                  <a:gd name="T78" fmla="*/ 207 w 513"/>
                  <a:gd name="T79" fmla="*/ 20 h 177"/>
                  <a:gd name="T80" fmla="*/ 244 w 513"/>
                  <a:gd name="T81" fmla="*/ 57 h 177"/>
                  <a:gd name="T82" fmla="*/ 140 w 513"/>
                  <a:gd name="T83" fmla="*/ 169 h 177"/>
                  <a:gd name="T84" fmla="*/ 251 w 513"/>
                  <a:gd name="T85" fmla="*/ 50 h 177"/>
                  <a:gd name="T86" fmla="*/ 235 w 513"/>
                  <a:gd name="T87" fmla="*/ 19 h 177"/>
                  <a:gd name="T88" fmla="*/ 289 w 513"/>
                  <a:gd name="T89" fmla="*/ 19 h 177"/>
                  <a:gd name="T90" fmla="*/ 273 w 513"/>
                  <a:gd name="T91" fmla="*/ 50 h 177"/>
                  <a:gd name="T92" fmla="*/ 251 w 513"/>
                  <a:gd name="T93" fmla="*/ 50 h 177"/>
                  <a:gd name="T94" fmla="*/ 396 w 513"/>
                  <a:gd name="T95" fmla="*/ 169 h 177"/>
                  <a:gd name="T96" fmla="*/ 387 w 513"/>
                  <a:gd name="T97" fmla="*/ 169 h 177"/>
                  <a:gd name="T98" fmla="*/ 384 w 513"/>
                  <a:gd name="T99" fmla="*/ 169 h 177"/>
                  <a:gd name="T100" fmla="*/ 281 w 513"/>
                  <a:gd name="T101" fmla="*/ 57 h 177"/>
                  <a:gd name="T102" fmla="*/ 317 w 513"/>
                  <a:gd name="T103" fmla="*/ 20 h 177"/>
                  <a:gd name="T104" fmla="*/ 403 w 513"/>
                  <a:gd name="T105" fmla="*/ 20 h 177"/>
                  <a:gd name="T106" fmla="*/ 405 w 513"/>
                  <a:gd name="T107" fmla="*/ 20 h 177"/>
                  <a:gd name="T108" fmla="*/ 410 w 513"/>
                  <a:gd name="T109" fmla="*/ 20 h 177"/>
                  <a:gd name="T110" fmla="*/ 460 w 513"/>
                  <a:gd name="T111" fmla="*/ 96 h 177"/>
                  <a:gd name="T112" fmla="*/ 396 w 513"/>
                  <a:gd name="T113" fmla="*/ 16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3" h="177">
                    <a:moveTo>
                      <a:pt x="513" y="4"/>
                    </a:moveTo>
                    <a:cubicBezTo>
                      <a:pt x="462" y="50"/>
                      <a:pt x="462" y="50"/>
                      <a:pt x="462" y="50"/>
                    </a:cubicBezTo>
                    <a:cubicBezTo>
                      <a:pt x="462" y="51"/>
                      <a:pt x="462" y="51"/>
                      <a:pt x="462" y="51"/>
                    </a:cubicBezTo>
                    <a:cubicBezTo>
                      <a:pt x="454" y="26"/>
                      <a:pt x="437" y="12"/>
                      <a:pt x="410" y="12"/>
                    </a:cubicBezTo>
                    <a:cubicBezTo>
                      <a:pt x="408" y="12"/>
                      <a:pt x="406" y="12"/>
                      <a:pt x="405" y="12"/>
                    </a:cubicBezTo>
                    <a:cubicBezTo>
                      <a:pt x="404" y="13"/>
                      <a:pt x="403" y="13"/>
                      <a:pt x="403" y="13"/>
                    </a:cubicBezTo>
                    <a:cubicBezTo>
                      <a:pt x="339" y="12"/>
                      <a:pt x="339" y="12"/>
                      <a:pt x="339" y="12"/>
                    </a:cubicBezTo>
                    <a:cubicBezTo>
                      <a:pt x="339" y="12"/>
                      <a:pt x="339" y="12"/>
                      <a:pt x="339" y="12"/>
                    </a:cubicBezTo>
                    <a:cubicBezTo>
                      <a:pt x="185" y="12"/>
                      <a:pt x="185" y="12"/>
                      <a:pt x="185" y="12"/>
                    </a:cubicBezTo>
                    <a:cubicBezTo>
                      <a:pt x="185" y="12"/>
                      <a:pt x="185" y="12"/>
                      <a:pt x="185" y="12"/>
                    </a:cubicBezTo>
                    <a:cubicBezTo>
                      <a:pt x="121" y="13"/>
                      <a:pt x="121" y="13"/>
                      <a:pt x="121" y="13"/>
                    </a:cubicBezTo>
                    <a:cubicBezTo>
                      <a:pt x="121" y="13"/>
                      <a:pt x="120" y="13"/>
                      <a:pt x="119" y="12"/>
                    </a:cubicBezTo>
                    <a:cubicBezTo>
                      <a:pt x="118" y="12"/>
                      <a:pt x="116" y="12"/>
                      <a:pt x="115" y="12"/>
                    </a:cubicBezTo>
                    <a:cubicBezTo>
                      <a:pt x="87" y="12"/>
                      <a:pt x="70" y="26"/>
                      <a:pt x="62" y="51"/>
                    </a:cubicBezTo>
                    <a:cubicBezTo>
                      <a:pt x="62" y="50"/>
                      <a:pt x="62" y="50"/>
                      <a:pt x="62" y="50"/>
                    </a:cubicBezTo>
                    <a:cubicBezTo>
                      <a:pt x="0" y="0"/>
                      <a:pt x="0" y="0"/>
                      <a:pt x="0" y="0"/>
                    </a:cubicBezTo>
                    <a:cubicBezTo>
                      <a:pt x="0" y="6"/>
                      <a:pt x="11" y="8"/>
                      <a:pt x="9" y="19"/>
                    </a:cubicBezTo>
                    <a:cubicBezTo>
                      <a:pt x="16" y="37"/>
                      <a:pt x="49" y="62"/>
                      <a:pt x="58" y="69"/>
                    </a:cubicBezTo>
                    <a:cubicBezTo>
                      <a:pt x="57" y="77"/>
                      <a:pt x="56" y="86"/>
                      <a:pt x="56" y="96"/>
                    </a:cubicBezTo>
                    <a:cubicBezTo>
                      <a:pt x="56" y="166"/>
                      <a:pt x="100" y="177"/>
                      <a:pt x="128" y="177"/>
                    </a:cubicBezTo>
                    <a:cubicBezTo>
                      <a:pt x="132" y="177"/>
                      <a:pt x="135" y="176"/>
                      <a:pt x="138" y="176"/>
                    </a:cubicBezTo>
                    <a:cubicBezTo>
                      <a:pt x="139" y="176"/>
                      <a:pt x="139" y="176"/>
                      <a:pt x="140" y="176"/>
                    </a:cubicBezTo>
                    <a:cubicBezTo>
                      <a:pt x="173" y="176"/>
                      <a:pt x="249" y="137"/>
                      <a:pt x="251" y="60"/>
                    </a:cubicBezTo>
                    <a:cubicBezTo>
                      <a:pt x="254" y="59"/>
                      <a:pt x="258" y="58"/>
                      <a:pt x="262" y="58"/>
                    </a:cubicBezTo>
                    <a:cubicBezTo>
                      <a:pt x="266" y="58"/>
                      <a:pt x="270" y="59"/>
                      <a:pt x="273" y="60"/>
                    </a:cubicBezTo>
                    <a:cubicBezTo>
                      <a:pt x="275" y="137"/>
                      <a:pt x="351" y="176"/>
                      <a:pt x="384" y="176"/>
                    </a:cubicBezTo>
                    <a:cubicBezTo>
                      <a:pt x="385" y="176"/>
                      <a:pt x="385" y="176"/>
                      <a:pt x="386" y="176"/>
                    </a:cubicBezTo>
                    <a:cubicBezTo>
                      <a:pt x="389" y="176"/>
                      <a:pt x="392" y="177"/>
                      <a:pt x="396" y="177"/>
                    </a:cubicBezTo>
                    <a:cubicBezTo>
                      <a:pt x="424" y="177"/>
                      <a:pt x="468" y="166"/>
                      <a:pt x="468" y="96"/>
                    </a:cubicBezTo>
                    <a:cubicBezTo>
                      <a:pt x="468" y="86"/>
                      <a:pt x="467" y="77"/>
                      <a:pt x="466" y="69"/>
                    </a:cubicBezTo>
                    <a:cubicBezTo>
                      <a:pt x="475" y="62"/>
                      <a:pt x="502" y="36"/>
                      <a:pt x="509" y="18"/>
                    </a:cubicBezTo>
                    <a:cubicBezTo>
                      <a:pt x="507" y="8"/>
                      <a:pt x="513" y="9"/>
                      <a:pt x="513" y="4"/>
                    </a:cubicBezTo>
                    <a:close/>
                    <a:moveTo>
                      <a:pt x="140" y="169"/>
                    </a:moveTo>
                    <a:cubicBezTo>
                      <a:pt x="139" y="169"/>
                      <a:pt x="138" y="169"/>
                      <a:pt x="137" y="169"/>
                    </a:cubicBezTo>
                    <a:cubicBezTo>
                      <a:pt x="135" y="169"/>
                      <a:pt x="132" y="169"/>
                      <a:pt x="128" y="169"/>
                    </a:cubicBezTo>
                    <a:cubicBezTo>
                      <a:pt x="97" y="169"/>
                      <a:pt x="64" y="156"/>
                      <a:pt x="64" y="96"/>
                    </a:cubicBezTo>
                    <a:cubicBezTo>
                      <a:pt x="64" y="46"/>
                      <a:pt x="78" y="20"/>
                      <a:pt x="115" y="20"/>
                    </a:cubicBezTo>
                    <a:cubicBezTo>
                      <a:pt x="116" y="20"/>
                      <a:pt x="118" y="20"/>
                      <a:pt x="119" y="20"/>
                    </a:cubicBezTo>
                    <a:cubicBezTo>
                      <a:pt x="120" y="20"/>
                      <a:pt x="121" y="20"/>
                      <a:pt x="121" y="20"/>
                    </a:cubicBezTo>
                    <a:cubicBezTo>
                      <a:pt x="207" y="20"/>
                      <a:pt x="207" y="20"/>
                      <a:pt x="207" y="20"/>
                    </a:cubicBezTo>
                    <a:cubicBezTo>
                      <a:pt x="219" y="20"/>
                      <a:pt x="244" y="20"/>
                      <a:pt x="244" y="57"/>
                    </a:cubicBezTo>
                    <a:cubicBezTo>
                      <a:pt x="244" y="135"/>
                      <a:pt x="165" y="169"/>
                      <a:pt x="140" y="169"/>
                    </a:cubicBezTo>
                    <a:close/>
                    <a:moveTo>
                      <a:pt x="251" y="50"/>
                    </a:moveTo>
                    <a:cubicBezTo>
                      <a:pt x="249" y="33"/>
                      <a:pt x="243" y="24"/>
                      <a:pt x="235" y="19"/>
                    </a:cubicBezTo>
                    <a:cubicBezTo>
                      <a:pt x="289" y="19"/>
                      <a:pt x="289" y="19"/>
                      <a:pt x="289" y="19"/>
                    </a:cubicBezTo>
                    <a:cubicBezTo>
                      <a:pt x="281" y="24"/>
                      <a:pt x="275" y="33"/>
                      <a:pt x="273" y="50"/>
                    </a:cubicBezTo>
                    <a:lnTo>
                      <a:pt x="251" y="50"/>
                    </a:lnTo>
                    <a:close/>
                    <a:moveTo>
                      <a:pt x="396" y="169"/>
                    </a:moveTo>
                    <a:cubicBezTo>
                      <a:pt x="392" y="169"/>
                      <a:pt x="389" y="169"/>
                      <a:pt x="387" y="169"/>
                    </a:cubicBezTo>
                    <a:cubicBezTo>
                      <a:pt x="386" y="169"/>
                      <a:pt x="385" y="169"/>
                      <a:pt x="384" y="169"/>
                    </a:cubicBezTo>
                    <a:cubicBezTo>
                      <a:pt x="359" y="169"/>
                      <a:pt x="281" y="135"/>
                      <a:pt x="281" y="57"/>
                    </a:cubicBezTo>
                    <a:cubicBezTo>
                      <a:pt x="281" y="20"/>
                      <a:pt x="305" y="20"/>
                      <a:pt x="317" y="20"/>
                    </a:cubicBezTo>
                    <a:cubicBezTo>
                      <a:pt x="403" y="20"/>
                      <a:pt x="403" y="20"/>
                      <a:pt x="403" y="20"/>
                    </a:cubicBezTo>
                    <a:cubicBezTo>
                      <a:pt x="403" y="20"/>
                      <a:pt x="404" y="20"/>
                      <a:pt x="405" y="20"/>
                    </a:cubicBezTo>
                    <a:cubicBezTo>
                      <a:pt x="407" y="20"/>
                      <a:pt x="408" y="20"/>
                      <a:pt x="410" y="20"/>
                    </a:cubicBezTo>
                    <a:cubicBezTo>
                      <a:pt x="446" y="20"/>
                      <a:pt x="460" y="46"/>
                      <a:pt x="460" y="96"/>
                    </a:cubicBezTo>
                    <a:cubicBezTo>
                      <a:pt x="460" y="156"/>
                      <a:pt x="427" y="169"/>
                      <a:pt x="396" y="16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32" name="Group 31"/>
          <p:cNvGrpSpPr/>
          <p:nvPr/>
        </p:nvGrpSpPr>
        <p:grpSpPr>
          <a:xfrm>
            <a:off x="0" y="4629150"/>
            <a:ext cx="9144000" cy="514350"/>
            <a:chOff x="0" y="4629150"/>
            <a:chExt cx="9144000" cy="514350"/>
          </a:xfrm>
        </p:grpSpPr>
        <p:sp>
          <p:nvSpPr>
            <p:cNvPr id="31" name="Rectangle 30"/>
            <p:cNvSpPr/>
            <p:nvPr/>
          </p:nvSpPr>
          <p:spPr>
            <a:xfrm>
              <a:off x="0" y="4797425"/>
              <a:ext cx="9144000" cy="346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20" descr="Oracle WHITE"/>
            <p:cNvPicPr>
              <a:picLocks noChangeArrowheads="1"/>
            </p:cNvPicPr>
            <p:nvPr/>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nvGrpSpPr>
            <p:cNvPr id="44" name="Group 43"/>
            <p:cNvGrpSpPr/>
            <p:nvPr/>
          </p:nvGrpSpPr>
          <p:grpSpPr>
            <a:xfrm>
              <a:off x="0" y="4629150"/>
              <a:ext cx="9144000" cy="168275"/>
              <a:chOff x="0" y="4629150"/>
              <a:chExt cx="9144000" cy="168275"/>
            </a:xfrm>
          </p:grpSpPr>
          <p:pic>
            <p:nvPicPr>
              <p:cNvPr id="45" name="Picture 25" descr="Red Ba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46" name="Picture 20" descr="Oracle WHITE"/>
              <p:cNvPicPr>
                <a:picLocks noChangeArrowheads="1"/>
              </p:cNvPicPr>
              <p:nvPr/>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47" name="Group 46"/>
            <p:cNvGrpSpPr/>
            <p:nvPr/>
          </p:nvGrpSpPr>
          <p:grpSpPr>
            <a:xfrm>
              <a:off x="597807" y="4913973"/>
              <a:ext cx="2539093" cy="218542"/>
              <a:chOff x="597807" y="4913973"/>
              <a:chExt cx="2539093" cy="218542"/>
            </a:xfrm>
          </p:grpSpPr>
          <p:sp>
            <p:nvSpPr>
              <p:cNvPr id="48" name="Text Box 14"/>
              <p:cNvSpPr txBox="1">
                <a:spLocks noChangeArrowheads="1"/>
              </p:cNvSpPr>
              <p:nvPr/>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2012, Oracle and/or its affiliates. All rights reserved.</a:t>
                </a:r>
                <a:endParaRPr lang="en-US" sz="600" dirty="0" smtClean="0">
                  <a:solidFill>
                    <a:schemeClr val="tx1"/>
                  </a:solidFill>
                </a:endParaRPr>
              </a:p>
            </p:txBody>
          </p:sp>
          <p:cxnSp>
            <p:nvCxnSpPr>
              <p:cNvPr id="49" name="Straight Connector 48"/>
              <p:cNvCxnSpPr/>
              <p:nvPr/>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52" name="Rectangle 51"/>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20</a:t>
              </a:fld>
              <a:endParaRPr lang="en-US" sz="600" dirty="0">
                <a:solidFill>
                  <a:schemeClr val="tx1"/>
                </a:solidFill>
              </a:endParaRPr>
            </a:p>
          </p:txBody>
        </p:sp>
      </p:grpSp>
      <p:sp>
        <p:nvSpPr>
          <p:cNvPr id="101" name="Rectangle 100"/>
          <p:cNvSpPr/>
          <p:nvPr/>
        </p:nvSpPr>
        <p:spPr>
          <a:xfrm>
            <a:off x="2321049" y="2228189"/>
            <a:ext cx="2100826" cy="923330"/>
          </a:xfrm>
          <a:prstGeom prst="rect">
            <a:avLst/>
          </a:prstGeom>
        </p:spPr>
        <p:txBody>
          <a:bodyPr wrap="square">
            <a:spAutoFit/>
          </a:bodyPr>
          <a:lstStyle/>
          <a:p>
            <a:pPr algn="ctr">
              <a:spcAft>
                <a:spcPts val="1000"/>
              </a:spcAft>
              <a:buClr>
                <a:schemeClr val="tx1"/>
              </a:buClr>
            </a:pPr>
            <a:r>
              <a:rPr lang="ru-RU" b="1" dirty="0" smtClean="0">
                <a:ln w="6350">
                  <a:noFill/>
                </a:ln>
                <a:gradFill>
                  <a:gsLst>
                    <a:gs pos="0">
                      <a:schemeClr val="accent1">
                        <a:lumMod val="75000"/>
                      </a:schemeClr>
                    </a:gs>
                    <a:gs pos="100000">
                      <a:schemeClr val="accent1">
                        <a:lumMod val="95000"/>
                      </a:schemeClr>
                    </a:gs>
                  </a:gsLst>
                  <a:lin ang="16200000" scaled="0"/>
                </a:gradFill>
              </a:rPr>
              <a:t>Новые возможности для бизнеса</a:t>
            </a:r>
            <a:endParaRPr lang="en-US" b="1" dirty="0">
              <a:ln w="6350">
                <a:noFill/>
              </a:ln>
              <a:gradFill>
                <a:gsLst>
                  <a:gs pos="0">
                    <a:schemeClr val="accent1">
                      <a:lumMod val="75000"/>
                    </a:schemeClr>
                  </a:gs>
                  <a:gs pos="100000">
                    <a:schemeClr val="accent1">
                      <a:lumMod val="95000"/>
                    </a:schemeClr>
                  </a:gs>
                </a:gsLst>
                <a:lin ang="16200000" scaled="0"/>
              </a:gradFill>
            </a:endParaRPr>
          </a:p>
        </p:txBody>
      </p:sp>
      <p:sp>
        <p:nvSpPr>
          <p:cNvPr id="102" name="Rectangle 101"/>
          <p:cNvSpPr/>
          <p:nvPr/>
        </p:nvSpPr>
        <p:spPr>
          <a:xfrm>
            <a:off x="4864980" y="2120467"/>
            <a:ext cx="1962032" cy="923330"/>
          </a:xfrm>
          <a:prstGeom prst="rect">
            <a:avLst/>
          </a:prstGeom>
        </p:spPr>
        <p:txBody>
          <a:bodyPr wrap="square">
            <a:spAutoFit/>
          </a:bodyPr>
          <a:lstStyle/>
          <a:p>
            <a:pPr algn="ctr">
              <a:spcAft>
                <a:spcPts val="1000"/>
              </a:spcAft>
              <a:buClr>
                <a:schemeClr val="tx1"/>
              </a:buClr>
            </a:pPr>
            <a:r>
              <a:rPr lang="ru-RU" b="1" dirty="0" smtClean="0">
                <a:ln w="6350">
                  <a:noFill/>
                </a:ln>
                <a:gradFill>
                  <a:gsLst>
                    <a:gs pos="0">
                      <a:schemeClr val="accent1">
                        <a:lumMod val="75000"/>
                      </a:schemeClr>
                    </a:gs>
                    <a:gs pos="100000">
                      <a:schemeClr val="accent1">
                        <a:lumMod val="95000"/>
                      </a:schemeClr>
                    </a:gs>
                  </a:gsLst>
                  <a:lin ang="16200000" scaled="0"/>
                </a:gradFill>
              </a:rPr>
              <a:t>Облегчить жизнь пользователям</a:t>
            </a:r>
            <a:endParaRPr lang="en-US" b="1" dirty="0">
              <a:ln w="6350">
                <a:noFill/>
              </a:ln>
              <a:gradFill>
                <a:gsLst>
                  <a:gs pos="0">
                    <a:schemeClr val="accent1">
                      <a:lumMod val="75000"/>
                    </a:schemeClr>
                  </a:gs>
                  <a:gs pos="100000">
                    <a:schemeClr val="accent1">
                      <a:lumMod val="95000"/>
                    </a:schemeClr>
                  </a:gs>
                </a:gsLst>
                <a:lin ang="16200000" scaled="0"/>
              </a:gradFill>
            </a:endParaRPr>
          </a:p>
        </p:txBody>
      </p:sp>
    </p:spTree>
    <p:extLst>
      <p:ext uri="{BB962C8B-B14F-4D97-AF65-F5344CB8AC3E}">
        <p14:creationId xmlns="" xmlns:p14="http://schemas.microsoft.com/office/powerpoint/2010/main" val="5529299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500"/>
                                        <p:tgtEl>
                                          <p:spTgt spid="65"/>
                                        </p:tgtEl>
                                      </p:cBhvr>
                                    </p:animEffect>
                                  </p:childTnLst>
                                </p:cTn>
                              </p:par>
                              <p:par>
                                <p:cTn id="12" presetID="42" presetClass="path" presetSubtype="0" decel="100000" fill="hold" grpId="1" nodeType="withEffect">
                                  <p:stCondLst>
                                    <p:cond delay="0"/>
                                  </p:stCondLst>
                                  <p:childTnLst>
                                    <p:animMotion origin="layout" path="M -4.44444E-6 1.96787E-6 L -4.44444E-6 1.00865 " pathEditMode="relative" rAng="0" ptsTypes="AA">
                                      <p:cBhvr>
                                        <p:cTn id="13" dur="1000" spd="-100000" fill="hold"/>
                                        <p:tgtEl>
                                          <p:spTgt spid="65"/>
                                        </p:tgtEl>
                                        <p:attrNameLst>
                                          <p:attrName>ppt_x</p:attrName>
                                          <p:attrName>ppt_y</p:attrName>
                                        </p:attrNameLst>
                                      </p:cBhvr>
                                      <p:rCtr x="0" y="50417"/>
                                    </p:animMotion>
                                  </p:childTnLst>
                                </p:cTn>
                              </p:par>
                              <p:par>
                                <p:cTn id="14" presetID="10" presetClass="entr" presetSubtype="0" fill="hold" grpId="0" nodeType="withEffect">
                                  <p:stCondLst>
                                    <p:cond delay="25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500"/>
                                        <p:tgtEl>
                                          <p:spTgt spid="66"/>
                                        </p:tgtEl>
                                      </p:cBhvr>
                                    </p:animEffect>
                                  </p:childTnLst>
                                </p:cTn>
                              </p:par>
                              <p:par>
                                <p:cTn id="17" presetID="42" presetClass="path" presetSubtype="0" decel="100000" fill="hold" grpId="1" nodeType="withEffect">
                                  <p:stCondLst>
                                    <p:cond delay="0"/>
                                  </p:stCondLst>
                                  <p:childTnLst>
                                    <p:animMotion origin="layout" path="M -4.44444E-6 1.96787E-6 L -4.44444E-6 1.00865 " pathEditMode="relative" rAng="0" ptsTypes="AA">
                                      <p:cBhvr>
                                        <p:cTn id="18" dur="1000" spd="-100000" fill="hold"/>
                                        <p:tgtEl>
                                          <p:spTgt spid="66"/>
                                        </p:tgtEl>
                                        <p:attrNameLst>
                                          <p:attrName>ppt_x</p:attrName>
                                          <p:attrName>ppt_y</p:attrName>
                                        </p:attrNameLst>
                                      </p:cBhvr>
                                      <p:rCtr x="0" y="50417"/>
                                    </p:animMotion>
                                  </p:childTnLst>
                                </p:cTn>
                              </p:par>
                              <p:par>
                                <p:cTn id="19" presetID="1" presetClass="exit" presetSubtype="0" fill="hold" nodeType="withEffect">
                                  <p:stCondLst>
                                    <p:cond delay="1000"/>
                                  </p:stCondLst>
                                  <p:childTnLst>
                                    <p:set>
                                      <p:cBhvr>
                                        <p:cTn id="20" dur="1" fill="hold">
                                          <p:stCondLst>
                                            <p:cond delay="0"/>
                                          </p:stCondLst>
                                        </p:cTn>
                                        <p:tgtEl>
                                          <p:spTgt spid="33"/>
                                        </p:tgtEl>
                                        <p:attrNameLst>
                                          <p:attrName>style.visibility</p:attrName>
                                        </p:attrNameLst>
                                      </p:cBhvr>
                                      <p:to>
                                        <p:strVal val="hidden"/>
                                      </p:to>
                                    </p:set>
                                  </p:childTnLst>
                                </p:cTn>
                              </p:par>
                              <p:par>
                                <p:cTn id="21" presetID="1" presetClass="entr" presetSubtype="0" fill="hold" nodeType="withEffect">
                                  <p:stCondLst>
                                    <p:cond delay="100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grpId="0" nodeType="withEffect">
                                  <p:stCondLst>
                                    <p:cond delay="1000"/>
                                  </p:stCondLst>
                                  <p:childTnLst>
                                    <p:set>
                                      <p:cBhvr>
                                        <p:cTn id="24" dur="1" fill="hold">
                                          <p:stCondLst>
                                            <p:cond delay="0"/>
                                          </p:stCondLst>
                                        </p:cTn>
                                        <p:tgtEl>
                                          <p:spTgt spid="7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3" nodeType="clickEffect">
                                  <p:stCondLst>
                                    <p:cond delay="0"/>
                                  </p:stCondLst>
                                  <p:childTnLst>
                                    <p:animEffect transition="out" filter="fade">
                                      <p:cBhvr>
                                        <p:cTn id="28" dur="500"/>
                                        <p:tgtEl>
                                          <p:spTgt spid="65"/>
                                        </p:tgtEl>
                                      </p:cBhvr>
                                    </p:animEffect>
                                    <p:set>
                                      <p:cBhvr>
                                        <p:cTn id="29" dur="1" fill="hold">
                                          <p:stCondLst>
                                            <p:cond delay="499"/>
                                          </p:stCondLst>
                                        </p:cTn>
                                        <p:tgtEl>
                                          <p:spTgt spid="65"/>
                                        </p:tgtEl>
                                        <p:attrNameLst>
                                          <p:attrName>style.visibility</p:attrName>
                                        </p:attrNameLst>
                                      </p:cBhvr>
                                      <p:to>
                                        <p:strVal val="hidden"/>
                                      </p:to>
                                    </p:set>
                                  </p:childTnLst>
                                </p:cTn>
                              </p:par>
                              <p:par>
                                <p:cTn id="30" presetID="10" presetClass="exit" presetSubtype="0" fill="hold" grpId="3" nodeType="withEffect">
                                  <p:stCondLst>
                                    <p:cond delay="750"/>
                                  </p:stCondLst>
                                  <p:childTnLst>
                                    <p:animEffect transition="out" filter="fade">
                                      <p:cBhvr>
                                        <p:cTn id="31" dur="500"/>
                                        <p:tgtEl>
                                          <p:spTgt spid="66"/>
                                        </p:tgtEl>
                                      </p:cBhvr>
                                    </p:animEffect>
                                    <p:set>
                                      <p:cBhvr>
                                        <p:cTn id="32" dur="1" fill="hold">
                                          <p:stCondLst>
                                            <p:cond delay="499"/>
                                          </p:stCondLst>
                                        </p:cTn>
                                        <p:tgtEl>
                                          <p:spTgt spid="66"/>
                                        </p:tgtEl>
                                        <p:attrNameLst>
                                          <p:attrName>style.visibility</p:attrName>
                                        </p:attrNameLst>
                                      </p:cBhvr>
                                      <p:to>
                                        <p:strVal val="hidden"/>
                                      </p:to>
                                    </p:set>
                                  </p:childTnLst>
                                </p:cTn>
                              </p:par>
                            </p:childTnLst>
                          </p:cTn>
                        </p:par>
                        <p:par>
                          <p:cTn id="33" fill="hold">
                            <p:stCondLst>
                              <p:cond delay="1250"/>
                            </p:stCondLst>
                            <p:childTnLst>
                              <p:par>
                                <p:cTn id="34" presetID="1" presetClass="exit" presetSubtype="0" fill="hold" nodeType="afterEffect">
                                  <p:stCondLst>
                                    <p:cond delay="0"/>
                                  </p:stCondLst>
                                  <p:childTnLst>
                                    <p:set>
                                      <p:cBhvr>
                                        <p:cTn id="35" dur="1" fill="hold">
                                          <p:stCondLst>
                                            <p:cond delay="0"/>
                                          </p:stCondLst>
                                        </p:cTn>
                                        <p:tgtEl>
                                          <p:spTgt spid="53"/>
                                        </p:tgtEl>
                                        <p:attrNameLst>
                                          <p:attrName>style.visibility</p:attrName>
                                        </p:attrNameLst>
                                      </p:cBhvr>
                                      <p:to>
                                        <p:strVal val="hidden"/>
                                      </p:to>
                                    </p:set>
                                  </p:childTnLst>
                                </p:cTn>
                              </p:par>
                            </p:childTnLst>
                          </p:cTn>
                        </p:par>
                        <p:par>
                          <p:cTn id="36" fill="hold">
                            <p:stCondLst>
                              <p:cond delay="1250"/>
                            </p:stCondLst>
                            <p:childTnLst>
                              <p:par>
                                <p:cTn id="37" presetID="1" presetClass="exit" presetSubtype="0" fill="hold" grpId="1" nodeType="afterEffect">
                                  <p:stCondLst>
                                    <p:cond delay="0"/>
                                  </p:stCondLst>
                                  <p:childTnLst>
                                    <p:set>
                                      <p:cBhvr>
                                        <p:cTn id="38" dur="1" fill="hold">
                                          <p:stCondLst>
                                            <p:cond delay="0"/>
                                          </p:stCondLst>
                                        </p:cTn>
                                        <p:tgtEl>
                                          <p:spTgt spid="75"/>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par>
                                <p:cTn id="41" presetID="6" presetClass="emph" presetSubtype="0" accel="50000" decel="50000" fill="hold" nodeType="withEffect">
                                  <p:stCondLst>
                                    <p:cond delay="0"/>
                                  </p:stCondLst>
                                  <p:childTnLst>
                                    <p:animScale>
                                      <p:cBhvr>
                                        <p:cTn id="42" dur="500" fill="hold"/>
                                        <p:tgtEl>
                                          <p:spTgt spid="54"/>
                                        </p:tgtEl>
                                      </p:cBhvr>
                                      <p:by x="200000" y="200000"/>
                                    </p:animScale>
                                  </p:childTnLst>
                                </p:cTn>
                              </p:par>
                              <p:par>
                                <p:cTn id="43" presetID="1" presetClass="entr" presetSubtype="0" fill="hold" nodeType="withEffect">
                                  <p:stCondLst>
                                    <p:cond delay="500"/>
                                  </p:stCondLst>
                                  <p:childTnLst>
                                    <p:set>
                                      <p:cBhvr>
                                        <p:cTn id="44" dur="1" fill="hold">
                                          <p:stCondLst>
                                            <p:cond delay="0"/>
                                          </p:stCondLst>
                                        </p:cTn>
                                        <p:tgtEl>
                                          <p:spTgt spid="92"/>
                                        </p:tgtEl>
                                        <p:attrNameLst>
                                          <p:attrName>style.visibility</p:attrName>
                                        </p:attrNameLst>
                                      </p:cBhvr>
                                      <p:to>
                                        <p:strVal val="visible"/>
                                      </p:to>
                                    </p:set>
                                  </p:childTnLst>
                                </p:cTn>
                              </p:par>
                              <p:par>
                                <p:cTn id="45" presetID="1" presetClass="exit" presetSubtype="0" fill="hold" nodeType="withEffect">
                                  <p:stCondLst>
                                    <p:cond delay="500"/>
                                  </p:stCondLst>
                                  <p:childTnLst>
                                    <p:set>
                                      <p:cBhvr>
                                        <p:cTn id="46" dur="1" fill="hold">
                                          <p:stCondLst>
                                            <p:cond delay="0"/>
                                          </p:stCondLst>
                                        </p:cTn>
                                        <p:tgtEl>
                                          <p:spTgt spid="54"/>
                                        </p:tgtEl>
                                        <p:attrNameLst>
                                          <p:attrName>style.visibility</p:attrName>
                                        </p:attrNameLst>
                                      </p:cBhvr>
                                      <p:to>
                                        <p:strVal val="hidden"/>
                                      </p:to>
                                    </p:set>
                                  </p:childTnLst>
                                </p:cTn>
                              </p:par>
                              <p:par>
                                <p:cTn id="47" presetID="10" presetClass="entr" presetSubtype="0" fill="hold" grpId="0" nodeType="withEffect">
                                  <p:stCondLst>
                                    <p:cond delay="500"/>
                                  </p:stCondLst>
                                  <p:childTnLst>
                                    <p:set>
                                      <p:cBhvr>
                                        <p:cTn id="48" dur="1" fill="hold">
                                          <p:stCondLst>
                                            <p:cond delay="0"/>
                                          </p:stCondLst>
                                        </p:cTn>
                                        <p:tgtEl>
                                          <p:spTgt spid="101"/>
                                        </p:tgtEl>
                                        <p:attrNameLst>
                                          <p:attrName>style.visibility</p:attrName>
                                        </p:attrNameLst>
                                      </p:cBhvr>
                                      <p:to>
                                        <p:strVal val="visible"/>
                                      </p:to>
                                    </p:set>
                                    <p:animEffect transition="in" filter="fade">
                                      <p:cBhvr>
                                        <p:cTn id="49" dur="500"/>
                                        <p:tgtEl>
                                          <p:spTgt spid="101"/>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102"/>
                                        </p:tgtEl>
                                        <p:attrNameLst>
                                          <p:attrName>style.visibility</p:attrName>
                                        </p:attrNameLst>
                                      </p:cBhvr>
                                      <p:to>
                                        <p:strVal val="visible"/>
                                      </p:to>
                                    </p:set>
                                    <p:animEffect transition="in" filter="fade">
                                      <p:cBhvr>
                                        <p:cTn id="52"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5" grpId="1" animBg="1"/>
      <p:bldP spid="65" grpId="0"/>
      <p:bldP spid="65" grpId="1"/>
      <p:bldP spid="65" grpId="3"/>
      <p:bldP spid="66" grpId="0"/>
      <p:bldP spid="66" grpId="1"/>
      <p:bldP spid="66" grpId="3"/>
      <p:bldP spid="101" grpId="0"/>
      <p:bldP spid="10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inner grey"/>
          <p:cNvGrpSpPr/>
          <p:nvPr/>
        </p:nvGrpSpPr>
        <p:grpSpPr>
          <a:xfrm>
            <a:off x="5045140" y="1197727"/>
            <a:ext cx="2714410" cy="2714410"/>
            <a:chOff x="5670050" y="1690751"/>
            <a:chExt cx="2745990" cy="2745990"/>
          </a:xfrm>
        </p:grpSpPr>
        <p:sp>
          <p:nvSpPr>
            <p:cNvPr id="34" name="hidden_circle"/>
            <p:cNvSpPr/>
            <p:nvPr/>
          </p:nvSpPr>
          <p:spPr>
            <a:xfrm>
              <a:off x="5670050" y="1690751"/>
              <a:ext cx="2745990" cy="274599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35" name="grey arc"/>
            <p:cNvSpPr/>
            <p:nvPr/>
          </p:nvSpPr>
          <p:spPr>
            <a:xfrm>
              <a:off x="5747020" y="1765146"/>
              <a:ext cx="2597201" cy="2597201"/>
            </a:xfrm>
            <a:prstGeom prst="arc">
              <a:avLst>
                <a:gd name="adj1" fmla="val 7903589"/>
                <a:gd name="adj2" fmla="val 18313906"/>
              </a:avLst>
            </a:prstGeom>
            <a:ln w="412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grpSp>
      <p:grpSp>
        <p:nvGrpSpPr>
          <p:cNvPr id="36" name="inner charcoal comb"/>
          <p:cNvGrpSpPr/>
          <p:nvPr/>
        </p:nvGrpSpPr>
        <p:grpSpPr>
          <a:xfrm>
            <a:off x="5237242" y="1389829"/>
            <a:ext cx="2330206" cy="2330206"/>
            <a:chOff x="3456015" y="1737907"/>
            <a:chExt cx="1586248" cy="1586248"/>
          </a:xfrm>
        </p:grpSpPr>
        <p:grpSp>
          <p:nvGrpSpPr>
            <p:cNvPr id="37" name="comb"/>
            <p:cNvGrpSpPr/>
            <p:nvPr/>
          </p:nvGrpSpPr>
          <p:grpSpPr>
            <a:xfrm>
              <a:off x="3456015" y="1737907"/>
              <a:ext cx="1586248" cy="1586248"/>
              <a:chOff x="690282" y="-1951"/>
              <a:chExt cx="4850345" cy="4850345"/>
            </a:xfrm>
            <a:blipFill>
              <a:blip r:embed="rId3"/>
              <a:stretch>
                <a:fillRect/>
              </a:stretch>
            </a:blipFill>
          </p:grpSpPr>
          <p:sp>
            <p:nvSpPr>
              <p:cNvPr id="39" name="hidden_circle"/>
              <p:cNvSpPr/>
              <p:nvPr/>
            </p:nvSpPr>
            <p:spPr>
              <a:xfrm>
                <a:off x="690282" y="-1951"/>
                <a:ext cx="4850345" cy="4850345"/>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40" name="Block Arc 39"/>
              <p:cNvSpPr/>
              <p:nvPr/>
            </p:nvSpPr>
            <p:spPr>
              <a:xfrm>
                <a:off x="894432" y="202212"/>
                <a:ext cx="4442044" cy="4442026"/>
              </a:xfrm>
              <a:prstGeom prst="blockArc">
                <a:avLst>
                  <a:gd name="adj1" fmla="val 13872695"/>
                  <a:gd name="adj2" fmla="val 2165311"/>
                  <a:gd name="adj3" fmla="val 39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000000"/>
                  </a:solidFill>
                </a:endParaRPr>
              </a:p>
            </p:txBody>
          </p:sp>
        </p:grpSp>
        <p:sp>
          <p:nvSpPr>
            <p:cNvPr id="38" name="grey arc"/>
            <p:cNvSpPr/>
            <p:nvPr/>
          </p:nvSpPr>
          <p:spPr>
            <a:xfrm>
              <a:off x="3500477" y="1780881"/>
              <a:ext cx="1500299" cy="1500299"/>
            </a:xfrm>
            <a:prstGeom prst="arc">
              <a:avLst>
                <a:gd name="adj1" fmla="val 13874172"/>
                <a:gd name="adj2" fmla="val 2188143"/>
              </a:avLst>
            </a:prstGeom>
            <a:ln w="127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grpSp>
      <p:grpSp>
        <p:nvGrpSpPr>
          <p:cNvPr id="41" name="inner charcaol"/>
          <p:cNvGrpSpPr/>
          <p:nvPr/>
        </p:nvGrpSpPr>
        <p:grpSpPr>
          <a:xfrm>
            <a:off x="5182661" y="1335248"/>
            <a:ext cx="2439368" cy="2439368"/>
            <a:chOff x="5670050" y="1690751"/>
            <a:chExt cx="2745990" cy="2745990"/>
          </a:xfrm>
        </p:grpSpPr>
        <p:sp>
          <p:nvSpPr>
            <p:cNvPr id="42" name="hidden_circle"/>
            <p:cNvSpPr/>
            <p:nvPr/>
          </p:nvSpPr>
          <p:spPr>
            <a:xfrm>
              <a:off x="5670050" y="1690751"/>
              <a:ext cx="2745990" cy="274599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43" name="grey arc"/>
            <p:cNvSpPr/>
            <p:nvPr/>
          </p:nvSpPr>
          <p:spPr>
            <a:xfrm>
              <a:off x="5747020" y="1765147"/>
              <a:ext cx="2597202" cy="2597202"/>
            </a:xfrm>
            <a:prstGeom prst="arc">
              <a:avLst>
                <a:gd name="adj1" fmla="val 17841680"/>
                <a:gd name="adj2" fmla="val 7849061"/>
              </a:avLst>
            </a:prstGeom>
            <a:ln w="412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grpSp>
      <p:sp>
        <p:nvSpPr>
          <p:cNvPr id="44" name="Rectangle 43"/>
          <p:cNvSpPr/>
          <p:nvPr/>
        </p:nvSpPr>
        <p:spPr>
          <a:xfrm>
            <a:off x="5044963" y="2104155"/>
            <a:ext cx="2514077" cy="1220847"/>
          </a:xfrm>
          <a:prstGeom prst="rect">
            <a:avLst/>
          </a:prstGeom>
        </p:spPr>
        <p:txBody>
          <a:bodyPr wrap="square" rIns="0">
            <a:spAutoFit/>
          </a:bodyPr>
          <a:lstStyle/>
          <a:p>
            <a:pPr algn="ctr">
              <a:lnSpc>
                <a:spcPts val="2000"/>
              </a:lnSpc>
              <a:spcAft>
                <a:spcPts val="400"/>
              </a:spcAft>
            </a:pPr>
            <a:r>
              <a:rPr lang="ru-RU" sz="1400" b="1" dirty="0" smtClean="0">
                <a:solidFill>
                  <a:srgbClr val="FF1414"/>
                </a:solidFill>
              </a:rPr>
              <a:t>Обнаружение </a:t>
            </a:r>
            <a:r>
              <a:rPr lang="ru-RU" sz="1400" b="1" dirty="0" err="1" smtClean="0">
                <a:solidFill>
                  <a:srgbClr val="FF1414"/>
                </a:solidFill>
              </a:rPr>
              <a:t>фрода</a:t>
            </a:r>
            <a:endParaRPr lang="ru-RU" sz="1400" b="1" dirty="0" smtClean="0">
              <a:solidFill>
                <a:srgbClr val="FF1414"/>
              </a:solidFill>
            </a:endParaRPr>
          </a:p>
          <a:p>
            <a:pPr algn="ctr">
              <a:lnSpc>
                <a:spcPts val="2000"/>
              </a:lnSpc>
              <a:spcAft>
                <a:spcPts val="400"/>
              </a:spcAft>
            </a:pPr>
            <a:r>
              <a:rPr lang="ru-RU" sz="1400" b="1" dirty="0" smtClean="0">
                <a:solidFill>
                  <a:srgbClr val="FF1414"/>
                </a:solidFill>
              </a:rPr>
              <a:t>Защита данных</a:t>
            </a:r>
          </a:p>
          <a:p>
            <a:pPr algn="ctr">
              <a:lnSpc>
                <a:spcPts val="2000"/>
              </a:lnSpc>
              <a:spcAft>
                <a:spcPts val="400"/>
              </a:spcAft>
            </a:pPr>
            <a:r>
              <a:rPr lang="ru-RU" sz="1400" b="1" dirty="0" smtClean="0">
                <a:solidFill>
                  <a:srgbClr val="FF1414"/>
                </a:solidFill>
              </a:rPr>
              <a:t>Отчетность о соответствии</a:t>
            </a:r>
            <a:endParaRPr lang="en-US" sz="1400" dirty="0">
              <a:solidFill>
                <a:srgbClr val="424545"/>
              </a:solidFill>
            </a:endParaRPr>
          </a:p>
        </p:txBody>
      </p:sp>
      <p:sp>
        <p:nvSpPr>
          <p:cNvPr id="66" name="Freeform 6"/>
          <p:cNvSpPr>
            <a:spLocks/>
          </p:cNvSpPr>
          <p:nvPr/>
        </p:nvSpPr>
        <p:spPr bwMode="auto">
          <a:xfrm>
            <a:off x="5943408" y="412676"/>
            <a:ext cx="925972" cy="922572"/>
          </a:xfrm>
          <a:prstGeom prst="ellipse">
            <a:avLst/>
          </a:prstGeom>
          <a:gradFill flip="none" rotWithShape="1">
            <a:gsLst>
              <a:gs pos="0">
                <a:schemeClr val="tx2">
                  <a:alpha val="33000"/>
                </a:schemeClr>
              </a:gs>
              <a:gs pos="100000">
                <a:schemeClr val="bg2">
                  <a:alpha val="0"/>
                </a:schemeClr>
              </a:gs>
            </a:gsLst>
            <a:lin ang="16200000" scaled="0"/>
            <a:tileRect/>
          </a:gradFill>
          <a:ln w="6350">
            <a:noFill/>
          </a:ln>
          <a:extLst/>
        </p:spPr>
        <p:txBody>
          <a:bodyPr vert="horz" wrap="none" lIns="91440" tIns="45720" rIns="91440" bIns="91440" numCol="1" anchor="ctr" anchorCtr="0" compatLnSpc="1">
            <a:prstTxWarp prst="textNoShape">
              <a:avLst/>
            </a:prstTxWarp>
          </a:bodyPr>
          <a:lstStyle/>
          <a:p>
            <a:pPr algn="ctr"/>
            <a:r>
              <a:rPr lang="en-US" b="1" dirty="0"/>
              <a:t>control</a:t>
            </a:r>
          </a:p>
        </p:txBody>
      </p:sp>
      <p:sp>
        <p:nvSpPr>
          <p:cNvPr id="68" name="Freeform 6"/>
          <p:cNvSpPr>
            <a:spLocks/>
          </p:cNvSpPr>
          <p:nvPr/>
        </p:nvSpPr>
        <p:spPr bwMode="auto">
          <a:xfrm>
            <a:off x="7579737" y="2093645"/>
            <a:ext cx="925972" cy="922572"/>
          </a:xfrm>
          <a:prstGeom prst="ellipse">
            <a:avLst/>
          </a:prstGeom>
          <a:gradFill flip="none" rotWithShape="1">
            <a:gsLst>
              <a:gs pos="0">
                <a:schemeClr val="tx2">
                  <a:alpha val="33000"/>
                </a:schemeClr>
              </a:gs>
              <a:gs pos="100000">
                <a:schemeClr val="bg2">
                  <a:alpha val="0"/>
                </a:schemeClr>
              </a:gs>
            </a:gsLst>
            <a:lin ang="0" scaled="0"/>
            <a:tileRect/>
          </a:gradFill>
          <a:ln w="6350">
            <a:noFill/>
          </a:ln>
          <a:extLst/>
        </p:spPr>
        <p:txBody>
          <a:bodyPr vert="horz" wrap="none" lIns="91440" tIns="45720" rIns="91440" bIns="91440" numCol="1" anchor="ctr" anchorCtr="0" compatLnSpc="1">
            <a:prstTxWarp prst="textNoShape">
              <a:avLst/>
            </a:prstTxWarp>
          </a:bodyPr>
          <a:lstStyle/>
          <a:p>
            <a:pPr algn="ctr"/>
            <a:r>
              <a:rPr lang="en-US" b="1" dirty="0"/>
              <a:t>control</a:t>
            </a:r>
          </a:p>
        </p:txBody>
      </p:sp>
      <p:sp>
        <p:nvSpPr>
          <p:cNvPr id="69" name="Freeform 6"/>
          <p:cNvSpPr>
            <a:spLocks/>
          </p:cNvSpPr>
          <p:nvPr/>
        </p:nvSpPr>
        <p:spPr bwMode="auto">
          <a:xfrm>
            <a:off x="4256689" y="2093645"/>
            <a:ext cx="925972" cy="922572"/>
          </a:xfrm>
          <a:prstGeom prst="ellipse">
            <a:avLst/>
          </a:prstGeom>
          <a:gradFill flip="none" rotWithShape="1">
            <a:gsLst>
              <a:gs pos="0">
                <a:schemeClr val="tx2">
                  <a:alpha val="33000"/>
                </a:schemeClr>
              </a:gs>
              <a:gs pos="100000">
                <a:schemeClr val="bg2">
                  <a:alpha val="0"/>
                </a:schemeClr>
              </a:gs>
            </a:gsLst>
            <a:lin ang="10800000" scaled="0"/>
            <a:tileRect/>
          </a:gradFill>
          <a:ln w="6350">
            <a:noFill/>
          </a:ln>
          <a:extLst/>
        </p:spPr>
        <p:txBody>
          <a:bodyPr vert="horz" wrap="none" lIns="91440" tIns="45720" rIns="91440" bIns="91440" numCol="1" anchor="ctr" anchorCtr="0" compatLnSpc="1">
            <a:prstTxWarp prst="textNoShape">
              <a:avLst/>
            </a:prstTxWarp>
          </a:bodyPr>
          <a:lstStyle/>
          <a:p>
            <a:pPr algn="ctr"/>
            <a:r>
              <a:rPr lang="en-US" b="1" dirty="0"/>
              <a:t>control</a:t>
            </a:r>
          </a:p>
        </p:txBody>
      </p:sp>
      <p:sp>
        <p:nvSpPr>
          <p:cNvPr id="71" name="Freeform 6"/>
          <p:cNvSpPr>
            <a:spLocks/>
          </p:cNvSpPr>
          <p:nvPr/>
        </p:nvSpPr>
        <p:spPr bwMode="auto">
          <a:xfrm>
            <a:off x="7168121" y="1029268"/>
            <a:ext cx="925972" cy="922572"/>
          </a:xfrm>
          <a:prstGeom prst="ellipse">
            <a:avLst/>
          </a:prstGeom>
          <a:gradFill flip="none" rotWithShape="1">
            <a:gsLst>
              <a:gs pos="0">
                <a:schemeClr val="tx2">
                  <a:alpha val="33000"/>
                </a:schemeClr>
              </a:gs>
              <a:gs pos="100000">
                <a:schemeClr val="bg2">
                  <a:alpha val="0"/>
                </a:schemeClr>
              </a:gs>
            </a:gsLst>
            <a:lin ang="18000000" scaled="0"/>
            <a:tileRect/>
          </a:gradFill>
          <a:ln w="6350">
            <a:noFill/>
          </a:ln>
          <a:extLst/>
        </p:spPr>
        <p:txBody>
          <a:bodyPr vert="horz" wrap="none" lIns="91440" tIns="45720" rIns="91440" bIns="91440" numCol="1" anchor="ctr" anchorCtr="0" compatLnSpc="1">
            <a:prstTxWarp prst="textNoShape">
              <a:avLst/>
            </a:prstTxWarp>
          </a:bodyPr>
          <a:lstStyle/>
          <a:p>
            <a:pPr algn="ctr"/>
            <a:r>
              <a:rPr lang="en-US" b="1" dirty="0"/>
              <a:t>control</a:t>
            </a:r>
          </a:p>
        </p:txBody>
      </p:sp>
      <p:sp>
        <p:nvSpPr>
          <p:cNvPr id="72" name="Freeform 6"/>
          <p:cNvSpPr>
            <a:spLocks/>
          </p:cNvSpPr>
          <p:nvPr/>
        </p:nvSpPr>
        <p:spPr bwMode="auto">
          <a:xfrm>
            <a:off x="4719675" y="1029268"/>
            <a:ext cx="925972" cy="922572"/>
          </a:xfrm>
          <a:prstGeom prst="ellipse">
            <a:avLst/>
          </a:prstGeom>
          <a:gradFill flip="none" rotWithShape="1">
            <a:gsLst>
              <a:gs pos="0">
                <a:schemeClr val="tx2">
                  <a:alpha val="33000"/>
                </a:schemeClr>
              </a:gs>
              <a:gs pos="100000">
                <a:schemeClr val="bg2">
                  <a:alpha val="0"/>
                </a:schemeClr>
              </a:gs>
            </a:gsLst>
            <a:lin ang="12600000" scaled="0"/>
            <a:tileRect/>
          </a:gradFill>
          <a:ln w="6350">
            <a:noFill/>
          </a:ln>
          <a:extLst/>
        </p:spPr>
        <p:txBody>
          <a:bodyPr vert="horz" wrap="none" lIns="91440" tIns="45720" rIns="91440" bIns="91440" numCol="1" anchor="ctr" anchorCtr="0" compatLnSpc="1">
            <a:prstTxWarp prst="textNoShape">
              <a:avLst/>
            </a:prstTxWarp>
          </a:bodyPr>
          <a:lstStyle/>
          <a:p>
            <a:pPr algn="ctr"/>
            <a:r>
              <a:rPr lang="en-US" b="1" dirty="0"/>
              <a:t>control</a:t>
            </a:r>
          </a:p>
        </p:txBody>
      </p:sp>
      <p:sp>
        <p:nvSpPr>
          <p:cNvPr id="73" name="Freeform 6"/>
          <p:cNvSpPr>
            <a:spLocks/>
          </p:cNvSpPr>
          <p:nvPr/>
        </p:nvSpPr>
        <p:spPr bwMode="auto">
          <a:xfrm>
            <a:off x="7047174" y="3247245"/>
            <a:ext cx="925972" cy="922572"/>
          </a:xfrm>
          <a:prstGeom prst="ellipse">
            <a:avLst/>
          </a:prstGeom>
          <a:gradFill flip="none" rotWithShape="1">
            <a:gsLst>
              <a:gs pos="0">
                <a:schemeClr val="tx2">
                  <a:alpha val="33000"/>
                </a:schemeClr>
              </a:gs>
              <a:gs pos="100000">
                <a:schemeClr val="bg2">
                  <a:alpha val="0"/>
                </a:schemeClr>
              </a:gs>
            </a:gsLst>
            <a:lin ang="2400000" scaled="0"/>
            <a:tileRect/>
          </a:gradFill>
          <a:ln w="6350">
            <a:noFill/>
          </a:ln>
          <a:extLst/>
        </p:spPr>
        <p:txBody>
          <a:bodyPr vert="horz" wrap="none" lIns="91440" tIns="45720" rIns="91440" bIns="91440" numCol="1" anchor="ctr" anchorCtr="0" compatLnSpc="1">
            <a:prstTxWarp prst="textNoShape">
              <a:avLst/>
            </a:prstTxWarp>
          </a:bodyPr>
          <a:lstStyle/>
          <a:p>
            <a:pPr algn="ctr"/>
            <a:r>
              <a:rPr lang="en-US" b="1" dirty="0"/>
              <a:t>control</a:t>
            </a:r>
          </a:p>
        </p:txBody>
      </p:sp>
      <p:sp>
        <p:nvSpPr>
          <p:cNvPr id="74" name="Freeform 6"/>
          <p:cNvSpPr>
            <a:spLocks/>
          </p:cNvSpPr>
          <p:nvPr/>
        </p:nvSpPr>
        <p:spPr bwMode="auto">
          <a:xfrm>
            <a:off x="4745984" y="3247245"/>
            <a:ext cx="925972" cy="922572"/>
          </a:xfrm>
          <a:prstGeom prst="ellipse">
            <a:avLst/>
          </a:prstGeom>
          <a:gradFill flip="none" rotWithShape="1">
            <a:gsLst>
              <a:gs pos="0">
                <a:schemeClr val="tx2">
                  <a:alpha val="33000"/>
                </a:schemeClr>
              </a:gs>
              <a:gs pos="100000">
                <a:schemeClr val="bg2">
                  <a:alpha val="0"/>
                </a:schemeClr>
              </a:gs>
            </a:gsLst>
            <a:lin ang="9000000" scaled="0"/>
            <a:tileRect/>
          </a:gradFill>
          <a:ln w="6350">
            <a:noFill/>
          </a:ln>
          <a:extLst/>
        </p:spPr>
        <p:txBody>
          <a:bodyPr vert="horz" wrap="none" lIns="91440" tIns="45720" rIns="91440" bIns="91440" numCol="1" anchor="ctr" anchorCtr="0" compatLnSpc="1">
            <a:prstTxWarp prst="textNoShape">
              <a:avLst/>
            </a:prstTxWarp>
          </a:bodyPr>
          <a:lstStyle/>
          <a:p>
            <a:pPr algn="ctr"/>
            <a:r>
              <a:rPr lang="en-US" b="1" dirty="0"/>
              <a:t>control</a:t>
            </a:r>
          </a:p>
        </p:txBody>
      </p:sp>
      <p:sp>
        <p:nvSpPr>
          <p:cNvPr id="75" name="Freeform 6"/>
          <p:cNvSpPr>
            <a:spLocks/>
          </p:cNvSpPr>
          <p:nvPr/>
        </p:nvSpPr>
        <p:spPr bwMode="auto">
          <a:xfrm>
            <a:off x="5943408" y="3645056"/>
            <a:ext cx="925972" cy="922572"/>
          </a:xfrm>
          <a:prstGeom prst="ellipse">
            <a:avLst/>
          </a:prstGeom>
          <a:gradFill flip="none" rotWithShape="1">
            <a:gsLst>
              <a:gs pos="0">
                <a:schemeClr val="tx2">
                  <a:alpha val="33000"/>
                </a:schemeClr>
              </a:gs>
              <a:gs pos="100000">
                <a:schemeClr val="bg2">
                  <a:alpha val="0"/>
                </a:schemeClr>
              </a:gs>
            </a:gsLst>
            <a:lin ang="5400000" scaled="0"/>
            <a:tileRect/>
          </a:gradFill>
          <a:ln w="6350">
            <a:noFill/>
          </a:ln>
          <a:extLst/>
        </p:spPr>
        <p:txBody>
          <a:bodyPr vert="horz" wrap="none" lIns="91440" tIns="45720" rIns="91440" bIns="91440" numCol="1" anchor="ctr" anchorCtr="0" compatLnSpc="1">
            <a:prstTxWarp prst="textNoShape">
              <a:avLst/>
            </a:prstTxWarp>
          </a:bodyPr>
          <a:lstStyle/>
          <a:p>
            <a:pPr algn="ctr"/>
            <a:r>
              <a:rPr lang="en-US" b="1" dirty="0"/>
              <a:t>control</a:t>
            </a:r>
          </a:p>
        </p:txBody>
      </p:sp>
      <p:grpSp>
        <p:nvGrpSpPr>
          <p:cNvPr id="22" name="Group 21"/>
          <p:cNvGrpSpPr/>
          <p:nvPr/>
        </p:nvGrpSpPr>
        <p:grpSpPr>
          <a:xfrm>
            <a:off x="0" y="4629150"/>
            <a:ext cx="9144000" cy="168275"/>
            <a:chOff x="0" y="4629150"/>
            <a:chExt cx="9144000" cy="168275"/>
          </a:xfrm>
        </p:grpSpPr>
        <p:pic>
          <p:nvPicPr>
            <p:cNvPr id="23" name="Picture 25" descr="Red Ba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24" name="Picture 20" descr="Oracle WHITE"/>
            <p:cNvPicPr>
              <a:picLocks noChangeArrowheads="1"/>
            </p:cNvPicPr>
            <p:nvPr/>
          </p:nvPicPr>
          <p:blipFill>
            <a:blip r:embed="rId5"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25" name="Group 24"/>
          <p:cNvGrpSpPr/>
          <p:nvPr/>
        </p:nvGrpSpPr>
        <p:grpSpPr>
          <a:xfrm>
            <a:off x="0" y="0"/>
            <a:ext cx="9144000" cy="557966"/>
            <a:chOff x="0" y="0"/>
            <a:chExt cx="9144000" cy="557966"/>
          </a:xfrm>
        </p:grpSpPr>
        <p:sp>
          <p:nvSpPr>
            <p:cNvPr id="26" name="Rectangle 25"/>
            <p:cNvSpPr/>
            <p:nvPr/>
          </p:nvSpPr>
          <p:spPr>
            <a:xfrm>
              <a:off x="0" y="182"/>
              <a:ext cx="9144000" cy="55778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p:cNvSpPr/>
          <p:nvPr/>
        </p:nvSpPr>
        <p:spPr>
          <a:xfrm>
            <a:off x="645200" y="1502482"/>
            <a:ext cx="3048913" cy="2159566"/>
          </a:xfrm>
          <a:prstGeom prst="rect">
            <a:avLst/>
          </a:prstGeom>
        </p:spPr>
        <p:txBody>
          <a:bodyPr wrap="square" rIns="0" anchor="ctr">
            <a:spAutoFit/>
          </a:bodyPr>
          <a:lstStyle/>
          <a:p>
            <a:pPr marL="342900" lvl="0" indent="-342900">
              <a:spcAft>
                <a:spcPts val="1000"/>
              </a:spcAft>
              <a:buClr>
                <a:schemeClr val="tx1"/>
              </a:buClr>
              <a:buFont typeface="Arial" pitchFamily="34" charset="0"/>
              <a:buChar char="•"/>
            </a:pPr>
            <a:r>
              <a:rPr lang="ru-RU" b="1" dirty="0" smtClean="0">
                <a:ln w="6350">
                  <a:noFill/>
                </a:ln>
              </a:rPr>
              <a:t>Защита данных в течение всего </a:t>
            </a:r>
            <a:r>
              <a:rPr lang="ru-RU" b="1" dirty="0" smtClean="0">
                <a:gradFill>
                  <a:gsLst>
                    <a:gs pos="0">
                      <a:schemeClr val="accent1">
                        <a:lumMod val="75000"/>
                      </a:schemeClr>
                    </a:gs>
                    <a:gs pos="100000">
                      <a:schemeClr val="accent1">
                        <a:lumMod val="95000"/>
                      </a:schemeClr>
                    </a:gs>
                  </a:gsLst>
                  <a:lin ang="16200000" scaled="0"/>
                </a:gradFill>
              </a:rPr>
              <a:t>ЖИЗЕННОГО ЦИКЛА</a:t>
            </a:r>
            <a:endParaRPr lang="en-US" sz="1400" b="1" dirty="0">
              <a:gradFill>
                <a:gsLst>
                  <a:gs pos="0">
                    <a:schemeClr val="accent1">
                      <a:lumMod val="75000"/>
                    </a:schemeClr>
                  </a:gs>
                  <a:gs pos="100000">
                    <a:schemeClr val="accent1">
                      <a:lumMod val="95000"/>
                    </a:schemeClr>
                  </a:gs>
                </a:gsLst>
                <a:lin ang="16200000" scaled="0"/>
              </a:gradFill>
            </a:endParaRPr>
          </a:p>
          <a:p>
            <a:pPr marL="342900" lvl="0" indent="-342900">
              <a:spcAft>
                <a:spcPts val="1000"/>
              </a:spcAft>
              <a:buClr>
                <a:schemeClr val="tx1"/>
              </a:buClr>
              <a:buFont typeface="Arial" pitchFamily="34" charset="0"/>
              <a:buChar char="•"/>
            </a:pPr>
            <a:r>
              <a:rPr lang="ru-RU" b="1" dirty="0" smtClean="0">
                <a:ln w="6350">
                  <a:noFill/>
                </a:ln>
              </a:rPr>
              <a:t>Приблизить средства контроля к </a:t>
            </a:r>
            <a:r>
              <a:rPr lang="ru-RU" b="1" dirty="0" smtClean="0">
                <a:gradFill>
                  <a:gsLst>
                    <a:gs pos="0">
                      <a:schemeClr val="accent1">
                        <a:lumMod val="75000"/>
                      </a:schemeClr>
                    </a:gs>
                    <a:gs pos="100000">
                      <a:schemeClr val="accent1">
                        <a:lumMod val="95000"/>
                      </a:schemeClr>
                    </a:gs>
                  </a:gsLst>
                  <a:lin ang="16200000" scaled="0"/>
                </a:gradFill>
              </a:rPr>
              <a:t>ЗАЩИЩАЕМЫМ СИСТЕМАМ</a:t>
            </a:r>
            <a:endParaRPr lang="en-US" b="1" dirty="0">
              <a:gradFill>
                <a:gsLst>
                  <a:gs pos="0">
                    <a:schemeClr val="accent1">
                      <a:lumMod val="75000"/>
                    </a:schemeClr>
                  </a:gs>
                  <a:gs pos="100000">
                    <a:schemeClr val="accent1">
                      <a:lumMod val="95000"/>
                    </a:schemeClr>
                  </a:gs>
                </a:gsLst>
                <a:lin ang="16200000" scaled="0"/>
              </a:gradFill>
            </a:endParaRPr>
          </a:p>
        </p:txBody>
      </p:sp>
      <p:grpSp>
        <p:nvGrpSpPr>
          <p:cNvPr id="31" name="Group 30"/>
          <p:cNvGrpSpPr/>
          <p:nvPr/>
        </p:nvGrpSpPr>
        <p:grpSpPr>
          <a:xfrm>
            <a:off x="0" y="4629150"/>
            <a:ext cx="9144000" cy="514350"/>
            <a:chOff x="0" y="4629150"/>
            <a:chExt cx="9144000" cy="514350"/>
          </a:xfrm>
        </p:grpSpPr>
        <p:sp>
          <p:nvSpPr>
            <p:cNvPr id="32" name="Rectangle 31"/>
            <p:cNvSpPr/>
            <p:nvPr/>
          </p:nvSpPr>
          <p:spPr>
            <a:xfrm>
              <a:off x="0" y="4797425"/>
              <a:ext cx="9144000" cy="346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20" descr="Oracle WHITE"/>
            <p:cNvPicPr>
              <a:picLocks noChangeArrowheads="1"/>
            </p:cNvPicPr>
            <p:nvPr/>
          </p:nvPicPr>
          <p:blipFill>
            <a:blip r:embed="rId5" cstate="print"/>
            <a:srcRect/>
            <a:stretch>
              <a:fillRect/>
            </a:stretch>
          </p:blipFill>
          <p:spPr bwMode="auto">
            <a:xfrm>
              <a:off x="8015479" y="4668926"/>
              <a:ext cx="704056" cy="88722"/>
            </a:xfrm>
            <a:prstGeom prst="rect">
              <a:avLst/>
            </a:prstGeom>
            <a:noFill/>
            <a:ln w="9525">
              <a:noFill/>
              <a:miter lim="800000"/>
              <a:headEnd/>
              <a:tailEnd/>
            </a:ln>
          </p:spPr>
        </p:pic>
        <p:grpSp>
          <p:nvGrpSpPr>
            <p:cNvPr id="46" name="Group 45"/>
            <p:cNvGrpSpPr/>
            <p:nvPr/>
          </p:nvGrpSpPr>
          <p:grpSpPr>
            <a:xfrm>
              <a:off x="0" y="4629150"/>
              <a:ext cx="9144000" cy="168275"/>
              <a:chOff x="0" y="4629150"/>
              <a:chExt cx="9144000" cy="168275"/>
            </a:xfrm>
          </p:grpSpPr>
          <p:pic>
            <p:nvPicPr>
              <p:cNvPr id="53" name="Picture 25" descr="Red Ba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54" name="Picture 20" descr="Oracle WHITE"/>
              <p:cNvPicPr>
                <a:picLocks noChangeArrowheads="1"/>
              </p:cNvPicPr>
              <p:nvPr/>
            </p:nvPicPr>
            <p:blipFill>
              <a:blip r:embed="rId5"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47" name="Group 46"/>
            <p:cNvGrpSpPr/>
            <p:nvPr/>
          </p:nvGrpSpPr>
          <p:grpSpPr>
            <a:xfrm>
              <a:off x="597807" y="4913790"/>
              <a:ext cx="4584912" cy="219168"/>
              <a:chOff x="597807" y="4913790"/>
              <a:chExt cx="4584912" cy="219168"/>
            </a:xfrm>
          </p:grpSpPr>
          <p:sp>
            <p:nvSpPr>
              <p:cNvPr id="49" name="Text Box 14"/>
              <p:cNvSpPr txBox="1">
                <a:spLocks noChangeArrowheads="1"/>
              </p:cNvSpPr>
              <p:nvPr/>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2012, Oracle and/or its affiliates. All rights reserved.</a:t>
                </a:r>
                <a:endParaRPr lang="en-US" sz="600" dirty="0" smtClean="0">
                  <a:solidFill>
                    <a:schemeClr val="tx1"/>
                  </a:solidFill>
                </a:endParaRPr>
              </a:p>
            </p:txBody>
          </p:sp>
          <p:cxnSp>
            <p:nvCxnSpPr>
              <p:cNvPr id="50" name="Straight Connector 49"/>
              <p:cNvCxnSpPr/>
              <p:nvPr/>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sp>
            <p:nvSpPr>
              <p:cNvPr id="51" name="Text Box 14"/>
              <p:cNvSpPr txBox="1">
                <a:spLocks noChangeArrowheads="1"/>
              </p:cNvSpPr>
              <p:nvPr/>
            </p:nvSpPr>
            <p:spPr bwMode="auto">
              <a:xfrm>
                <a:off x="2923362" y="4913790"/>
                <a:ext cx="2259357" cy="219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Insert Information Protection Policy Classification from Slide 13</a:t>
                </a:r>
                <a:endParaRPr lang="en-US" sz="800" dirty="0" smtClean="0">
                  <a:solidFill>
                    <a:schemeClr val="tx1"/>
                  </a:solidFill>
                </a:endParaRPr>
              </a:p>
            </p:txBody>
          </p:sp>
          <p:cxnSp>
            <p:nvCxnSpPr>
              <p:cNvPr id="52" name="Straight Connector 51"/>
              <p:cNvCxnSpPr/>
              <p:nvPr/>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48" name="Rectangle 47"/>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21</a:t>
              </a:fld>
              <a:endParaRPr lang="en-US" sz="600" dirty="0">
                <a:solidFill>
                  <a:schemeClr val="tx1"/>
                </a:solidFill>
              </a:endParaRPr>
            </a:p>
          </p:txBody>
        </p:sp>
      </p:grpSp>
    </p:spTree>
    <p:extLst>
      <p:ext uri="{BB962C8B-B14F-4D97-AF65-F5344CB8AC3E}">
        <p14:creationId xmlns="" xmlns:p14="http://schemas.microsoft.com/office/powerpoint/2010/main" val="21663052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750" fill="hold"/>
                                        <p:tgtEl>
                                          <p:spTgt spid="29">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29">
                                            <p:txEl>
                                              <p:pRg st="0" end="0"/>
                                            </p:txEl>
                                          </p:spTgt>
                                        </p:tgtEl>
                                        <p:attrNameLst>
                                          <p:attrName>ppt_y</p:attrName>
                                        </p:attrNameLst>
                                      </p:cBhvr>
                                      <p:tavLst>
                                        <p:tav tm="0">
                                          <p:val>
                                            <p:strVal val="#ppt_y"/>
                                          </p:val>
                                        </p:tav>
                                        <p:tav tm="100000">
                                          <p:val>
                                            <p:strVal val="#ppt_y"/>
                                          </p:val>
                                        </p:tav>
                                      </p:tavLst>
                                    </p:anim>
                                  </p:childTnLst>
                                </p:cTn>
                              </p:par>
                              <p:par>
                                <p:cTn id="9" presetID="8" presetClass="emph" presetSubtype="0" repeatCount="indefinite" fill="hold" nodeType="withEffect">
                                  <p:stCondLst>
                                    <p:cond delay="0"/>
                                  </p:stCondLst>
                                  <p:childTnLst>
                                    <p:animRot by="-21600000">
                                      <p:cBhvr>
                                        <p:cTn id="10" dur="3100" fill="hold"/>
                                        <p:tgtEl>
                                          <p:spTgt spid="33"/>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300" fill="hold"/>
                                        <p:tgtEl>
                                          <p:spTgt spid="41"/>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2300" fill="hold"/>
                                        <p:tgtEl>
                                          <p:spTgt spid="36"/>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 presetClass="entr" presetSubtype="8" decel="100000" fill="hold" grpId="0" nodeType="clickEffect">
                                  <p:stCondLst>
                                    <p:cond delay="0"/>
                                  </p:stCondLst>
                                  <p:childTnLst>
                                    <p:set>
                                      <p:cBhvr>
                                        <p:cTn id="18" dur="1" fill="hold">
                                          <p:stCondLst>
                                            <p:cond delay="0"/>
                                          </p:stCondLst>
                                        </p:cTn>
                                        <p:tgtEl>
                                          <p:spTgt spid="29">
                                            <p:txEl>
                                              <p:pRg st="1" end="1"/>
                                            </p:txEl>
                                          </p:spTgt>
                                        </p:tgtEl>
                                        <p:attrNameLst>
                                          <p:attrName>style.visibility</p:attrName>
                                        </p:attrNameLst>
                                      </p:cBhvr>
                                      <p:to>
                                        <p:strVal val="visible"/>
                                      </p:to>
                                    </p:set>
                                    <p:anim calcmode="lin" valueType="num">
                                      <p:cBhvr additive="base">
                                        <p:cTn id="19" dur="750" fill="hold"/>
                                        <p:tgtEl>
                                          <p:spTgt spid="29">
                                            <p:txEl>
                                              <p:pRg st="1" end="1"/>
                                            </p:txEl>
                                          </p:spTgt>
                                        </p:tgtEl>
                                        <p:attrNameLst>
                                          <p:attrName>ppt_x</p:attrName>
                                        </p:attrNameLst>
                                      </p:cBhvr>
                                      <p:tavLst>
                                        <p:tav tm="0">
                                          <p:val>
                                            <p:strVal val="0-#ppt_w/2"/>
                                          </p:val>
                                        </p:tav>
                                        <p:tav tm="100000">
                                          <p:val>
                                            <p:strVal val="#ppt_x"/>
                                          </p:val>
                                        </p:tav>
                                      </p:tavLst>
                                    </p:anim>
                                    <p:anim calcmode="lin" valueType="num">
                                      <p:cBhvr additive="base">
                                        <p:cTn id="20" dur="750" fill="hold"/>
                                        <p:tgtEl>
                                          <p:spTgt spid="29">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12" decel="100000" fill="hold" grpId="0" nodeType="withEffect">
                                  <p:stCondLst>
                                    <p:cond delay="250"/>
                                  </p:stCondLst>
                                  <p:childTnLst>
                                    <p:set>
                                      <p:cBhvr>
                                        <p:cTn id="22" dur="1" fill="hold">
                                          <p:stCondLst>
                                            <p:cond delay="0"/>
                                          </p:stCondLst>
                                        </p:cTn>
                                        <p:tgtEl>
                                          <p:spTgt spid="74"/>
                                        </p:tgtEl>
                                        <p:attrNameLst>
                                          <p:attrName>style.visibility</p:attrName>
                                        </p:attrNameLst>
                                      </p:cBhvr>
                                      <p:to>
                                        <p:strVal val="visible"/>
                                      </p:to>
                                    </p:set>
                                    <p:anim calcmode="lin" valueType="num">
                                      <p:cBhvr additive="base">
                                        <p:cTn id="23" dur="1000" fill="hold"/>
                                        <p:tgtEl>
                                          <p:spTgt spid="74"/>
                                        </p:tgtEl>
                                        <p:attrNameLst>
                                          <p:attrName>ppt_x</p:attrName>
                                        </p:attrNameLst>
                                      </p:cBhvr>
                                      <p:tavLst>
                                        <p:tav tm="0">
                                          <p:val>
                                            <p:strVal val="0-#ppt_w/2"/>
                                          </p:val>
                                        </p:tav>
                                        <p:tav tm="100000">
                                          <p:val>
                                            <p:strVal val="#ppt_x"/>
                                          </p:val>
                                        </p:tav>
                                      </p:tavLst>
                                    </p:anim>
                                    <p:anim calcmode="lin" valueType="num">
                                      <p:cBhvr additive="base">
                                        <p:cTn id="24" dur="1000" fill="hold"/>
                                        <p:tgtEl>
                                          <p:spTgt spid="74"/>
                                        </p:tgtEl>
                                        <p:attrNameLst>
                                          <p:attrName>ppt_y</p:attrName>
                                        </p:attrNameLst>
                                      </p:cBhvr>
                                      <p:tavLst>
                                        <p:tav tm="0">
                                          <p:val>
                                            <p:strVal val="1+#ppt_h/2"/>
                                          </p:val>
                                        </p:tav>
                                        <p:tav tm="100000">
                                          <p:val>
                                            <p:strVal val="#ppt_y"/>
                                          </p:val>
                                        </p:tav>
                                      </p:tavLst>
                                    </p:anim>
                                  </p:childTnLst>
                                </p:cTn>
                              </p:par>
                              <p:par>
                                <p:cTn id="25" presetID="2" presetClass="entr" presetSubtype="8" decel="100000" fill="hold" grpId="0" nodeType="withEffect">
                                  <p:stCondLst>
                                    <p:cond delay="500"/>
                                  </p:stCondLst>
                                  <p:childTnLst>
                                    <p:set>
                                      <p:cBhvr>
                                        <p:cTn id="26" dur="1" fill="hold">
                                          <p:stCondLst>
                                            <p:cond delay="0"/>
                                          </p:stCondLst>
                                        </p:cTn>
                                        <p:tgtEl>
                                          <p:spTgt spid="69"/>
                                        </p:tgtEl>
                                        <p:attrNameLst>
                                          <p:attrName>style.visibility</p:attrName>
                                        </p:attrNameLst>
                                      </p:cBhvr>
                                      <p:to>
                                        <p:strVal val="visible"/>
                                      </p:to>
                                    </p:set>
                                    <p:anim calcmode="lin" valueType="num">
                                      <p:cBhvr additive="base">
                                        <p:cTn id="27" dur="1000" fill="hold"/>
                                        <p:tgtEl>
                                          <p:spTgt spid="69"/>
                                        </p:tgtEl>
                                        <p:attrNameLst>
                                          <p:attrName>ppt_x</p:attrName>
                                        </p:attrNameLst>
                                      </p:cBhvr>
                                      <p:tavLst>
                                        <p:tav tm="0">
                                          <p:val>
                                            <p:strVal val="0-#ppt_w/2"/>
                                          </p:val>
                                        </p:tav>
                                        <p:tav tm="100000">
                                          <p:val>
                                            <p:strVal val="#ppt_x"/>
                                          </p:val>
                                        </p:tav>
                                      </p:tavLst>
                                    </p:anim>
                                    <p:anim calcmode="lin" valueType="num">
                                      <p:cBhvr additive="base">
                                        <p:cTn id="28" dur="1000" fill="hold"/>
                                        <p:tgtEl>
                                          <p:spTgt spid="69"/>
                                        </p:tgtEl>
                                        <p:attrNameLst>
                                          <p:attrName>ppt_y</p:attrName>
                                        </p:attrNameLst>
                                      </p:cBhvr>
                                      <p:tavLst>
                                        <p:tav tm="0">
                                          <p:val>
                                            <p:strVal val="#ppt_y"/>
                                          </p:val>
                                        </p:tav>
                                        <p:tav tm="100000">
                                          <p:val>
                                            <p:strVal val="#ppt_y"/>
                                          </p:val>
                                        </p:tav>
                                      </p:tavLst>
                                    </p:anim>
                                  </p:childTnLst>
                                </p:cTn>
                              </p:par>
                              <p:par>
                                <p:cTn id="29" presetID="2" presetClass="entr" presetSubtype="9" decel="100000" fill="hold" grpId="0" nodeType="withEffect">
                                  <p:stCondLst>
                                    <p:cond delay="750"/>
                                  </p:stCondLst>
                                  <p:childTnLst>
                                    <p:set>
                                      <p:cBhvr>
                                        <p:cTn id="30" dur="1" fill="hold">
                                          <p:stCondLst>
                                            <p:cond delay="0"/>
                                          </p:stCondLst>
                                        </p:cTn>
                                        <p:tgtEl>
                                          <p:spTgt spid="72"/>
                                        </p:tgtEl>
                                        <p:attrNameLst>
                                          <p:attrName>style.visibility</p:attrName>
                                        </p:attrNameLst>
                                      </p:cBhvr>
                                      <p:to>
                                        <p:strVal val="visible"/>
                                      </p:to>
                                    </p:set>
                                    <p:anim calcmode="lin" valueType="num">
                                      <p:cBhvr additive="base">
                                        <p:cTn id="31" dur="1000" fill="hold"/>
                                        <p:tgtEl>
                                          <p:spTgt spid="72"/>
                                        </p:tgtEl>
                                        <p:attrNameLst>
                                          <p:attrName>ppt_x</p:attrName>
                                        </p:attrNameLst>
                                      </p:cBhvr>
                                      <p:tavLst>
                                        <p:tav tm="0">
                                          <p:val>
                                            <p:strVal val="0-#ppt_w/2"/>
                                          </p:val>
                                        </p:tav>
                                        <p:tav tm="100000">
                                          <p:val>
                                            <p:strVal val="#ppt_x"/>
                                          </p:val>
                                        </p:tav>
                                      </p:tavLst>
                                    </p:anim>
                                    <p:anim calcmode="lin" valueType="num">
                                      <p:cBhvr additive="base">
                                        <p:cTn id="32" dur="1000" fill="hold"/>
                                        <p:tgtEl>
                                          <p:spTgt spid="72"/>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1000"/>
                                  </p:stCondLst>
                                  <p:childTnLst>
                                    <p:set>
                                      <p:cBhvr>
                                        <p:cTn id="34" dur="1" fill="hold">
                                          <p:stCondLst>
                                            <p:cond delay="0"/>
                                          </p:stCondLst>
                                        </p:cTn>
                                        <p:tgtEl>
                                          <p:spTgt spid="66"/>
                                        </p:tgtEl>
                                        <p:attrNameLst>
                                          <p:attrName>style.visibility</p:attrName>
                                        </p:attrNameLst>
                                      </p:cBhvr>
                                      <p:to>
                                        <p:strVal val="visible"/>
                                      </p:to>
                                    </p:set>
                                    <p:anim calcmode="lin" valueType="num">
                                      <p:cBhvr additive="base">
                                        <p:cTn id="35" dur="1000" fill="hold"/>
                                        <p:tgtEl>
                                          <p:spTgt spid="66"/>
                                        </p:tgtEl>
                                        <p:attrNameLst>
                                          <p:attrName>ppt_x</p:attrName>
                                        </p:attrNameLst>
                                      </p:cBhvr>
                                      <p:tavLst>
                                        <p:tav tm="0">
                                          <p:val>
                                            <p:strVal val="#ppt_x"/>
                                          </p:val>
                                        </p:tav>
                                        <p:tav tm="100000">
                                          <p:val>
                                            <p:strVal val="#ppt_x"/>
                                          </p:val>
                                        </p:tav>
                                      </p:tavLst>
                                    </p:anim>
                                    <p:anim calcmode="lin" valueType="num">
                                      <p:cBhvr additive="base">
                                        <p:cTn id="36" dur="1000" fill="hold"/>
                                        <p:tgtEl>
                                          <p:spTgt spid="66"/>
                                        </p:tgtEl>
                                        <p:attrNameLst>
                                          <p:attrName>ppt_y</p:attrName>
                                        </p:attrNameLst>
                                      </p:cBhvr>
                                      <p:tavLst>
                                        <p:tav tm="0">
                                          <p:val>
                                            <p:strVal val="0-#ppt_h/2"/>
                                          </p:val>
                                        </p:tav>
                                        <p:tav tm="100000">
                                          <p:val>
                                            <p:strVal val="#ppt_y"/>
                                          </p:val>
                                        </p:tav>
                                      </p:tavLst>
                                    </p:anim>
                                  </p:childTnLst>
                                </p:cTn>
                              </p:par>
                              <p:par>
                                <p:cTn id="37" presetID="2" presetClass="entr" presetSubtype="3" decel="100000" fill="hold" grpId="0" nodeType="withEffect">
                                  <p:stCondLst>
                                    <p:cond delay="1250"/>
                                  </p:stCondLst>
                                  <p:childTnLst>
                                    <p:set>
                                      <p:cBhvr>
                                        <p:cTn id="38" dur="1" fill="hold">
                                          <p:stCondLst>
                                            <p:cond delay="0"/>
                                          </p:stCondLst>
                                        </p:cTn>
                                        <p:tgtEl>
                                          <p:spTgt spid="71"/>
                                        </p:tgtEl>
                                        <p:attrNameLst>
                                          <p:attrName>style.visibility</p:attrName>
                                        </p:attrNameLst>
                                      </p:cBhvr>
                                      <p:to>
                                        <p:strVal val="visible"/>
                                      </p:to>
                                    </p:set>
                                    <p:anim calcmode="lin" valueType="num">
                                      <p:cBhvr additive="base">
                                        <p:cTn id="39" dur="1000" fill="hold"/>
                                        <p:tgtEl>
                                          <p:spTgt spid="71"/>
                                        </p:tgtEl>
                                        <p:attrNameLst>
                                          <p:attrName>ppt_x</p:attrName>
                                        </p:attrNameLst>
                                      </p:cBhvr>
                                      <p:tavLst>
                                        <p:tav tm="0">
                                          <p:val>
                                            <p:strVal val="1+#ppt_w/2"/>
                                          </p:val>
                                        </p:tav>
                                        <p:tav tm="100000">
                                          <p:val>
                                            <p:strVal val="#ppt_x"/>
                                          </p:val>
                                        </p:tav>
                                      </p:tavLst>
                                    </p:anim>
                                    <p:anim calcmode="lin" valueType="num">
                                      <p:cBhvr additive="base">
                                        <p:cTn id="40" dur="1000" fill="hold"/>
                                        <p:tgtEl>
                                          <p:spTgt spid="71"/>
                                        </p:tgtEl>
                                        <p:attrNameLst>
                                          <p:attrName>ppt_y</p:attrName>
                                        </p:attrNameLst>
                                      </p:cBhvr>
                                      <p:tavLst>
                                        <p:tav tm="0">
                                          <p:val>
                                            <p:strVal val="0-#ppt_h/2"/>
                                          </p:val>
                                        </p:tav>
                                        <p:tav tm="100000">
                                          <p:val>
                                            <p:strVal val="#ppt_y"/>
                                          </p:val>
                                        </p:tav>
                                      </p:tavLst>
                                    </p:anim>
                                  </p:childTnLst>
                                </p:cTn>
                              </p:par>
                              <p:par>
                                <p:cTn id="41" presetID="2" presetClass="entr" presetSubtype="2" decel="100000" fill="hold" grpId="0" nodeType="withEffect">
                                  <p:stCondLst>
                                    <p:cond delay="1500"/>
                                  </p:stCondLst>
                                  <p:childTnLst>
                                    <p:set>
                                      <p:cBhvr>
                                        <p:cTn id="42" dur="1" fill="hold">
                                          <p:stCondLst>
                                            <p:cond delay="0"/>
                                          </p:stCondLst>
                                        </p:cTn>
                                        <p:tgtEl>
                                          <p:spTgt spid="68"/>
                                        </p:tgtEl>
                                        <p:attrNameLst>
                                          <p:attrName>style.visibility</p:attrName>
                                        </p:attrNameLst>
                                      </p:cBhvr>
                                      <p:to>
                                        <p:strVal val="visible"/>
                                      </p:to>
                                    </p:set>
                                    <p:anim calcmode="lin" valueType="num">
                                      <p:cBhvr additive="base">
                                        <p:cTn id="43" dur="1000" fill="hold"/>
                                        <p:tgtEl>
                                          <p:spTgt spid="68"/>
                                        </p:tgtEl>
                                        <p:attrNameLst>
                                          <p:attrName>ppt_x</p:attrName>
                                        </p:attrNameLst>
                                      </p:cBhvr>
                                      <p:tavLst>
                                        <p:tav tm="0">
                                          <p:val>
                                            <p:strVal val="1+#ppt_w/2"/>
                                          </p:val>
                                        </p:tav>
                                        <p:tav tm="100000">
                                          <p:val>
                                            <p:strVal val="#ppt_x"/>
                                          </p:val>
                                        </p:tav>
                                      </p:tavLst>
                                    </p:anim>
                                    <p:anim calcmode="lin" valueType="num">
                                      <p:cBhvr additive="base">
                                        <p:cTn id="44" dur="1000" fill="hold"/>
                                        <p:tgtEl>
                                          <p:spTgt spid="68"/>
                                        </p:tgtEl>
                                        <p:attrNameLst>
                                          <p:attrName>ppt_y</p:attrName>
                                        </p:attrNameLst>
                                      </p:cBhvr>
                                      <p:tavLst>
                                        <p:tav tm="0">
                                          <p:val>
                                            <p:strVal val="#ppt_y"/>
                                          </p:val>
                                        </p:tav>
                                        <p:tav tm="100000">
                                          <p:val>
                                            <p:strVal val="#ppt_y"/>
                                          </p:val>
                                        </p:tav>
                                      </p:tavLst>
                                    </p:anim>
                                  </p:childTnLst>
                                </p:cTn>
                              </p:par>
                              <p:par>
                                <p:cTn id="45" presetID="2" presetClass="entr" presetSubtype="6" decel="100000" fill="hold" grpId="0" nodeType="withEffect">
                                  <p:stCondLst>
                                    <p:cond delay="1750"/>
                                  </p:stCondLst>
                                  <p:childTnLst>
                                    <p:set>
                                      <p:cBhvr>
                                        <p:cTn id="46" dur="1" fill="hold">
                                          <p:stCondLst>
                                            <p:cond delay="0"/>
                                          </p:stCondLst>
                                        </p:cTn>
                                        <p:tgtEl>
                                          <p:spTgt spid="73"/>
                                        </p:tgtEl>
                                        <p:attrNameLst>
                                          <p:attrName>style.visibility</p:attrName>
                                        </p:attrNameLst>
                                      </p:cBhvr>
                                      <p:to>
                                        <p:strVal val="visible"/>
                                      </p:to>
                                    </p:set>
                                    <p:anim calcmode="lin" valueType="num">
                                      <p:cBhvr additive="base">
                                        <p:cTn id="47" dur="1000" fill="hold"/>
                                        <p:tgtEl>
                                          <p:spTgt spid="73"/>
                                        </p:tgtEl>
                                        <p:attrNameLst>
                                          <p:attrName>ppt_x</p:attrName>
                                        </p:attrNameLst>
                                      </p:cBhvr>
                                      <p:tavLst>
                                        <p:tav tm="0">
                                          <p:val>
                                            <p:strVal val="1+#ppt_w/2"/>
                                          </p:val>
                                        </p:tav>
                                        <p:tav tm="100000">
                                          <p:val>
                                            <p:strVal val="#ppt_x"/>
                                          </p:val>
                                        </p:tav>
                                      </p:tavLst>
                                    </p:anim>
                                    <p:anim calcmode="lin" valueType="num">
                                      <p:cBhvr additive="base">
                                        <p:cTn id="48" dur="1000" fill="hold"/>
                                        <p:tgtEl>
                                          <p:spTgt spid="73"/>
                                        </p:tgtEl>
                                        <p:attrNameLst>
                                          <p:attrName>ppt_y</p:attrName>
                                        </p:attrNameLst>
                                      </p:cBhvr>
                                      <p:tavLst>
                                        <p:tav tm="0">
                                          <p:val>
                                            <p:strVal val="1+#ppt_h/2"/>
                                          </p:val>
                                        </p:tav>
                                        <p:tav tm="100000">
                                          <p:val>
                                            <p:strVal val="#ppt_y"/>
                                          </p:val>
                                        </p:tav>
                                      </p:tavLst>
                                    </p:anim>
                                  </p:childTnLst>
                                </p:cTn>
                              </p:par>
                              <p:par>
                                <p:cTn id="49" presetID="2" presetClass="entr" presetSubtype="4" decel="100000" fill="hold" grpId="0" nodeType="withEffect">
                                  <p:stCondLst>
                                    <p:cond delay="200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000" fill="hold"/>
                                        <p:tgtEl>
                                          <p:spTgt spid="75"/>
                                        </p:tgtEl>
                                        <p:attrNameLst>
                                          <p:attrName>ppt_x</p:attrName>
                                        </p:attrNameLst>
                                      </p:cBhvr>
                                      <p:tavLst>
                                        <p:tav tm="0">
                                          <p:val>
                                            <p:strVal val="#ppt_x"/>
                                          </p:val>
                                        </p:tav>
                                        <p:tav tm="100000">
                                          <p:val>
                                            <p:strVal val="#ppt_x"/>
                                          </p:val>
                                        </p:tav>
                                      </p:tavLst>
                                    </p:anim>
                                    <p:anim calcmode="lin" valueType="num">
                                      <p:cBhvr additive="base">
                                        <p:cTn id="52" dur="10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8" grpId="0" animBg="1"/>
      <p:bldP spid="69" grpId="0" animBg="1"/>
      <p:bldP spid="71" grpId="0" animBg="1"/>
      <p:bldP spid="72" grpId="0" animBg="1"/>
      <p:bldP spid="73" grpId="0" animBg="1"/>
      <p:bldP spid="74" grpId="0" animBg="1"/>
      <p:bldP spid="75" grpId="0" animBg="1"/>
      <p:bldP spid="29"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AutoShape 11"/>
          <p:cNvSpPr>
            <a:spLocks noChangeArrowheads="1"/>
          </p:cNvSpPr>
          <p:nvPr/>
        </p:nvSpPr>
        <p:spPr bwMode="gray">
          <a:xfrm flipH="1">
            <a:off x="785629" y="2270823"/>
            <a:ext cx="8502304" cy="534988"/>
          </a:xfrm>
          <a:prstGeom prst="chevron">
            <a:avLst>
              <a:gd name="adj" fmla="val 35282"/>
            </a:avLst>
          </a:prstGeom>
          <a:gradFill flip="none" rotWithShape="1">
            <a:gsLst>
              <a:gs pos="0">
                <a:srgbClr val="C80000"/>
              </a:gs>
              <a:gs pos="100000">
                <a:srgbClr val="FF1414"/>
              </a:gs>
            </a:gsLst>
            <a:lin ang="16200000" scaled="1"/>
            <a:tileRect/>
          </a:gradFill>
          <a:ln>
            <a:noFill/>
          </a:ln>
          <a:effectLst/>
        </p:spPr>
        <p:txBody>
          <a:bodyPr wrap="square" rIns="0" anchor="ctr"/>
          <a:lstStyle/>
          <a:p>
            <a:pPr>
              <a:spcAft>
                <a:spcPts val="400"/>
              </a:spcAft>
            </a:pPr>
            <a:r>
              <a:rPr lang="ru-RU" sz="2400" b="1" dirty="0" smtClean="0">
                <a:solidFill>
                  <a:schemeClr val="bg1"/>
                </a:solidFill>
              </a:rPr>
              <a:t>Управление </a:t>
            </a:r>
            <a:r>
              <a:rPr lang="ru-RU" sz="2400" b="1" dirty="0" err="1" smtClean="0">
                <a:solidFill>
                  <a:schemeClr val="bg1"/>
                </a:solidFill>
              </a:rPr>
              <a:t>уч</a:t>
            </a:r>
            <a:r>
              <a:rPr lang="ru-RU" sz="2400" b="1" dirty="0" smtClean="0">
                <a:solidFill>
                  <a:schemeClr val="bg1"/>
                </a:solidFill>
              </a:rPr>
              <a:t>. записями</a:t>
            </a:r>
            <a:endParaRPr lang="en-US" sz="2400" b="1" dirty="0">
              <a:solidFill>
                <a:schemeClr val="bg1"/>
              </a:solidFill>
            </a:endParaRPr>
          </a:p>
        </p:txBody>
      </p:sp>
      <p:sp>
        <p:nvSpPr>
          <p:cNvPr id="51" name="AutoShape 11"/>
          <p:cNvSpPr>
            <a:spLocks noChangeArrowheads="1"/>
          </p:cNvSpPr>
          <p:nvPr/>
        </p:nvSpPr>
        <p:spPr bwMode="gray">
          <a:xfrm flipH="1">
            <a:off x="785629" y="1577832"/>
            <a:ext cx="8502304" cy="534988"/>
          </a:xfrm>
          <a:prstGeom prst="chevron">
            <a:avLst>
              <a:gd name="adj" fmla="val 35282"/>
            </a:avLst>
          </a:prstGeom>
          <a:gradFill flip="none" rotWithShape="1">
            <a:gsLst>
              <a:gs pos="0">
                <a:srgbClr val="C80000"/>
              </a:gs>
              <a:gs pos="100000">
                <a:srgbClr val="FF1414"/>
              </a:gs>
            </a:gsLst>
            <a:lin ang="16200000" scaled="1"/>
            <a:tileRect/>
          </a:gradFill>
          <a:ln>
            <a:noFill/>
          </a:ln>
          <a:effectLst/>
        </p:spPr>
        <p:txBody>
          <a:bodyPr wrap="square" rIns="0" anchor="ctr"/>
          <a:lstStyle/>
          <a:p>
            <a:pPr>
              <a:spcAft>
                <a:spcPts val="400"/>
              </a:spcAft>
            </a:pPr>
            <a:r>
              <a:rPr lang="ru-RU" sz="2400" b="1" dirty="0" smtClean="0">
                <a:solidFill>
                  <a:schemeClr val="bg1"/>
                </a:solidFill>
              </a:rPr>
              <a:t>Контроль соответствия</a:t>
            </a:r>
            <a:endParaRPr lang="en-US" sz="2400" dirty="0">
              <a:solidFill>
                <a:schemeClr val="bg1"/>
              </a:solidFill>
            </a:endParaRPr>
          </a:p>
        </p:txBody>
      </p:sp>
      <p:sp>
        <p:nvSpPr>
          <p:cNvPr id="52" name="AutoShape 11"/>
          <p:cNvSpPr>
            <a:spLocks noChangeArrowheads="1"/>
          </p:cNvSpPr>
          <p:nvPr/>
        </p:nvSpPr>
        <p:spPr bwMode="gray">
          <a:xfrm flipH="1">
            <a:off x="802124" y="3622543"/>
            <a:ext cx="8502304" cy="534988"/>
          </a:xfrm>
          <a:prstGeom prst="chevron">
            <a:avLst>
              <a:gd name="adj" fmla="val 35282"/>
            </a:avLst>
          </a:prstGeom>
          <a:gradFill flip="none" rotWithShape="1">
            <a:gsLst>
              <a:gs pos="0">
                <a:srgbClr val="C80000"/>
              </a:gs>
              <a:gs pos="100000">
                <a:srgbClr val="FF1414"/>
              </a:gs>
            </a:gsLst>
            <a:lin ang="16200000" scaled="1"/>
            <a:tileRect/>
          </a:gradFill>
          <a:ln>
            <a:noFill/>
          </a:ln>
          <a:effectLst/>
        </p:spPr>
        <p:txBody>
          <a:bodyPr wrap="square" rIns="0" anchor="ctr"/>
          <a:lstStyle/>
          <a:p>
            <a:pPr>
              <a:spcAft>
                <a:spcPts val="400"/>
              </a:spcAft>
            </a:pPr>
            <a:r>
              <a:rPr lang="ru-RU" sz="2400" b="1" dirty="0" smtClean="0">
                <a:solidFill>
                  <a:schemeClr val="bg1"/>
                </a:solidFill>
              </a:rPr>
              <a:t>Защита инфраструктуры</a:t>
            </a:r>
            <a:endParaRPr lang="en-US" sz="2400" dirty="0">
              <a:solidFill>
                <a:schemeClr val="bg1"/>
              </a:solidFill>
            </a:endParaRPr>
          </a:p>
        </p:txBody>
      </p:sp>
      <p:sp>
        <p:nvSpPr>
          <p:cNvPr id="53" name="AutoShape 11"/>
          <p:cNvSpPr>
            <a:spLocks noChangeArrowheads="1"/>
          </p:cNvSpPr>
          <p:nvPr/>
        </p:nvSpPr>
        <p:spPr bwMode="gray">
          <a:xfrm flipH="1">
            <a:off x="785629" y="2963814"/>
            <a:ext cx="8502304" cy="534988"/>
          </a:xfrm>
          <a:prstGeom prst="chevron">
            <a:avLst>
              <a:gd name="adj" fmla="val 35282"/>
            </a:avLst>
          </a:prstGeom>
          <a:gradFill flip="none" rotWithShape="1">
            <a:gsLst>
              <a:gs pos="0">
                <a:srgbClr val="C80000"/>
              </a:gs>
              <a:gs pos="100000">
                <a:srgbClr val="FF1414"/>
              </a:gs>
            </a:gsLst>
            <a:lin ang="16200000" scaled="1"/>
            <a:tileRect/>
          </a:gradFill>
          <a:ln>
            <a:noFill/>
          </a:ln>
          <a:effectLst/>
        </p:spPr>
        <p:txBody>
          <a:bodyPr wrap="square" rIns="0" anchor="ctr"/>
          <a:lstStyle/>
          <a:p>
            <a:pPr>
              <a:spcAft>
                <a:spcPts val="400"/>
              </a:spcAft>
            </a:pPr>
            <a:r>
              <a:rPr lang="ru-RU" sz="2400" b="1" dirty="0" smtClean="0">
                <a:solidFill>
                  <a:schemeClr val="bg1"/>
                </a:solidFill>
              </a:rPr>
              <a:t>Защита баз данных</a:t>
            </a:r>
            <a:endParaRPr lang="en-US" sz="2400" b="1" dirty="0">
              <a:solidFill>
                <a:schemeClr val="bg1"/>
              </a:solidFill>
            </a:endParaRPr>
          </a:p>
        </p:txBody>
      </p:sp>
      <p:sp>
        <p:nvSpPr>
          <p:cNvPr id="54" name="AutoShape 11"/>
          <p:cNvSpPr>
            <a:spLocks noChangeArrowheads="1"/>
          </p:cNvSpPr>
          <p:nvPr/>
        </p:nvSpPr>
        <p:spPr bwMode="gray">
          <a:xfrm flipH="1">
            <a:off x="802123" y="869626"/>
            <a:ext cx="8502304" cy="534988"/>
          </a:xfrm>
          <a:prstGeom prst="chevron">
            <a:avLst>
              <a:gd name="adj" fmla="val 35282"/>
            </a:avLst>
          </a:prstGeom>
          <a:gradFill flip="none" rotWithShape="1">
            <a:gsLst>
              <a:gs pos="0">
                <a:srgbClr val="C80000"/>
              </a:gs>
              <a:gs pos="100000">
                <a:srgbClr val="FF1414"/>
              </a:gs>
            </a:gsLst>
            <a:lin ang="16200000" scaled="1"/>
            <a:tileRect/>
          </a:gradFill>
          <a:ln>
            <a:noFill/>
          </a:ln>
          <a:effectLst/>
        </p:spPr>
        <p:txBody>
          <a:bodyPr wrap="square" rIns="0" anchor="ctr"/>
          <a:lstStyle/>
          <a:p>
            <a:pPr>
              <a:spcAft>
                <a:spcPts val="400"/>
              </a:spcAft>
            </a:pPr>
            <a:r>
              <a:rPr lang="ru-RU" sz="2400" b="1" dirty="0" smtClean="0">
                <a:solidFill>
                  <a:schemeClr val="bg1"/>
                </a:solidFill>
              </a:rPr>
              <a:t>Консалтинг и внедрение</a:t>
            </a:r>
            <a:endParaRPr lang="en-US" sz="2400" b="1" dirty="0">
              <a:solidFill>
                <a:schemeClr val="bg1"/>
              </a:solidFill>
            </a:endParaRPr>
          </a:p>
        </p:txBody>
      </p:sp>
      <p:sp>
        <p:nvSpPr>
          <p:cNvPr id="3" name="Rectangle 2"/>
          <p:cNvSpPr/>
          <p:nvPr/>
        </p:nvSpPr>
        <p:spPr>
          <a:xfrm>
            <a:off x="6366933" y="-118533"/>
            <a:ext cx="3479800" cy="4783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BOTTOM_LINK"/>
          <p:cNvGrpSpPr/>
          <p:nvPr/>
        </p:nvGrpSpPr>
        <p:grpSpPr>
          <a:xfrm>
            <a:off x="6171671" y="1061611"/>
            <a:ext cx="1968902" cy="3554290"/>
            <a:chOff x="4693795" y="1469023"/>
            <a:chExt cx="1968902" cy="3554290"/>
          </a:xfrm>
          <a:effectLst/>
        </p:grpSpPr>
        <p:grpSp>
          <p:nvGrpSpPr>
            <p:cNvPr id="70" name="Group 69"/>
            <p:cNvGrpSpPr/>
            <p:nvPr/>
          </p:nvGrpSpPr>
          <p:grpSpPr>
            <a:xfrm rot="10800000">
              <a:off x="4693795" y="3054411"/>
              <a:ext cx="1968902" cy="1968902"/>
              <a:chOff x="5630113" y="-594918"/>
              <a:chExt cx="1968902" cy="1968902"/>
            </a:xfrm>
            <a:gradFill>
              <a:gsLst>
                <a:gs pos="47000">
                  <a:schemeClr val="bg2"/>
                </a:gs>
                <a:gs pos="38000">
                  <a:schemeClr val="tx2">
                    <a:lumMod val="89000"/>
                    <a:lumOff val="11000"/>
                  </a:schemeClr>
                </a:gs>
                <a:gs pos="71000">
                  <a:schemeClr val="tx2">
                    <a:lumMod val="50000"/>
                  </a:schemeClr>
                </a:gs>
              </a:gsLst>
              <a:path path="circle">
                <a:fillToRect l="50000" t="50000" r="50000" b="50000"/>
              </a:path>
            </a:gradFill>
          </p:grpSpPr>
          <p:sp>
            <p:nvSpPr>
              <p:cNvPr id="71" name="Donut 54"/>
              <p:cNvSpPr/>
              <p:nvPr/>
            </p:nvSpPr>
            <p:spPr>
              <a:xfrm>
                <a:off x="5630113" y="-594918"/>
                <a:ext cx="1968902" cy="984451"/>
              </a:xfrm>
              <a:custGeom>
                <a:avLst/>
                <a:gdLst/>
                <a:ahLst/>
                <a:cxnLst/>
                <a:rect l="l" t="t" r="r" b="b"/>
                <a:pathLst>
                  <a:path w="1968902" h="984451">
                    <a:moveTo>
                      <a:pt x="984451" y="0"/>
                    </a:moveTo>
                    <a:cubicBezTo>
                      <a:pt x="1528148" y="0"/>
                      <a:pt x="1968902" y="440754"/>
                      <a:pt x="1968902" y="984451"/>
                    </a:cubicBezTo>
                    <a:lnTo>
                      <a:pt x="1498216" y="984451"/>
                    </a:lnTo>
                    <a:cubicBezTo>
                      <a:pt x="1498216" y="700706"/>
                      <a:pt x="1268196" y="470686"/>
                      <a:pt x="984451" y="470686"/>
                    </a:cubicBezTo>
                    <a:cubicBezTo>
                      <a:pt x="700706" y="470686"/>
                      <a:pt x="470686" y="700706"/>
                      <a:pt x="470686" y="984451"/>
                    </a:cubicBezTo>
                    <a:lnTo>
                      <a:pt x="0" y="984451"/>
                    </a:lnTo>
                    <a:cubicBezTo>
                      <a:pt x="0" y="440754"/>
                      <a:pt x="440754" y="0"/>
                      <a:pt x="98445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72" name="Donut 54"/>
              <p:cNvSpPr/>
              <p:nvPr/>
            </p:nvSpPr>
            <p:spPr>
              <a:xfrm rot="10800000">
                <a:off x="5630113" y="389533"/>
                <a:ext cx="1968902" cy="984451"/>
              </a:xfrm>
              <a:custGeom>
                <a:avLst/>
                <a:gdLst/>
                <a:ahLst/>
                <a:cxnLst/>
                <a:rect l="l" t="t" r="r" b="b"/>
                <a:pathLst>
                  <a:path w="1968902" h="984451">
                    <a:moveTo>
                      <a:pt x="984451" y="0"/>
                    </a:moveTo>
                    <a:cubicBezTo>
                      <a:pt x="1528148" y="0"/>
                      <a:pt x="1968902" y="440754"/>
                      <a:pt x="1968902" y="984451"/>
                    </a:cubicBezTo>
                    <a:lnTo>
                      <a:pt x="1498216" y="984451"/>
                    </a:lnTo>
                    <a:cubicBezTo>
                      <a:pt x="1498216" y="700706"/>
                      <a:pt x="1268196" y="470686"/>
                      <a:pt x="984451" y="470686"/>
                    </a:cubicBezTo>
                    <a:cubicBezTo>
                      <a:pt x="700706" y="470686"/>
                      <a:pt x="470686" y="700706"/>
                      <a:pt x="470686" y="984451"/>
                    </a:cubicBezTo>
                    <a:lnTo>
                      <a:pt x="0" y="984451"/>
                    </a:lnTo>
                    <a:cubicBezTo>
                      <a:pt x="0" y="440754"/>
                      <a:pt x="440754" y="0"/>
                      <a:pt x="984451"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sp>
          <p:nvSpPr>
            <p:cNvPr id="63" name="Rectangle 62"/>
            <p:cNvSpPr/>
            <p:nvPr/>
          </p:nvSpPr>
          <p:spPr>
            <a:xfrm rot="10800000">
              <a:off x="6191179" y="2814062"/>
              <a:ext cx="471518" cy="1224796"/>
            </a:xfrm>
            <a:prstGeom prst="rect">
              <a:avLst/>
            </a:prstGeom>
            <a:gradFill>
              <a:gsLst>
                <a:gs pos="69000">
                  <a:schemeClr val="bg2"/>
                </a:gs>
                <a:gs pos="97500">
                  <a:schemeClr val="tx2">
                    <a:lumMod val="89000"/>
                    <a:lumOff val="11000"/>
                  </a:schemeClr>
                </a:gs>
                <a:gs pos="0">
                  <a:schemeClr val="tx2">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Rectangle 63"/>
            <p:cNvSpPr/>
            <p:nvPr/>
          </p:nvSpPr>
          <p:spPr>
            <a:xfrm>
              <a:off x="4696177" y="1469023"/>
              <a:ext cx="471518" cy="2569837"/>
            </a:xfrm>
            <a:prstGeom prst="rect">
              <a:avLst/>
            </a:prstGeom>
            <a:gradFill>
              <a:gsLst>
                <a:gs pos="69000">
                  <a:schemeClr val="bg2"/>
                </a:gs>
                <a:gs pos="97500">
                  <a:schemeClr val="tx2">
                    <a:lumMod val="89000"/>
                    <a:lumOff val="11000"/>
                  </a:schemeClr>
                </a:gs>
                <a:gs pos="0">
                  <a:schemeClr val="tx2">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14" name="STORAGE" descr="C:\Users\dan\Desktop\stacks\red\Stacks-red-7-storage.pn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60651"/>
          <a:stretch/>
        </p:blipFill>
        <p:spPr bwMode="auto">
          <a:xfrm>
            <a:off x="5423045" y="3453474"/>
            <a:ext cx="1813318" cy="11198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1" name="Group 40"/>
          <p:cNvGrpSpPr/>
          <p:nvPr/>
        </p:nvGrpSpPr>
        <p:grpSpPr>
          <a:xfrm>
            <a:off x="6171671" y="3563832"/>
            <a:ext cx="471519" cy="460379"/>
            <a:chOff x="-1683573" y="4948631"/>
            <a:chExt cx="806824" cy="787762"/>
          </a:xfrm>
          <a:gradFill>
            <a:gsLst>
              <a:gs pos="69000">
                <a:schemeClr val="bg2"/>
              </a:gs>
              <a:gs pos="97500">
                <a:schemeClr val="tx2">
                  <a:lumMod val="89000"/>
                  <a:lumOff val="11000"/>
                </a:schemeClr>
              </a:gs>
              <a:gs pos="0">
                <a:schemeClr val="tx2">
                  <a:lumMod val="50000"/>
                </a:schemeClr>
              </a:gs>
            </a:gsLst>
            <a:lin ang="0" scaled="0"/>
          </a:gradFill>
          <a:effectLst>
            <a:outerShdw blurRad="76200" dist="25400" dir="16200000" sx="102000" sy="102000" algn="ctr" rotWithShape="0">
              <a:prstClr val="black">
                <a:alpha val="92000"/>
              </a:prstClr>
            </a:outerShdw>
          </a:effectLst>
        </p:grpSpPr>
        <p:sp>
          <p:nvSpPr>
            <p:cNvPr id="21" name="Rectangle 20"/>
            <p:cNvSpPr/>
            <p:nvPr/>
          </p:nvSpPr>
          <p:spPr>
            <a:xfrm>
              <a:off x="-1683573" y="4948631"/>
              <a:ext cx="806824" cy="6035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Oval 22"/>
            <p:cNvSpPr/>
            <p:nvPr/>
          </p:nvSpPr>
          <p:spPr>
            <a:xfrm>
              <a:off x="-1683573" y="5314051"/>
              <a:ext cx="806824" cy="422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25" name="SERVERS" descr="C:\Users\dan\Desktop\stacks\red\Stacks-red-6-servers.pn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50127" b="10188"/>
          <a:stretch/>
        </p:blipFill>
        <p:spPr bwMode="auto">
          <a:xfrm>
            <a:off x="5428211" y="2900134"/>
            <a:ext cx="1813318" cy="1129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2" name="Group 41"/>
          <p:cNvGrpSpPr/>
          <p:nvPr/>
        </p:nvGrpSpPr>
        <p:grpSpPr>
          <a:xfrm>
            <a:off x="6171671" y="2982220"/>
            <a:ext cx="471519" cy="459921"/>
            <a:chOff x="-1683573" y="3592714"/>
            <a:chExt cx="806824" cy="786977"/>
          </a:xfrm>
          <a:gradFill>
            <a:gsLst>
              <a:gs pos="69000">
                <a:schemeClr val="bg2"/>
              </a:gs>
              <a:gs pos="97500">
                <a:schemeClr val="tx2">
                  <a:lumMod val="89000"/>
                  <a:lumOff val="11000"/>
                </a:schemeClr>
              </a:gs>
              <a:gs pos="0">
                <a:schemeClr val="tx2">
                  <a:lumMod val="50000"/>
                </a:schemeClr>
              </a:gs>
            </a:gsLst>
            <a:lin ang="0" scaled="0"/>
          </a:gradFill>
          <a:effectLst>
            <a:outerShdw blurRad="76200" dist="25400" dir="16200000" sx="102000" sy="102000" algn="ctr" rotWithShape="0">
              <a:prstClr val="black">
                <a:alpha val="92000"/>
              </a:prstClr>
            </a:outerShdw>
          </a:effectLst>
        </p:grpSpPr>
        <p:sp>
          <p:nvSpPr>
            <p:cNvPr id="31" name="Rectangle 30"/>
            <p:cNvSpPr/>
            <p:nvPr/>
          </p:nvSpPr>
          <p:spPr>
            <a:xfrm>
              <a:off x="-1683573" y="3592714"/>
              <a:ext cx="806824" cy="6035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Oval 31"/>
            <p:cNvSpPr/>
            <p:nvPr/>
          </p:nvSpPr>
          <p:spPr>
            <a:xfrm>
              <a:off x="-1683573" y="3958919"/>
              <a:ext cx="806824" cy="4207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7" name="VIRTUAL MACHINE" descr="C:\Users\dan\Desktop\stacks\red\Stacks-red-5-VMachine.pn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t="38815" b="21861"/>
          <a:stretch/>
        </p:blipFill>
        <p:spPr bwMode="auto">
          <a:xfrm>
            <a:off x="5428211" y="2309343"/>
            <a:ext cx="1813318" cy="1119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3" name="Group 42"/>
          <p:cNvGrpSpPr/>
          <p:nvPr/>
        </p:nvGrpSpPr>
        <p:grpSpPr>
          <a:xfrm>
            <a:off x="6171671" y="2437434"/>
            <a:ext cx="471519" cy="460379"/>
            <a:chOff x="-1683573" y="2405559"/>
            <a:chExt cx="806824" cy="787762"/>
          </a:xfrm>
          <a:gradFill>
            <a:gsLst>
              <a:gs pos="69000">
                <a:schemeClr val="bg2"/>
              </a:gs>
              <a:gs pos="97500">
                <a:schemeClr val="tx2">
                  <a:lumMod val="89000"/>
                  <a:lumOff val="11000"/>
                </a:schemeClr>
              </a:gs>
              <a:gs pos="0">
                <a:schemeClr val="tx2">
                  <a:lumMod val="50000"/>
                </a:schemeClr>
              </a:gs>
            </a:gsLst>
            <a:lin ang="0" scaled="0"/>
          </a:gradFill>
          <a:effectLst>
            <a:outerShdw blurRad="76200" dist="25400" dir="16200000" sx="102000" sy="102000" algn="ctr" rotWithShape="0">
              <a:prstClr val="black">
                <a:alpha val="92000"/>
              </a:prstClr>
            </a:outerShdw>
          </a:effectLst>
        </p:grpSpPr>
        <p:sp>
          <p:nvSpPr>
            <p:cNvPr id="33" name="Rectangle 32"/>
            <p:cNvSpPr/>
            <p:nvPr/>
          </p:nvSpPr>
          <p:spPr>
            <a:xfrm>
              <a:off x="-1683573" y="2405559"/>
              <a:ext cx="806824" cy="6035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Oval 33"/>
            <p:cNvSpPr/>
            <p:nvPr/>
          </p:nvSpPr>
          <p:spPr>
            <a:xfrm>
              <a:off x="-1683573" y="2770979"/>
              <a:ext cx="806824" cy="422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8" name="OS" descr="C:\Users\dan\Desktop\stacks\red\Stacks-red-4-OS.png"/>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t="29138" b="34854"/>
          <a:stretch/>
        </p:blipFill>
        <p:spPr bwMode="auto">
          <a:xfrm>
            <a:off x="5428211" y="1854330"/>
            <a:ext cx="1813318" cy="1024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4" name="Group 43"/>
          <p:cNvGrpSpPr/>
          <p:nvPr/>
        </p:nvGrpSpPr>
        <p:grpSpPr>
          <a:xfrm>
            <a:off x="6171671" y="1906831"/>
            <a:ext cx="471519" cy="439797"/>
            <a:chOff x="-1683573" y="1206506"/>
            <a:chExt cx="806824" cy="752544"/>
          </a:xfrm>
          <a:gradFill>
            <a:gsLst>
              <a:gs pos="69000">
                <a:schemeClr val="bg2"/>
              </a:gs>
              <a:gs pos="97500">
                <a:schemeClr val="tx2">
                  <a:lumMod val="89000"/>
                  <a:lumOff val="11000"/>
                </a:schemeClr>
              </a:gs>
              <a:gs pos="0">
                <a:schemeClr val="tx2">
                  <a:lumMod val="50000"/>
                </a:schemeClr>
              </a:gs>
            </a:gsLst>
            <a:lin ang="0" scaled="0"/>
          </a:gradFill>
          <a:effectLst>
            <a:outerShdw blurRad="76200" dist="25400" dir="16200000" sx="102000" sy="102000" algn="ctr" rotWithShape="0">
              <a:prstClr val="black">
                <a:alpha val="92000"/>
              </a:prstClr>
            </a:outerShdw>
          </a:effectLst>
        </p:grpSpPr>
        <p:sp>
          <p:nvSpPr>
            <p:cNvPr id="35" name="Rectangle 34"/>
            <p:cNvSpPr/>
            <p:nvPr/>
          </p:nvSpPr>
          <p:spPr>
            <a:xfrm>
              <a:off x="-1683573" y="1206506"/>
              <a:ext cx="806824" cy="6035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p:cNvSpPr/>
            <p:nvPr/>
          </p:nvSpPr>
          <p:spPr>
            <a:xfrm>
              <a:off x="-1683573" y="1607144"/>
              <a:ext cx="806824" cy="3519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9" name="DATABAE" descr="C:\Users\dan\Desktop\stacks\red\Stacks-red-3-DataBase.png"/>
          <p:cNvPicPr>
            <a:picLocks noChangeAspect="1" noChangeArrowheads="1"/>
          </p:cNvPicPr>
          <p:nvPr/>
        </p:nvPicPr>
        <p:blipFill rotWithShape="1">
          <a:blip r:embed="rId7" cstate="print">
            <a:extLst>
              <a:ext uri="{28A0092B-C50C-407E-A947-70E740481C1C}">
                <a14:useLocalDpi xmlns="" xmlns:a14="http://schemas.microsoft.com/office/drawing/2010/main" val="0"/>
              </a:ext>
            </a:extLst>
          </a:blip>
          <a:srcRect t="18928" b="47674"/>
          <a:stretch/>
        </p:blipFill>
        <p:spPr bwMode="auto">
          <a:xfrm>
            <a:off x="5428211" y="1366383"/>
            <a:ext cx="1813318" cy="950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5" name="Group 44"/>
          <p:cNvGrpSpPr/>
          <p:nvPr/>
        </p:nvGrpSpPr>
        <p:grpSpPr>
          <a:xfrm>
            <a:off x="6171671" y="1328900"/>
            <a:ext cx="471519" cy="420010"/>
            <a:chOff x="-1683573" y="-145050"/>
            <a:chExt cx="806824" cy="718685"/>
          </a:xfrm>
          <a:gradFill>
            <a:gsLst>
              <a:gs pos="69000">
                <a:schemeClr val="bg2"/>
              </a:gs>
              <a:gs pos="97500">
                <a:schemeClr val="tx2">
                  <a:lumMod val="89000"/>
                  <a:lumOff val="11000"/>
                </a:schemeClr>
              </a:gs>
              <a:gs pos="0">
                <a:schemeClr val="tx2">
                  <a:lumMod val="50000"/>
                </a:schemeClr>
              </a:gs>
            </a:gsLst>
            <a:lin ang="0" scaled="0"/>
          </a:gradFill>
          <a:effectLst>
            <a:outerShdw blurRad="76200" dist="25400" dir="16200000" sx="102000" sy="102000" algn="ctr" rotWithShape="0">
              <a:prstClr val="black">
                <a:alpha val="92000"/>
              </a:prstClr>
            </a:outerShdw>
          </a:effectLst>
        </p:grpSpPr>
        <p:sp>
          <p:nvSpPr>
            <p:cNvPr id="37" name="Rectangle 36"/>
            <p:cNvSpPr/>
            <p:nvPr/>
          </p:nvSpPr>
          <p:spPr>
            <a:xfrm>
              <a:off x="-1683573" y="-145050"/>
              <a:ext cx="806824" cy="6035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p:cNvSpPr/>
            <p:nvPr/>
          </p:nvSpPr>
          <p:spPr>
            <a:xfrm>
              <a:off x="-1683573" y="289447"/>
              <a:ext cx="806824" cy="2841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10" name="MIDDLEWARE" descr="C:\Users\dan\Desktop\stacks\red\Stacks-red-2-MiddleWare.png"/>
          <p:cNvPicPr>
            <a:picLocks noChangeAspect="1" noChangeArrowheads="1"/>
          </p:cNvPicPr>
          <p:nvPr/>
        </p:nvPicPr>
        <p:blipFill rotWithShape="1">
          <a:blip r:embed="rId8" cstate="print">
            <a:extLst>
              <a:ext uri="{28A0092B-C50C-407E-A947-70E740481C1C}">
                <a14:useLocalDpi xmlns="" xmlns:a14="http://schemas.microsoft.com/office/drawing/2010/main" val="0"/>
              </a:ext>
            </a:extLst>
          </a:blip>
          <a:srcRect t="9323" b="62456"/>
          <a:stretch/>
        </p:blipFill>
        <p:spPr bwMode="auto">
          <a:xfrm>
            <a:off x="5428211" y="869597"/>
            <a:ext cx="1813318" cy="803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6" name="Group 45"/>
          <p:cNvGrpSpPr/>
          <p:nvPr/>
        </p:nvGrpSpPr>
        <p:grpSpPr>
          <a:xfrm>
            <a:off x="6171671" y="1021227"/>
            <a:ext cx="471519" cy="235630"/>
            <a:chOff x="-1683573" y="-955106"/>
            <a:chExt cx="806824" cy="403190"/>
          </a:xfrm>
          <a:gradFill>
            <a:gsLst>
              <a:gs pos="69000">
                <a:schemeClr val="bg2"/>
              </a:gs>
              <a:gs pos="97500">
                <a:schemeClr val="tx2">
                  <a:lumMod val="89000"/>
                  <a:lumOff val="11000"/>
                </a:schemeClr>
              </a:gs>
              <a:gs pos="0">
                <a:schemeClr val="tx2">
                  <a:lumMod val="50000"/>
                </a:schemeClr>
              </a:gs>
            </a:gsLst>
            <a:lin ang="0" scaled="0"/>
          </a:gradFill>
          <a:effectLst>
            <a:outerShdw blurRad="76200" dist="25400" dir="16200000" sx="102000" sy="102000" algn="ctr" rotWithShape="0">
              <a:prstClr val="black">
                <a:alpha val="92000"/>
              </a:prstClr>
            </a:outerShdw>
          </a:effectLst>
        </p:grpSpPr>
        <p:sp>
          <p:nvSpPr>
            <p:cNvPr id="39" name="Rectangle 38"/>
            <p:cNvSpPr/>
            <p:nvPr/>
          </p:nvSpPr>
          <p:spPr>
            <a:xfrm>
              <a:off x="-1683573" y="-955106"/>
              <a:ext cx="806824" cy="3113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Oval 39"/>
            <p:cNvSpPr/>
            <p:nvPr/>
          </p:nvSpPr>
          <p:spPr>
            <a:xfrm>
              <a:off x="-1683573" y="-789488"/>
              <a:ext cx="806824" cy="237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11" name="APPLICATIONS" descr="C:\Users\dan\Desktop\stacks\red\Stacks-red-1-Apps.png"/>
          <p:cNvPicPr>
            <a:picLocks noChangeAspect="1" noChangeArrowheads="1"/>
          </p:cNvPicPr>
          <p:nvPr/>
        </p:nvPicPr>
        <p:blipFill rotWithShape="1">
          <a:blip r:embed="rId9" cstate="print">
            <a:extLst>
              <a:ext uri="{28A0092B-C50C-407E-A947-70E740481C1C}">
                <a14:useLocalDpi xmlns="" xmlns:a14="http://schemas.microsoft.com/office/drawing/2010/main" val="0"/>
              </a:ext>
            </a:extLst>
          </a:blip>
          <a:srcRect b="76971"/>
          <a:stretch/>
        </p:blipFill>
        <p:spPr bwMode="auto">
          <a:xfrm>
            <a:off x="5428211" y="354579"/>
            <a:ext cx="1813318" cy="6553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0" name="Group 19"/>
          <p:cNvGrpSpPr/>
          <p:nvPr/>
        </p:nvGrpSpPr>
        <p:grpSpPr>
          <a:xfrm>
            <a:off x="6171671" y="105199"/>
            <a:ext cx="1968902" cy="2301451"/>
            <a:chOff x="1833308" y="105199"/>
            <a:chExt cx="1968902" cy="2301451"/>
          </a:xfrm>
        </p:grpSpPr>
        <p:grpSp>
          <p:nvGrpSpPr>
            <p:cNvPr id="17" name="TOP_LOOP-"/>
            <p:cNvGrpSpPr/>
            <p:nvPr/>
          </p:nvGrpSpPr>
          <p:grpSpPr>
            <a:xfrm>
              <a:off x="1833308" y="105199"/>
              <a:ext cx="1968902" cy="1968902"/>
              <a:chOff x="4693795" y="113088"/>
              <a:chExt cx="1968902" cy="1968902"/>
            </a:xfrm>
            <a:effectLst/>
          </p:grpSpPr>
          <p:sp>
            <p:nvSpPr>
              <p:cNvPr id="57" name="Rectangle 56"/>
              <p:cNvSpPr/>
              <p:nvPr/>
            </p:nvSpPr>
            <p:spPr>
              <a:xfrm>
                <a:off x="4696175" y="1054275"/>
                <a:ext cx="471520" cy="76056"/>
              </a:xfrm>
              <a:custGeom>
                <a:avLst/>
                <a:gdLst/>
                <a:ahLst/>
                <a:cxnLst/>
                <a:rect l="l" t="t" r="r" b="b"/>
                <a:pathLst>
                  <a:path w="471520" h="66546">
                    <a:moveTo>
                      <a:pt x="0" y="0"/>
                    </a:moveTo>
                    <a:lnTo>
                      <a:pt x="471519" y="0"/>
                    </a:lnTo>
                    <a:lnTo>
                      <a:pt x="471519" y="47767"/>
                    </a:lnTo>
                    <a:cubicBezTo>
                      <a:pt x="471520" y="47768"/>
                      <a:pt x="471520" y="47768"/>
                      <a:pt x="471520" y="47768"/>
                    </a:cubicBezTo>
                    <a:lnTo>
                      <a:pt x="471519" y="47769"/>
                    </a:lnTo>
                    <a:lnTo>
                      <a:pt x="471519" y="49647"/>
                    </a:lnTo>
                    <a:lnTo>
                      <a:pt x="469142" y="49647"/>
                    </a:lnTo>
                    <a:cubicBezTo>
                      <a:pt x="454321" y="59441"/>
                      <a:pt x="355458" y="66546"/>
                      <a:pt x="235760" y="66546"/>
                    </a:cubicBezTo>
                    <a:cubicBezTo>
                      <a:pt x="116062" y="66546"/>
                      <a:pt x="17199" y="59441"/>
                      <a:pt x="2378" y="49647"/>
                    </a:cubicBezTo>
                    <a:lnTo>
                      <a:pt x="0" y="49647"/>
                    </a:lnTo>
                    <a:lnTo>
                      <a:pt x="0" y="47768"/>
                    </a:lnTo>
                    <a:close/>
                  </a:path>
                </a:pathLst>
              </a:custGeom>
              <a:gradFill>
                <a:gsLst>
                  <a:gs pos="69000">
                    <a:schemeClr val="bg2"/>
                  </a:gs>
                  <a:gs pos="97500">
                    <a:schemeClr val="tx2">
                      <a:lumMod val="89000"/>
                      <a:lumOff val="11000"/>
                    </a:schemeClr>
                  </a:gs>
                  <a:gs pos="0">
                    <a:schemeClr val="tx2">
                      <a:lumMod val="50000"/>
                    </a:schemeClr>
                  </a:gs>
                </a:gsLst>
                <a:lin ang="0" scaled="0"/>
              </a:gradFill>
              <a:ln>
                <a:noFill/>
              </a:ln>
              <a:effectLst>
                <a:outerShdw blurRad="25400" dir="6000000" algn="t" rotWithShape="0">
                  <a:srgbClr val="3A0000"/>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69" name="Group 68"/>
              <p:cNvGrpSpPr/>
              <p:nvPr/>
            </p:nvGrpSpPr>
            <p:grpSpPr>
              <a:xfrm>
                <a:off x="4693795" y="113088"/>
                <a:ext cx="1968902" cy="1968902"/>
                <a:chOff x="5630113" y="-594918"/>
                <a:chExt cx="1968902" cy="1968902"/>
              </a:xfrm>
              <a:gradFill>
                <a:gsLst>
                  <a:gs pos="47000">
                    <a:schemeClr val="bg2"/>
                  </a:gs>
                  <a:gs pos="38000">
                    <a:schemeClr val="tx2">
                      <a:lumMod val="89000"/>
                      <a:lumOff val="11000"/>
                    </a:schemeClr>
                  </a:gs>
                  <a:gs pos="71000">
                    <a:schemeClr val="tx2">
                      <a:lumMod val="50000"/>
                    </a:schemeClr>
                  </a:gs>
                </a:gsLst>
                <a:path path="circle">
                  <a:fillToRect l="50000" t="50000" r="50000" b="50000"/>
                </a:path>
              </a:gradFill>
            </p:grpSpPr>
            <p:sp>
              <p:nvSpPr>
                <p:cNvPr id="55" name="Donut 54"/>
                <p:cNvSpPr/>
                <p:nvPr/>
              </p:nvSpPr>
              <p:spPr>
                <a:xfrm>
                  <a:off x="5630113" y="-594918"/>
                  <a:ext cx="1968902" cy="984451"/>
                </a:xfrm>
                <a:custGeom>
                  <a:avLst/>
                  <a:gdLst/>
                  <a:ahLst/>
                  <a:cxnLst/>
                  <a:rect l="l" t="t" r="r" b="b"/>
                  <a:pathLst>
                    <a:path w="1968902" h="984451">
                      <a:moveTo>
                        <a:pt x="984451" y="0"/>
                      </a:moveTo>
                      <a:cubicBezTo>
                        <a:pt x="1528148" y="0"/>
                        <a:pt x="1968902" y="440754"/>
                        <a:pt x="1968902" y="984451"/>
                      </a:cubicBezTo>
                      <a:lnTo>
                        <a:pt x="1498216" y="984451"/>
                      </a:lnTo>
                      <a:cubicBezTo>
                        <a:pt x="1498216" y="700706"/>
                        <a:pt x="1268196" y="470686"/>
                        <a:pt x="984451" y="470686"/>
                      </a:cubicBezTo>
                      <a:cubicBezTo>
                        <a:pt x="700706" y="470686"/>
                        <a:pt x="470686" y="700706"/>
                        <a:pt x="470686" y="984451"/>
                      </a:cubicBezTo>
                      <a:lnTo>
                        <a:pt x="0" y="984451"/>
                      </a:lnTo>
                      <a:cubicBezTo>
                        <a:pt x="0" y="440754"/>
                        <a:pt x="440754" y="0"/>
                        <a:pt x="98445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68" name="Donut 54"/>
                <p:cNvSpPr/>
                <p:nvPr/>
              </p:nvSpPr>
              <p:spPr>
                <a:xfrm rot="10800000">
                  <a:off x="5630113" y="389533"/>
                  <a:ext cx="1968902" cy="984451"/>
                </a:xfrm>
                <a:custGeom>
                  <a:avLst/>
                  <a:gdLst/>
                  <a:ahLst/>
                  <a:cxnLst/>
                  <a:rect l="l" t="t" r="r" b="b"/>
                  <a:pathLst>
                    <a:path w="1968902" h="984451">
                      <a:moveTo>
                        <a:pt x="984451" y="0"/>
                      </a:moveTo>
                      <a:cubicBezTo>
                        <a:pt x="1528148" y="0"/>
                        <a:pt x="1968902" y="440754"/>
                        <a:pt x="1968902" y="984451"/>
                      </a:cubicBezTo>
                      <a:lnTo>
                        <a:pt x="1498216" y="984451"/>
                      </a:lnTo>
                      <a:cubicBezTo>
                        <a:pt x="1498216" y="700706"/>
                        <a:pt x="1268196" y="470686"/>
                        <a:pt x="984451" y="470686"/>
                      </a:cubicBezTo>
                      <a:cubicBezTo>
                        <a:pt x="700706" y="470686"/>
                        <a:pt x="470686" y="700706"/>
                        <a:pt x="470686" y="984451"/>
                      </a:cubicBezTo>
                      <a:lnTo>
                        <a:pt x="0" y="984451"/>
                      </a:lnTo>
                      <a:cubicBezTo>
                        <a:pt x="0" y="440754"/>
                        <a:pt x="440754" y="0"/>
                        <a:pt x="984451"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sp>
          <p:nvSpPr>
            <p:cNvPr id="76" name="Rectangle 75"/>
            <p:cNvSpPr/>
            <p:nvPr/>
          </p:nvSpPr>
          <p:spPr>
            <a:xfrm rot="10800000">
              <a:off x="3330692" y="1089601"/>
              <a:ext cx="471518" cy="1317049"/>
            </a:xfrm>
            <a:prstGeom prst="rect">
              <a:avLst/>
            </a:prstGeom>
            <a:gradFill>
              <a:gsLst>
                <a:gs pos="69000">
                  <a:schemeClr val="bg2"/>
                </a:gs>
                <a:gs pos="97500">
                  <a:schemeClr val="tx2">
                    <a:lumMod val="89000"/>
                    <a:lumOff val="11000"/>
                  </a:schemeClr>
                </a:gs>
                <a:gs pos="0">
                  <a:schemeClr val="tx2">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47" name="Group 46"/>
          <p:cNvGrpSpPr/>
          <p:nvPr/>
        </p:nvGrpSpPr>
        <p:grpSpPr>
          <a:xfrm>
            <a:off x="0" y="4629150"/>
            <a:ext cx="9144000" cy="168275"/>
            <a:chOff x="0" y="4629150"/>
            <a:chExt cx="9144000" cy="168275"/>
          </a:xfrm>
        </p:grpSpPr>
        <p:pic>
          <p:nvPicPr>
            <p:cNvPr id="48" name="Picture 25" descr="Red Bar"/>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49" name="Picture 20" descr="Oracle WHITE"/>
            <p:cNvPicPr>
              <a:picLocks noChangeArrowheads="1"/>
            </p:cNvPicPr>
            <p:nvPr/>
          </p:nvPicPr>
          <p:blipFill>
            <a:blip r:embed="rId11" cstate="print"/>
            <a:srcRect/>
            <a:stretch>
              <a:fillRect/>
            </a:stretch>
          </p:blipFill>
          <p:spPr bwMode="auto">
            <a:xfrm>
              <a:off x="8015479" y="4668926"/>
              <a:ext cx="704056" cy="88722"/>
            </a:xfrm>
            <a:prstGeom prst="rect">
              <a:avLst/>
            </a:prstGeom>
            <a:noFill/>
            <a:ln w="9525">
              <a:noFill/>
              <a:miter lim="800000"/>
              <a:headEnd/>
              <a:tailEnd/>
            </a:ln>
          </p:spPr>
        </p:pic>
      </p:grpSp>
    </p:spTree>
    <p:extLst>
      <p:ext uri="{BB962C8B-B14F-4D97-AF65-F5344CB8AC3E}">
        <p14:creationId xmlns="" xmlns:p14="http://schemas.microsoft.com/office/powerpoint/2010/main" val="37099335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5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5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5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5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5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5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50"/>
                                        <p:tgtEl>
                                          <p:spTgt spid="11"/>
                                        </p:tgtEl>
                                      </p:cBhvr>
                                    </p:animEffect>
                                  </p:childTnLst>
                                </p:cTn>
                              </p:par>
                              <p:par>
                                <p:cTn id="26" presetID="42" presetClass="path" presetSubtype="0" accel="50000" decel="50000" fill="hold" nodeType="withEffect">
                                  <p:stCondLst>
                                    <p:cond delay="500"/>
                                  </p:stCondLst>
                                  <p:childTnLst>
                                    <p:animMotion origin="layout" path="M -2.5E-6 1.16014E-6 L -2.5E-6 0.1336 " pathEditMode="relative" rAng="0" ptsTypes="AA">
                                      <p:cBhvr>
                                        <p:cTn id="27" dur="1000" fill="hold"/>
                                        <p:tgtEl>
                                          <p:spTgt spid="11"/>
                                        </p:tgtEl>
                                        <p:attrNameLst>
                                          <p:attrName>ppt_x</p:attrName>
                                          <p:attrName>ppt_y</p:attrName>
                                        </p:attrNameLst>
                                      </p:cBhvr>
                                      <p:rCtr x="0" y="6665"/>
                                    </p:animMotion>
                                  </p:childTnLst>
                                </p:cTn>
                              </p:par>
                              <p:par>
                                <p:cTn id="28" presetID="42" presetClass="path" presetSubtype="0" accel="50000" decel="50000" fill="hold" nodeType="withEffect">
                                  <p:stCondLst>
                                    <p:cond delay="500"/>
                                  </p:stCondLst>
                                  <p:childTnLst>
                                    <p:animMotion origin="layout" path="M -2.77778E-7 -4.97686E-6 L -2.77778E-7 0.08331 " pathEditMode="relative" rAng="0" ptsTypes="AA">
                                      <p:cBhvr>
                                        <p:cTn id="29" dur="1000" fill="hold"/>
                                        <p:tgtEl>
                                          <p:spTgt spid="10"/>
                                        </p:tgtEl>
                                        <p:attrNameLst>
                                          <p:attrName>ppt_x</p:attrName>
                                          <p:attrName>ppt_y</p:attrName>
                                        </p:attrNameLst>
                                      </p:cBhvr>
                                      <p:rCtr x="0" y="4165"/>
                                    </p:animMotion>
                                  </p:childTnLst>
                                </p:cTn>
                              </p:par>
                              <p:par>
                                <p:cTn id="30" presetID="42" presetClass="path" presetSubtype="0" accel="50000" decel="50000" fill="hold" nodeType="withEffect">
                                  <p:stCondLst>
                                    <p:cond delay="500"/>
                                  </p:stCondLst>
                                  <p:childTnLst>
                                    <p:animMotion origin="layout" path="M 4.44444E-6 1.10151E-6 L 4.44444E-6 0.03918 " pathEditMode="relative" rAng="0" ptsTypes="AA">
                                      <p:cBhvr>
                                        <p:cTn id="31" dur="1000" fill="hold"/>
                                        <p:tgtEl>
                                          <p:spTgt spid="9"/>
                                        </p:tgtEl>
                                        <p:attrNameLst>
                                          <p:attrName>ppt_x</p:attrName>
                                          <p:attrName>ppt_y</p:attrName>
                                        </p:attrNameLst>
                                      </p:cBhvr>
                                      <p:rCtr x="0" y="1944"/>
                                    </p:animMotion>
                                  </p:childTnLst>
                                </p:cTn>
                              </p:par>
                              <p:par>
                                <p:cTn id="32" presetID="42" presetClass="path" presetSubtype="0" accel="50000" decel="50000" fill="hold" nodeType="withEffect">
                                  <p:stCondLst>
                                    <p:cond delay="500"/>
                                  </p:stCondLst>
                                  <p:childTnLst>
                                    <p:animMotion origin="layout" path="M 3.61111E-6 -1.54273E-7 L 3.61111E-6 -0.13422 " pathEditMode="relative" rAng="0" ptsTypes="AA">
                                      <p:cBhvr>
                                        <p:cTn id="33" dur="1000" fill="hold"/>
                                        <p:tgtEl>
                                          <p:spTgt spid="14"/>
                                        </p:tgtEl>
                                        <p:attrNameLst>
                                          <p:attrName>ppt_x</p:attrName>
                                          <p:attrName>ppt_y</p:attrName>
                                        </p:attrNameLst>
                                      </p:cBhvr>
                                      <p:rCtr x="0" y="-6726"/>
                                    </p:animMotion>
                                  </p:childTnLst>
                                </p:cTn>
                              </p:par>
                              <p:par>
                                <p:cTn id="34" presetID="42" presetClass="path" presetSubtype="0" accel="50000" decel="50000" fill="hold" nodeType="withEffect">
                                  <p:stCondLst>
                                    <p:cond delay="500"/>
                                  </p:stCondLst>
                                  <p:childTnLst>
                                    <p:animMotion origin="layout" path="M -2.77778E-7 -2.80778E-6 L -2.77778E-7 -0.08546 " pathEditMode="relative" rAng="0" ptsTypes="AA">
                                      <p:cBhvr>
                                        <p:cTn id="35" dur="1000" fill="hold"/>
                                        <p:tgtEl>
                                          <p:spTgt spid="25"/>
                                        </p:tgtEl>
                                        <p:attrNameLst>
                                          <p:attrName>ppt_x</p:attrName>
                                          <p:attrName>ppt_y</p:attrName>
                                        </p:attrNameLst>
                                      </p:cBhvr>
                                      <p:rCtr x="0" y="-4289"/>
                                    </p:animMotion>
                                  </p:childTnLst>
                                </p:cTn>
                              </p:par>
                              <p:par>
                                <p:cTn id="36" presetID="42" presetClass="path" presetSubtype="0" accel="50000" decel="50000" fill="hold" nodeType="withEffect">
                                  <p:stCondLst>
                                    <p:cond delay="500"/>
                                  </p:stCondLst>
                                  <p:childTnLst>
                                    <p:animMotion origin="layout" path="M -3.33333E-6 -3.4187E-6 L -3.33333E-6 -0.03394 " pathEditMode="relative" rAng="0" ptsTypes="AA">
                                      <p:cBhvr>
                                        <p:cTn id="37" dur="1000" fill="hold"/>
                                        <p:tgtEl>
                                          <p:spTgt spid="7"/>
                                        </p:tgtEl>
                                        <p:attrNameLst>
                                          <p:attrName>ppt_x</p:attrName>
                                          <p:attrName>ppt_y</p:attrName>
                                        </p:attrNameLst>
                                      </p:cBhvr>
                                      <p:rCtr x="0" y="-1697"/>
                                    </p:animMotion>
                                  </p:childTnLst>
                                </p:cTn>
                              </p:par>
                              <p:par>
                                <p:cTn id="38" presetID="2" presetClass="entr" presetSubtype="4" decel="10000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1250" fill="hold"/>
                                        <p:tgtEl>
                                          <p:spTgt spid="19"/>
                                        </p:tgtEl>
                                        <p:attrNameLst>
                                          <p:attrName>ppt_x</p:attrName>
                                        </p:attrNameLst>
                                      </p:cBhvr>
                                      <p:tavLst>
                                        <p:tav tm="0">
                                          <p:val>
                                            <p:strVal val="#ppt_x"/>
                                          </p:val>
                                        </p:tav>
                                        <p:tav tm="100000">
                                          <p:val>
                                            <p:strVal val="#ppt_x"/>
                                          </p:val>
                                        </p:tav>
                                      </p:tavLst>
                                    </p:anim>
                                    <p:anim calcmode="lin" valueType="num">
                                      <p:cBhvr additive="base">
                                        <p:cTn id="41" dur="1250" fill="hold"/>
                                        <p:tgtEl>
                                          <p:spTgt spid="19"/>
                                        </p:tgtEl>
                                        <p:attrNameLst>
                                          <p:attrName>ppt_y</p:attrName>
                                        </p:attrNameLst>
                                      </p:cBhvr>
                                      <p:tavLst>
                                        <p:tav tm="0">
                                          <p:val>
                                            <p:strVal val="1+#ppt_h/2"/>
                                          </p:val>
                                        </p:tav>
                                        <p:tav tm="100000">
                                          <p:val>
                                            <p:strVal val="#ppt_y"/>
                                          </p:val>
                                        </p:tav>
                                      </p:tavLst>
                                    </p:anim>
                                  </p:childTnLst>
                                </p:cTn>
                              </p:par>
                              <p:par>
                                <p:cTn id="42" presetID="22" presetClass="entr" presetSubtype="4" fill="hold" nodeType="withEffect">
                                  <p:stCondLst>
                                    <p:cond delay="100"/>
                                  </p:stCondLst>
                                  <p:childTnLst>
                                    <p:set>
                                      <p:cBhvr>
                                        <p:cTn id="43" dur="1" fill="hold">
                                          <p:stCondLst>
                                            <p:cond delay="0"/>
                                          </p:stCondLst>
                                        </p:cTn>
                                        <p:tgtEl>
                                          <p:spTgt spid="41"/>
                                        </p:tgtEl>
                                        <p:attrNameLst>
                                          <p:attrName>style.visibility</p:attrName>
                                        </p:attrNameLst>
                                      </p:cBhvr>
                                      <p:to>
                                        <p:strVal val="visible"/>
                                      </p:to>
                                    </p:set>
                                    <p:animEffect transition="in" filter="wipe(down)">
                                      <p:cBhvr>
                                        <p:cTn id="44" dur="170"/>
                                        <p:tgtEl>
                                          <p:spTgt spid="41"/>
                                        </p:tgtEl>
                                      </p:cBhvr>
                                    </p:animEffect>
                                  </p:childTnLst>
                                </p:cTn>
                              </p:par>
                              <p:par>
                                <p:cTn id="45" presetID="42" presetClass="path" presetSubtype="0" accel="50000" decel="50000" fill="hold" nodeType="withEffect">
                                  <p:stCondLst>
                                    <p:cond delay="500"/>
                                  </p:stCondLst>
                                  <p:childTnLst>
                                    <p:animMotion origin="layout" path="M 3.61111E-6 1.44091E-6 L 3.61111E-6 -0.14162 " pathEditMode="relative" rAng="0" ptsTypes="AA">
                                      <p:cBhvr>
                                        <p:cTn id="46" dur="1000" fill="hold"/>
                                        <p:tgtEl>
                                          <p:spTgt spid="41"/>
                                        </p:tgtEl>
                                        <p:attrNameLst>
                                          <p:attrName>ppt_x</p:attrName>
                                          <p:attrName>ppt_y</p:attrName>
                                        </p:attrNameLst>
                                      </p:cBhvr>
                                      <p:rCtr x="0" y="-7097"/>
                                    </p:animMotion>
                                  </p:childTnLst>
                                </p:cTn>
                              </p:par>
                              <p:par>
                                <p:cTn id="47" presetID="22" presetClass="entr" presetSubtype="4" fill="hold" nodeType="withEffect">
                                  <p:stCondLst>
                                    <p:cond delay="170"/>
                                  </p:stCondLst>
                                  <p:childTnLst>
                                    <p:set>
                                      <p:cBhvr>
                                        <p:cTn id="48" dur="1" fill="hold">
                                          <p:stCondLst>
                                            <p:cond delay="0"/>
                                          </p:stCondLst>
                                        </p:cTn>
                                        <p:tgtEl>
                                          <p:spTgt spid="42"/>
                                        </p:tgtEl>
                                        <p:attrNameLst>
                                          <p:attrName>style.visibility</p:attrName>
                                        </p:attrNameLst>
                                      </p:cBhvr>
                                      <p:to>
                                        <p:strVal val="visible"/>
                                      </p:to>
                                    </p:set>
                                    <p:animEffect transition="in" filter="wipe(down)">
                                      <p:cBhvr>
                                        <p:cTn id="49" dur="170"/>
                                        <p:tgtEl>
                                          <p:spTgt spid="42"/>
                                        </p:tgtEl>
                                      </p:cBhvr>
                                    </p:animEffect>
                                  </p:childTnLst>
                                </p:cTn>
                              </p:par>
                              <p:par>
                                <p:cTn id="50" presetID="42" presetClass="path" presetSubtype="0" accel="50000" decel="50000" fill="hold" nodeType="withEffect">
                                  <p:stCondLst>
                                    <p:cond delay="500"/>
                                  </p:stCondLst>
                                  <p:childTnLst>
                                    <p:animMotion origin="layout" path="M -1.11111E-6 1.5921E-6 L -1.11111E-6 -0.0756 " pathEditMode="relative" rAng="0" ptsTypes="AA">
                                      <p:cBhvr>
                                        <p:cTn id="51" dur="1000" fill="hold"/>
                                        <p:tgtEl>
                                          <p:spTgt spid="42"/>
                                        </p:tgtEl>
                                        <p:attrNameLst>
                                          <p:attrName>ppt_x</p:attrName>
                                          <p:attrName>ppt_y</p:attrName>
                                        </p:attrNameLst>
                                      </p:cBhvr>
                                      <p:rCtr x="0" y="-3795"/>
                                    </p:animMotion>
                                  </p:childTnLst>
                                </p:cTn>
                              </p:par>
                              <p:par>
                                <p:cTn id="52" presetID="22" presetClass="entr" presetSubtype="4" fill="hold" nodeType="withEffect">
                                  <p:stCondLst>
                                    <p:cond delay="34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70"/>
                                        <p:tgtEl>
                                          <p:spTgt spid="43"/>
                                        </p:tgtEl>
                                      </p:cBhvr>
                                    </p:animEffect>
                                  </p:childTnLst>
                                </p:cTn>
                              </p:par>
                              <p:par>
                                <p:cTn id="55" presetID="42" presetClass="path" presetSubtype="0" accel="50000" decel="50000" fill="hold" nodeType="withEffect">
                                  <p:stCondLst>
                                    <p:cond delay="500"/>
                                  </p:stCondLst>
                                  <p:childTnLst>
                                    <p:animMotion origin="layout" path="M 5.55556E-7 -5.43042E-7 L 5.55556E-7 -0.04597 " pathEditMode="relative" rAng="0" ptsTypes="AA">
                                      <p:cBhvr>
                                        <p:cTn id="56" dur="1000" fill="hold"/>
                                        <p:tgtEl>
                                          <p:spTgt spid="43"/>
                                        </p:tgtEl>
                                        <p:attrNameLst>
                                          <p:attrName>ppt_x</p:attrName>
                                          <p:attrName>ppt_y</p:attrName>
                                        </p:attrNameLst>
                                      </p:cBhvr>
                                      <p:rCtr x="0" y="-2314"/>
                                    </p:animMotion>
                                  </p:childTnLst>
                                </p:cTn>
                              </p:par>
                              <p:par>
                                <p:cTn id="57" presetID="22" presetClass="entr" presetSubtype="4" fill="hold" nodeType="withEffect">
                                  <p:stCondLst>
                                    <p:cond delay="510"/>
                                  </p:stCondLst>
                                  <p:childTnLst>
                                    <p:set>
                                      <p:cBhvr>
                                        <p:cTn id="58" dur="1" fill="hold">
                                          <p:stCondLst>
                                            <p:cond delay="0"/>
                                          </p:stCondLst>
                                        </p:cTn>
                                        <p:tgtEl>
                                          <p:spTgt spid="44"/>
                                        </p:tgtEl>
                                        <p:attrNameLst>
                                          <p:attrName>style.visibility</p:attrName>
                                        </p:attrNameLst>
                                      </p:cBhvr>
                                      <p:to>
                                        <p:strVal val="visible"/>
                                      </p:to>
                                    </p:set>
                                    <p:animEffect transition="in" filter="wipe(down)">
                                      <p:cBhvr>
                                        <p:cTn id="59" dur="170"/>
                                        <p:tgtEl>
                                          <p:spTgt spid="44"/>
                                        </p:tgtEl>
                                      </p:cBhvr>
                                    </p:animEffect>
                                  </p:childTnLst>
                                </p:cTn>
                              </p:par>
                              <p:par>
                                <p:cTn id="60" presetID="22" presetClass="entr" presetSubtype="4" fill="hold" nodeType="withEffect">
                                  <p:stCondLst>
                                    <p:cond delay="62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170"/>
                                        <p:tgtEl>
                                          <p:spTgt spid="45"/>
                                        </p:tgtEl>
                                      </p:cBhvr>
                                    </p:animEffect>
                                  </p:childTnLst>
                                </p:cTn>
                              </p:par>
                              <p:par>
                                <p:cTn id="63" presetID="42" presetClass="path" presetSubtype="0" accel="50000" decel="50000" fill="hold" nodeType="withEffect">
                                  <p:stCondLst>
                                    <p:cond delay="620"/>
                                  </p:stCondLst>
                                  <p:childTnLst>
                                    <p:animMotion origin="layout" path="M 2.22222E-6 4.22092E-6 L 2.22222E-6 0.03208 " pathEditMode="relative" rAng="0" ptsTypes="AA">
                                      <p:cBhvr>
                                        <p:cTn id="64" dur="750" fill="hold"/>
                                        <p:tgtEl>
                                          <p:spTgt spid="45"/>
                                        </p:tgtEl>
                                        <p:attrNameLst>
                                          <p:attrName>ppt_x</p:attrName>
                                          <p:attrName>ppt_y</p:attrName>
                                        </p:attrNameLst>
                                      </p:cBhvr>
                                      <p:rCtr x="0" y="1604"/>
                                    </p:animMotion>
                                  </p:childTnLst>
                                </p:cTn>
                              </p:par>
                              <p:par>
                                <p:cTn id="65" presetID="22" presetClass="entr" presetSubtype="4" fill="hold" nodeType="withEffect">
                                  <p:stCondLst>
                                    <p:cond delay="720"/>
                                  </p:stCondLst>
                                  <p:childTnLst>
                                    <p:set>
                                      <p:cBhvr>
                                        <p:cTn id="66" dur="1" fill="hold">
                                          <p:stCondLst>
                                            <p:cond delay="0"/>
                                          </p:stCondLst>
                                        </p:cTn>
                                        <p:tgtEl>
                                          <p:spTgt spid="46"/>
                                        </p:tgtEl>
                                        <p:attrNameLst>
                                          <p:attrName>style.visibility</p:attrName>
                                        </p:attrNameLst>
                                      </p:cBhvr>
                                      <p:to>
                                        <p:strVal val="visible"/>
                                      </p:to>
                                    </p:set>
                                    <p:animEffect transition="in" filter="wipe(down)">
                                      <p:cBhvr>
                                        <p:cTn id="67" dur="170"/>
                                        <p:tgtEl>
                                          <p:spTgt spid="46"/>
                                        </p:tgtEl>
                                      </p:cBhvr>
                                    </p:animEffect>
                                  </p:childTnLst>
                                </p:cTn>
                              </p:par>
                              <p:par>
                                <p:cTn id="68" presetID="42" presetClass="path" presetSubtype="0" accel="30000" decel="70000" fill="hold" nodeType="withEffect">
                                  <p:stCondLst>
                                    <p:cond delay="720"/>
                                  </p:stCondLst>
                                  <p:childTnLst>
                                    <p:animMotion origin="layout" path="M -4.72222E-6 1.07991E-6 L -4.72222E-6 0.02962 " pathEditMode="relative" rAng="0" ptsTypes="AA">
                                      <p:cBhvr>
                                        <p:cTn id="69" dur="600" fill="hold"/>
                                        <p:tgtEl>
                                          <p:spTgt spid="46"/>
                                        </p:tgtEl>
                                        <p:attrNameLst>
                                          <p:attrName>ppt_x</p:attrName>
                                          <p:attrName>ppt_y</p:attrName>
                                        </p:attrNameLst>
                                      </p:cBhvr>
                                      <p:rCtr x="0" y="1481"/>
                                    </p:animMotion>
                                  </p:childTnLst>
                                </p:cTn>
                              </p:par>
                              <p:par>
                                <p:cTn id="70" presetID="2" presetClass="entr" presetSubtype="1" decel="100000" fill="hold" nodeType="withEffect">
                                  <p:stCondLst>
                                    <p:cond delay="75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750" fill="hold"/>
                                        <p:tgtEl>
                                          <p:spTgt spid="20"/>
                                        </p:tgtEl>
                                        <p:attrNameLst>
                                          <p:attrName>ppt_x</p:attrName>
                                        </p:attrNameLst>
                                      </p:cBhvr>
                                      <p:tavLst>
                                        <p:tav tm="0">
                                          <p:val>
                                            <p:strVal val="#ppt_x"/>
                                          </p:val>
                                        </p:tav>
                                        <p:tav tm="100000">
                                          <p:val>
                                            <p:strVal val="#ppt_x"/>
                                          </p:val>
                                        </p:tav>
                                      </p:tavLst>
                                    </p:anim>
                                    <p:anim calcmode="lin" valueType="num">
                                      <p:cBhvr additive="base">
                                        <p:cTn id="73" dur="75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2" decel="100000" fill="hold" grpId="0" nodeType="clickEffect">
                                  <p:stCondLst>
                                    <p:cond delay="0"/>
                                  </p:stCondLst>
                                  <p:childTnLst>
                                    <p:set>
                                      <p:cBhvr>
                                        <p:cTn id="77" dur="1" fill="hold">
                                          <p:stCondLst>
                                            <p:cond delay="0"/>
                                          </p:stCondLst>
                                        </p:cTn>
                                        <p:tgtEl>
                                          <p:spTgt spid="54"/>
                                        </p:tgtEl>
                                        <p:attrNameLst>
                                          <p:attrName>style.visibility</p:attrName>
                                        </p:attrNameLst>
                                      </p:cBhvr>
                                      <p:to>
                                        <p:strVal val="visible"/>
                                      </p:to>
                                    </p:set>
                                    <p:anim calcmode="lin" valueType="num">
                                      <p:cBhvr additive="base">
                                        <p:cTn id="78" dur="750" fill="hold"/>
                                        <p:tgtEl>
                                          <p:spTgt spid="54"/>
                                        </p:tgtEl>
                                        <p:attrNameLst>
                                          <p:attrName>ppt_x</p:attrName>
                                        </p:attrNameLst>
                                      </p:cBhvr>
                                      <p:tavLst>
                                        <p:tav tm="0">
                                          <p:val>
                                            <p:strVal val="1+#ppt_w/2"/>
                                          </p:val>
                                        </p:tav>
                                        <p:tav tm="100000">
                                          <p:val>
                                            <p:strVal val="#ppt_x"/>
                                          </p:val>
                                        </p:tav>
                                      </p:tavLst>
                                    </p:anim>
                                    <p:anim calcmode="lin" valueType="num">
                                      <p:cBhvr additive="base">
                                        <p:cTn id="79" dur="75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2" decel="100000" fill="hold" grpId="0" nodeType="clickEffect">
                                  <p:stCondLst>
                                    <p:cond delay="0"/>
                                  </p:stCondLst>
                                  <p:childTnLst>
                                    <p:set>
                                      <p:cBhvr>
                                        <p:cTn id="83" dur="1" fill="hold">
                                          <p:stCondLst>
                                            <p:cond delay="0"/>
                                          </p:stCondLst>
                                        </p:cTn>
                                        <p:tgtEl>
                                          <p:spTgt spid="51"/>
                                        </p:tgtEl>
                                        <p:attrNameLst>
                                          <p:attrName>style.visibility</p:attrName>
                                        </p:attrNameLst>
                                      </p:cBhvr>
                                      <p:to>
                                        <p:strVal val="visible"/>
                                      </p:to>
                                    </p:set>
                                    <p:anim calcmode="lin" valueType="num">
                                      <p:cBhvr additive="base">
                                        <p:cTn id="84" dur="750" fill="hold"/>
                                        <p:tgtEl>
                                          <p:spTgt spid="51"/>
                                        </p:tgtEl>
                                        <p:attrNameLst>
                                          <p:attrName>ppt_x</p:attrName>
                                        </p:attrNameLst>
                                      </p:cBhvr>
                                      <p:tavLst>
                                        <p:tav tm="0">
                                          <p:val>
                                            <p:strVal val="1+#ppt_w/2"/>
                                          </p:val>
                                        </p:tav>
                                        <p:tav tm="100000">
                                          <p:val>
                                            <p:strVal val="#ppt_x"/>
                                          </p:val>
                                        </p:tav>
                                      </p:tavLst>
                                    </p:anim>
                                    <p:anim calcmode="lin" valueType="num">
                                      <p:cBhvr additive="base">
                                        <p:cTn id="85" dur="75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2" decel="100000" fill="hold" grpId="0" nodeType="click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additive="base">
                                        <p:cTn id="90" dur="750" fill="hold"/>
                                        <p:tgtEl>
                                          <p:spTgt spid="50"/>
                                        </p:tgtEl>
                                        <p:attrNameLst>
                                          <p:attrName>ppt_x</p:attrName>
                                        </p:attrNameLst>
                                      </p:cBhvr>
                                      <p:tavLst>
                                        <p:tav tm="0">
                                          <p:val>
                                            <p:strVal val="1+#ppt_w/2"/>
                                          </p:val>
                                        </p:tav>
                                        <p:tav tm="100000">
                                          <p:val>
                                            <p:strVal val="#ppt_x"/>
                                          </p:val>
                                        </p:tav>
                                      </p:tavLst>
                                    </p:anim>
                                    <p:anim calcmode="lin" valueType="num">
                                      <p:cBhvr additive="base">
                                        <p:cTn id="91" dur="75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2" decel="100000" fill="hold" grpId="0" nodeType="clickEffect">
                                  <p:stCondLst>
                                    <p:cond delay="0"/>
                                  </p:stCondLst>
                                  <p:childTnLst>
                                    <p:set>
                                      <p:cBhvr>
                                        <p:cTn id="95" dur="1" fill="hold">
                                          <p:stCondLst>
                                            <p:cond delay="0"/>
                                          </p:stCondLst>
                                        </p:cTn>
                                        <p:tgtEl>
                                          <p:spTgt spid="53"/>
                                        </p:tgtEl>
                                        <p:attrNameLst>
                                          <p:attrName>style.visibility</p:attrName>
                                        </p:attrNameLst>
                                      </p:cBhvr>
                                      <p:to>
                                        <p:strVal val="visible"/>
                                      </p:to>
                                    </p:set>
                                    <p:anim calcmode="lin" valueType="num">
                                      <p:cBhvr additive="base">
                                        <p:cTn id="96" dur="750" fill="hold"/>
                                        <p:tgtEl>
                                          <p:spTgt spid="53"/>
                                        </p:tgtEl>
                                        <p:attrNameLst>
                                          <p:attrName>ppt_x</p:attrName>
                                        </p:attrNameLst>
                                      </p:cBhvr>
                                      <p:tavLst>
                                        <p:tav tm="0">
                                          <p:val>
                                            <p:strVal val="1+#ppt_w/2"/>
                                          </p:val>
                                        </p:tav>
                                        <p:tav tm="100000">
                                          <p:val>
                                            <p:strVal val="#ppt_x"/>
                                          </p:val>
                                        </p:tav>
                                      </p:tavLst>
                                    </p:anim>
                                    <p:anim calcmode="lin" valueType="num">
                                      <p:cBhvr additive="base">
                                        <p:cTn id="97" dur="75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2" decel="100000" fill="hold" grpId="0" nodeType="clickEffect">
                                  <p:stCondLst>
                                    <p:cond delay="0"/>
                                  </p:stCondLst>
                                  <p:childTnLst>
                                    <p:set>
                                      <p:cBhvr>
                                        <p:cTn id="101" dur="1" fill="hold">
                                          <p:stCondLst>
                                            <p:cond delay="0"/>
                                          </p:stCondLst>
                                        </p:cTn>
                                        <p:tgtEl>
                                          <p:spTgt spid="52"/>
                                        </p:tgtEl>
                                        <p:attrNameLst>
                                          <p:attrName>style.visibility</p:attrName>
                                        </p:attrNameLst>
                                      </p:cBhvr>
                                      <p:to>
                                        <p:strVal val="visible"/>
                                      </p:to>
                                    </p:set>
                                    <p:anim calcmode="lin" valueType="num">
                                      <p:cBhvr additive="base">
                                        <p:cTn id="102" dur="750" fill="hold"/>
                                        <p:tgtEl>
                                          <p:spTgt spid="52"/>
                                        </p:tgtEl>
                                        <p:attrNameLst>
                                          <p:attrName>ppt_x</p:attrName>
                                        </p:attrNameLst>
                                      </p:cBhvr>
                                      <p:tavLst>
                                        <p:tav tm="0">
                                          <p:val>
                                            <p:strVal val="1+#ppt_w/2"/>
                                          </p:val>
                                        </p:tav>
                                        <p:tav tm="100000">
                                          <p:val>
                                            <p:strVal val="#ppt_x"/>
                                          </p:val>
                                        </p:tav>
                                      </p:tavLst>
                                    </p:anim>
                                    <p:anim calcmode="lin" valueType="num">
                                      <p:cBhvr additive="base">
                                        <p:cTn id="103" dur="75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39000">
              <a:srgbClr val="C00000"/>
            </a:gs>
            <a:gs pos="56000">
              <a:schemeClr val="accent1"/>
            </a:gs>
          </a:gsLst>
          <a:lin ang="16200000" scaled="0"/>
        </a:gradFill>
        <a:effectLst/>
      </p:bgPr>
    </p:bg>
    <p:spTree>
      <p:nvGrpSpPr>
        <p:cNvPr id="1" name=""/>
        <p:cNvGrpSpPr/>
        <p:nvPr/>
      </p:nvGrpSpPr>
      <p:grpSpPr>
        <a:xfrm>
          <a:off x="0" y="0"/>
          <a:ext cx="0" cy="0"/>
          <a:chOff x="0" y="0"/>
          <a:chExt cx="0" cy="0"/>
        </a:xfrm>
      </p:grpSpPr>
      <p:sp>
        <p:nvSpPr>
          <p:cNvPr id="9" name="Rectangle 8"/>
          <p:cNvSpPr/>
          <p:nvPr/>
        </p:nvSpPr>
        <p:spPr>
          <a:xfrm>
            <a:off x="63387" y="2006376"/>
            <a:ext cx="9017226" cy="109891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800" b="1" dirty="0" smtClean="0">
                <a:solidFill>
                  <a:prstClr val="white"/>
                </a:solidFill>
              </a:rPr>
              <a:t>Безопасность без жертв</a:t>
            </a:r>
            <a:endParaRPr lang="en-US" sz="3800" b="1" dirty="0">
              <a:solidFill>
                <a:prstClr val="white"/>
              </a:solidFill>
            </a:endParaRPr>
          </a:p>
        </p:txBody>
      </p:sp>
      <p:sp>
        <p:nvSpPr>
          <p:cNvPr id="4" name="Rectangle 3"/>
          <p:cNvSpPr/>
          <p:nvPr/>
        </p:nvSpPr>
        <p:spPr>
          <a:xfrm>
            <a:off x="-1" y="460"/>
            <a:ext cx="9144001" cy="2571520"/>
          </a:xfrm>
          <a:prstGeom prst="rect">
            <a:avLst/>
          </a:prstGeom>
          <a:gradFill>
            <a:gsLst>
              <a:gs pos="0">
                <a:srgbClr val="B3B3B3"/>
              </a:gs>
              <a:gs pos="100000">
                <a:srgbClr val="F3F3F3"/>
              </a:gs>
            </a:gsLst>
            <a:lin ang="16200000" scaled="0"/>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31520" rtlCol="0" anchor="ctr"/>
          <a:lstStyle/>
          <a:p>
            <a:pPr algn="ctr"/>
            <a:r>
              <a:rPr lang="en-US" sz="6000" b="1" dirty="0" smtClean="0">
                <a:solidFill>
                  <a:schemeClr val="tx1"/>
                </a:solidFill>
              </a:rPr>
              <a:t>HARDWARE</a:t>
            </a:r>
            <a:endParaRPr lang="en-US" sz="6000" b="1" dirty="0">
              <a:solidFill>
                <a:schemeClr val="tx1"/>
              </a:solidFill>
            </a:endParaRPr>
          </a:p>
        </p:txBody>
      </p:sp>
      <p:sp>
        <p:nvSpPr>
          <p:cNvPr id="5" name="Rectangle 4"/>
          <p:cNvSpPr/>
          <p:nvPr/>
        </p:nvSpPr>
        <p:spPr>
          <a:xfrm>
            <a:off x="0" y="2571980"/>
            <a:ext cx="9144001" cy="257152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bIns="822960" rtlCol="0" anchor="ctr"/>
          <a:lstStyle/>
          <a:p>
            <a:pPr algn="ctr"/>
            <a:r>
              <a:rPr lang="en-US" sz="6000" b="1" dirty="0" smtClean="0">
                <a:solidFill>
                  <a:schemeClr val="tx1"/>
                </a:solidFill>
              </a:rPr>
              <a:t>SOFTWARE</a:t>
            </a:r>
            <a:endParaRPr lang="en-US" sz="6000" b="1" dirty="0">
              <a:solidFill>
                <a:schemeClr val="tx1"/>
              </a:solidFill>
            </a:endParaRPr>
          </a:p>
        </p:txBody>
      </p:sp>
      <p:sp>
        <p:nvSpPr>
          <p:cNvPr id="7" name="Rectangle 6"/>
          <p:cNvSpPr/>
          <p:nvPr/>
        </p:nvSpPr>
        <p:spPr>
          <a:xfrm>
            <a:off x="-2" y="460"/>
            <a:ext cx="9144001" cy="2040883"/>
          </a:xfrm>
          <a:prstGeom prst="rect">
            <a:avLst/>
          </a:prstGeom>
          <a:gradFill>
            <a:gsLst>
              <a:gs pos="3000">
                <a:schemeClr val="tx2">
                  <a:alpha val="0"/>
                </a:schemeClr>
              </a:gs>
              <a:gs pos="100000">
                <a:schemeClr val="tx2">
                  <a:alpha val="73000"/>
                  <a:lumMod val="0"/>
                  <a:lumOff val="100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solidFill>
                <a:srgbClr val="424545"/>
              </a:solidFill>
            </a:endParaRPr>
          </a:p>
        </p:txBody>
      </p:sp>
      <p:sp>
        <p:nvSpPr>
          <p:cNvPr id="8" name="Rectangle 7"/>
          <p:cNvSpPr/>
          <p:nvPr/>
        </p:nvSpPr>
        <p:spPr>
          <a:xfrm rot="10800000">
            <a:off x="-2" y="3102617"/>
            <a:ext cx="9144001" cy="2040883"/>
          </a:xfrm>
          <a:prstGeom prst="rect">
            <a:avLst/>
          </a:prstGeom>
          <a:gradFill>
            <a:gsLst>
              <a:gs pos="3000">
                <a:schemeClr val="tx2">
                  <a:alpha val="0"/>
                </a:schemeClr>
              </a:gs>
              <a:gs pos="100000">
                <a:schemeClr val="tx2">
                  <a:alpha val="58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solidFill>
                <a:srgbClr val="424545"/>
              </a:solidFill>
            </a:endParaRPr>
          </a:p>
        </p:txBody>
      </p:sp>
      <p:grpSp>
        <p:nvGrpSpPr>
          <p:cNvPr id="15" name="Group 14"/>
          <p:cNvGrpSpPr/>
          <p:nvPr/>
        </p:nvGrpSpPr>
        <p:grpSpPr>
          <a:xfrm>
            <a:off x="0" y="0"/>
            <a:ext cx="9144000" cy="557966"/>
            <a:chOff x="0" y="0"/>
            <a:chExt cx="9144000" cy="557966"/>
          </a:xfrm>
        </p:grpSpPr>
        <p:sp>
          <p:nvSpPr>
            <p:cNvPr id="16" name="Rectangle 15"/>
            <p:cNvSpPr/>
            <p:nvPr/>
          </p:nvSpPr>
          <p:spPr>
            <a:xfrm>
              <a:off x="0" y="182"/>
              <a:ext cx="9144000" cy="55778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0" y="4629150"/>
            <a:ext cx="9144000" cy="514350"/>
            <a:chOff x="0" y="4629150"/>
            <a:chExt cx="9144000" cy="514350"/>
          </a:xfrm>
        </p:grpSpPr>
        <p:sp>
          <p:nvSpPr>
            <p:cNvPr id="18" name="Rectangle 17"/>
            <p:cNvSpPr/>
            <p:nvPr/>
          </p:nvSpPr>
          <p:spPr>
            <a:xfrm>
              <a:off x="0" y="4733925"/>
              <a:ext cx="9144000" cy="409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0" y="4629150"/>
              <a:ext cx="9144000" cy="168275"/>
              <a:chOff x="0" y="4629150"/>
              <a:chExt cx="9144000" cy="168275"/>
            </a:xfrm>
          </p:grpSpPr>
          <p:pic>
            <p:nvPicPr>
              <p:cNvPr id="26" name="Picture 25" descr="Red B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27" name="Picture 20" descr="Oracle WHITE"/>
              <p:cNvPicPr>
                <a:picLocks noChangeArrowheads="1"/>
              </p:cNvPicPr>
              <p:nvPr/>
            </p:nvPicPr>
            <p:blipFill>
              <a:blip r:embed="rId4"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20" name="Group 19"/>
            <p:cNvGrpSpPr/>
            <p:nvPr/>
          </p:nvGrpSpPr>
          <p:grpSpPr>
            <a:xfrm>
              <a:off x="597807" y="4913973"/>
              <a:ext cx="2539093" cy="218542"/>
              <a:chOff x="597807" y="4913973"/>
              <a:chExt cx="2539093" cy="218542"/>
            </a:xfrm>
          </p:grpSpPr>
          <p:sp>
            <p:nvSpPr>
              <p:cNvPr id="22" name="Text Box 14"/>
              <p:cNvSpPr txBox="1">
                <a:spLocks noChangeArrowheads="1"/>
              </p:cNvSpPr>
              <p:nvPr/>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t>Copyright</a:t>
                </a:r>
                <a:r>
                  <a:rPr lang="en-US" sz="600" baseline="0" dirty="0" smtClean="0"/>
                  <a:t> </a:t>
                </a:r>
                <a:r>
                  <a:rPr lang="en-US" sz="600" dirty="0" smtClean="0"/>
                  <a:t>©</a:t>
                </a:r>
                <a:r>
                  <a:rPr lang="en-US" sz="600" baseline="0" dirty="0" smtClean="0"/>
                  <a:t> 2012, Oracle and/or its affiliates. All rights reserved.</a:t>
                </a:r>
                <a:endParaRPr lang="en-US" sz="600" dirty="0" smtClean="0"/>
              </a:p>
            </p:txBody>
          </p:sp>
          <p:cxnSp>
            <p:nvCxnSpPr>
              <p:cNvPr id="23" name="Straight Connector 22"/>
              <p:cNvCxnSpPr/>
              <p:nvPr/>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1" name="Rectangle 20"/>
            <p:cNvSpPr/>
            <p:nvPr/>
          </p:nvSpPr>
          <p:spPr>
            <a:xfrm>
              <a:off x="407057" y="4883819"/>
              <a:ext cx="227947" cy="184666"/>
            </a:xfrm>
            <a:prstGeom prst="rect">
              <a:avLst/>
            </a:prstGeom>
          </p:spPr>
          <p:txBody>
            <a:bodyPr wrap="none">
              <a:spAutoFit/>
            </a:bodyPr>
            <a:lstStyle/>
            <a:p>
              <a:pPr algn="r"/>
              <a:fld id="{6A5A4AC0-1BEC-FE47-8A68-418BE237F8CE}" type="slidenum">
                <a:rPr lang="en-US" sz="600" smtClean="0"/>
                <a:pPr algn="r"/>
                <a:t>23</a:t>
              </a:fld>
              <a:endParaRPr lang="en-US" sz="600" dirty="0"/>
            </a:p>
          </p:txBody>
        </p:sp>
      </p:grpSp>
    </p:spTree>
    <p:extLst>
      <p:ext uri="{BB962C8B-B14F-4D97-AF65-F5344CB8AC3E}">
        <p14:creationId xmlns="" xmlns:p14="http://schemas.microsoft.com/office/powerpoint/2010/main" val="34722115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28000" decel="72000" fill="hold" grpId="0" nodeType="withEffect">
                                  <p:stCondLst>
                                    <p:cond delay="0"/>
                                  </p:stCondLst>
                                  <p:childTnLst>
                                    <p:animScale>
                                      <p:cBhvr>
                                        <p:cTn id="6" dur="2000" fill="hold"/>
                                        <p:tgtEl>
                                          <p:spTgt spid="4"/>
                                        </p:tgtEl>
                                      </p:cBhvr>
                                      <p:by x="100000" y="72000"/>
                                    </p:animScale>
                                  </p:childTnLst>
                                </p:cTn>
                              </p:par>
                              <p:par>
                                <p:cTn id="7" presetID="64" presetClass="path" presetSubtype="0" accel="28000" decel="72000" fill="hold" grpId="1" nodeType="withEffect">
                                  <p:stCondLst>
                                    <p:cond delay="0"/>
                                  </p:stCondLst>
                                  <p:childTnLst>
                                    <p:animMotion origin="layout" path="M 0 -3.51635E-6 L 0 -0.07588 " pathEditMode="relative" rAng="0" ptsTypes="AA">
                                      <p:cBhvr>
                                        <p:cTn id="8" dur="2000" fill="hold"/>
                                        <p:tgtEl>
                                          <p:spTgt spid="4"/>
                                        </p:tgtEl>
                                        <p:attrNameLst>
                                          <p:attrName>ppt_x</p:attrName>
                                          <p:attrName>ppt_y</p:attrName>
                                        </p:attrNameLst>
                                      </p:cBhvr>
                                      <p:rCtr x="0" y="-3794"/>
                                    </p:animMotion>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par>
                                <p:cTn id="15" presetID="6" presetClass="emph" presetSubtype="0" accel="28000" decel="72000" fill="hold" grpId="0" nodeType="withEffect">
                                  <p:stCondLst>
                                    <p:cond delay="0"/>
                                  </p:stCondLst>
                                  <p:childTnLst>
                                    <p:animScale>
                                      <p:cBhvr>
                                        <p:cTn id="16" dur="2000" fill="hold"/>
                                        <p:tgtEl>
                                          <p:spTgt spid="5"/>
                                        </p:tgtEl>
                                      </p:cBhvr>
                                      <p:by x="100000" y="72000"/>
                                    </p:animScale>
                                  </p:childTnLst>
                                </p:cTn>
                              </p:par>
                              <p:par>
                                <p:cTn id="17" presetID="64" presetClass="path" presetSubtype="0" accel="28000" decel="72000" fill="hold" grpId="1" nodeType="withEffect">
                                  <p:stCondLst>
                                    <p:cond delay="0"/>
                                  </p:stCondLst>
                                  <p:childTnLst>
                                    <p:animMotion origin="layout" path="M -2.22222E-6 0.07588 L -2.22222E-6 -3.6459E-6 " pathEditMode="relative" rAng="0" ptsTypes="AA">
                                      <p:cBhvr>
                                        <p:cTn id="18" dur="2000" spd="-100000" fill="hold"/>
                                        <p:tgtEl>
                                          <p:spTgt spid="5"/>
                                        </p:tgtEl>
                                        <p:attrNameLst>
                                          <p:attrName>ppt_x</p:attrName>
                                          <p:attrName>ppt_y</p:attrName>
                                        </p:attrNameLst>
                                      </p:cBhvr>
                                      <p:rCtr x="0" y="-3794"/>
                                    </p:animMotion>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animBg="1"/>
      <p:bldP spid="4" grpId="1" animBg="1"/>
      <p:bldP spid="5" grpId="0" animBg="1"/>
      <p:bldP spid="5" grpId="1"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3867078" y="2060323"/>
            <a:ext cx="3548130" cy="450867"/>
            <a:chOff x="1562101" y="2066925"/>
            <a:chExt cx="6034087" cy="766763"/>
          </a:xfrm>
          <a:solidFill>
            <a:schemeClr val="accent1"/>
          </a:solidFill>
        </p:grpSpPr>
        <p:sp>
          <p:nvSpPr>
            <p:cNvPr id="39" name="Freeform 6"/>
            <p:cNvSpPr>
              <a:spLocks/>
            </p:cNvSpPr>
            <p:nvPr/>
          </p:nvSpPr>
          <p:spPr bwMode="auto">
            <a:xfrm>
              <a:off x="3711576" y="2066925"/>
              <a:ext cx="1089025" cy="766763"/>
            </a:xfrm>
            <a:custGeom>
              <a:avLst/>
              <a:gdLst>
                <a:gd name="T0" fmla="*/ 25 w 74"/>
                <a:gd name="T1" fmla="*/ 34 h 52"/>
                <a:gd name="T2" fmla="*/ 51 w 74"/>
                <a:gd name="T3" fmla="*/ 34 h 52"/>
                <a:gd name="T4" fmla="*/ 37 w 74"/>
                <a:gd name="T5" fmla="*/ 12 h 52"/>
                <a:gd name="T6" fmla="*/ 12 w 74"/>
                <a:gd name="T7" fmla="*/ 52 h 52"/>
                <a:gd name="T8" fmla="*/ 0 w 74"/>
                <a:gd name="T9" fmla="*/ 52 h 52"/>
                <a:gd name="T10" fmla="*/ 31 w 74"/>
                <a:gd name="T11" fmla="*/ 4 h 52"/>
                <a:gd name="T12" fmla="*/ 37 w 74"/>
                <a:gd name="T13" fmla="*/ 0 h 52"/>
                <a:gd name="T14" fmla="*/ 43 w 74"/>
                <a:gd name="T15" fmla="*/ 3 h 52"/>
                <a:gd name="T16" fmla="*/ 74 w 74"/>
                <a:gd name="T17" fmla="*/ 52 h 52"/>
                <a:gd name="T18" fmla="*/ 62 w 74"/>
                <a:gd name="T19" fmla="*/ 52 h 52"/>
                <a:gd name="T20" fmla="*/ 57 w 74"/>
                <a:gd name="T21" fmla="*/ 43 h 52"/>
                <a:gd name="T22" fmla="*/ 31 w 74"/>
                <a:gd name="T23" fmla="*/ 43 h 52"/>
                <a:gd name="T24" fmla="*/ 25 w 74"/>
                <a:gd name="T25" fmla="*/ 3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52">
                  <a:moveTo>
                    <a:pt x="25" y="34"/>
                  </a:moveTo>
                  <a:cubicBezTo>
                    <a:pt x="51" y="34"/>
                    <a:pt x="51" y="34"/>
                    <a:pt x="51" y="34"/>
                  </a:cubicBezTo>
                  <a:cubicBezTo>
                    <a:pt x="37" y="12"/>
                    <a:pt x="37" y="12"/>
                    <a:pt x="37" y="12"/>
                  </a:cubicBezTo>
                  <a:cubicBezTo>
                    <a:pt x="12" y="52"/>
                    <a:pt x="12" y="52"/>
                    <a:pt x="12" y="52"/>
                  </a:cubicBezTo>
                  <a:cubicBezTo>
                    <a:pt x="0" y="52"/>
                    <a:pt x="0" y="52"/>
                    <a:pt x="0" y="52"/>
                  </a:cubicBezTo>
                  <a:cubicBezTo>
                    <a:pt x="31" y="4"/>
                    <a:pt x="31" y="4"/>
                    <a:pt x="31" y="4"/>
                  </a:cubicBezTo>
                  <a:cubicBezTo>
                    <a:pt x="32" y="2"/>
                    <a:pt x="35" y="0"/>
                    <a:pt x="37" y="0"/>
                  </a:cubicBezTo>
                  <a:cubicBezTo>
                    <a:pt x="39" y="0"/>
                    <a:pt x="42" y="2"/>
                    <a:pt x="43" y="3"/>
                  </a:cubicBezTo>
                  <a:cubicBezTo>
                    <a:pt x="74" y="52"/>
                    <a:pt x="74" y="52"/>
                    <a:pt x="74" y="52"/>
                  </a:cubicBezTo>
                  <a:cubicBezTo>
                    <a:pt x="62" y="52"/>
                    <a:pt x="62" y="52"/>
                    <a:pt x="62" y="52"/>
                  </a:cubicBezTo>
                  <a:cubicBezTo>
                    <a:pt x="57" y="43"/>
                    <a:pt x="57" y="43"/>
                    <a:pt x="57" y="43"/>
                  </a:cubicBezTo>
                  <a:cubicBezTo>
                    <a:pt x="31" y="43"/>
                    <a:pt x="31" y="43"/>
                    <a:pt x="31" y="43"/>
                  </a:cubicBezTo>
                  <a:lnTo>
                    <a:pt x="25" y="3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p:cNvSpPr>
            <p:nvPr/>
          </p:nvSpPr>
          <p:spPr bwMode="auto">
            <a:xfrm>
              <a:off x="5697538" y="2081213"/>
              <a:ext cx="823913" cy="752475"/>
            </a:xfrm>
            <a:custGeom>
              <a:avLst/>
              <a:gdLst>
                <a:gd name="T0" fmla="*/ 10 w 56"/>
                <a:gd name="T1" fmla="*/ 42 h 51"/>
                <a:gd name="T2" fmla="*/ 10 w 56"/>
                <a:gd name="T3" fmla="*/ 0 h 51"/>
                <a:gd name="T4" fmla="*/ 0 w 56"/>
                <a:gd name="T5" fmla="*/ 0 h 51"/>
                <a:gd name="T6" fmla="*/ 0 w 56"/>
                <a:gd name="T7" fmla="*/ 46 h 51"/>
                <a:gd name="T8" fmla="*/ 1 w 56"/>
                <a:gd name="T9" fmla="*/ 50 h 51"/>
                <a:gd name="T10" fmla="*/ 5 w 56"/>
                <a:gd name="T11" fmla="*/ 51 h 51"/>
                <a:gd name="T12" fmla="*/ 50 w 56"/>
                <a:gd name="T13" fmla="*/ 51 h 51"/>
                <a:gd name="T14" fmla="*/ 56 w 56"/>
                <a:gd name="T15" fmla="*/ 42 h 51"/>
                <a:gd name="T16" fmla="*/ 10 w 56"/>
                <a:gd name="T17"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1">
                  <a:moveTo>
                    <a:pt x="10" y="42"/>
                  </a:moveTo>
                  <a:cubicBezTo>
                    <a:pt x="10" y="0"/>
                    <a:pt x="10" y="0"/>
                    <a:pt x="10" y="0"/>
                  </a:cubicBezTo>
                  <a:cubicBezTo>
                    <a:pt x="0" y="0"/>
                    <a:pt x="0" y="0"/>
                    <a:pt x="0" y="0"/>
                  </a:cubicBezTo>
                  <a:cubicBezTo>
                    <a:pt x="0" y="46"/>
                    <a:pt x="0" y="46"/>
                    <a:pt x="0" y="46"/>
                  </a:cubicBezTo>
                  <a:cubicBezTo>
                    <a:pt x="0" y="47"/>
                    <a:pt x="0" y="49"/>
                    <a:pt x="1" y="50"/>
                  </a:cubicBezTo>
                  <a:cubicBezTo>
                    <a:pt x="2" y="50"/>
                    <a:pt x="4" y="51"/>
                    <a:pt x="5" y="51"/>
                  </a:cubicBezTo>
                  <a:cubicBezTo>
                    <a:pt x="50" y="51"/>
                    <a:pt x="50" y="51"/>
                    <a:pt x="50" y="51"/>
                  </a:cubicBezTo>
                  <a:cubicBezTo>
                    <a:pt x="56" y="42"/>
                    <a:pt x="56" y="42"/>
                    <a:pt x="56" y="42"/>
                  </a:cubicBezTo>
                  <a:lnTo>
                    <a:pt x="10" y="4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p:nvSpPr>
          <p:spPr bwMode="auto">
            <a:xfrm>
              <a:off x="2828926" y="2081213"/>
              <a:ext cx="882650" cy="752475"/>
            </a:xfrm>
            <a:custGeom>
              <a:avLst/>
              <a:gdLst>
                <a:gd name="T0" fmla="*/ 43 w 60"/>
                <a:gd name="T1" fmla="*/ 34 h 51"/>
                <a:gd name="T2" fmla="*/ 60 w 60"/>
                <a:gd name="T3" fmla="*/ 17 h 51"/>
                <a:gd name="T4" fmla="*/ 43 w 60"/>
                <a:gd name="T5" fmla="*/ 0 h 51"/>
                <a:gd name="T6" fmla="*/ 0 w 60"/>
                <a:gd name="T7" fmla="*/ 0 h 51"/>
                <a:gd name="T8" fmla="*/ 0 w 60"/>
                <a:gd name="T9" fmla="*/ 51 h 51"/>
                <a:gd name="T10" fmla="*/ 9 w 60"/>
                <a:gd name="T11" fmla="*/ 51 h 51"/>
                <a:gd name="T12" fmla="*/ 9 w 60"/>
                <a:gd name="T13" fmla="*/ 9 h 51"/>
                <a:gd name="T14" fmla="*/ 42 w 60"/>
                <a:gd name="T15" fmla="*/ 9 h 51"/>
                <a:gd name="T16" fmla="*/ 50 w 60"/>
                <a:gd name="T17" fmla="*/ 17 h 51"/>
                <a:gd name="T18" fmla="*/ 42 w 60"/>
                <a:gd name="T19" fmla="*/ 25 h 51"/>
                <a:gd name="T20" fmla="*/ 14 w 60"/>
                <a:gd name="T21" fmla="*/ 25 h 51"/>
                <a:gd name="T22" fmla="*/ 44 w 60"/>
                <a:gd name="T23" fmla="*/ 51 h 51"/>
                <a:gd name="T24" fmla="*/ 58 w 60"/>
                <a:gd name="T25" fmla="*/ 51 h 51"/>
                <a:gd name="T26" fmla="*/ 38 w 60"/>
                <a:gd name="T27" fmla="*/ 34 h 51"/>
                <a:gd name="T28" fmla="*/ 43 w 60"/>
                <a:gd name="T29" fmla="*/ 3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51">
                  <a:moveTo>
                    <a:pt x="43" y="34"/>
                  </a:moveTo>
                  <a:cubicBezTo>
                    <a:pt x="52" y="34"/>
                    <a:pt x="60" y="27"/>
                    <a:pt x="60" y="17"/>
                  </a:cubicBezTo>
                  <a:cubicBezTo>
                    <a:pt x="60" y="8"/>
                    <a:pt x="52" y="0"/>
                    <a:pt x="43" y="0"/>
                  </a:cubicBezTo>
                  <a:cubicBezTo>
                    <a:pt x="0" y="0"/>
                    <a:pt x="0" y="0"/>
                    <a:pt x="0" y="0"/>
                  </a:cubicBezTo>
                  <a:cubicBezTo>
                    <a:pt x="0" y="51"/>
                    <a:pt x="0" y="51"/>
                    <a:pt x="0" y="51"/>
                  </a:cubicBezTo>
                  <a:cubicBezTo>
                    <a:pt x="9" y="51"/>
                    <a:pt x="9" y="51"/>
                    <a:pt x="9" y="51"/>
                  </a:cubicBezTo>
                  <a:cubicBezTo>
                    <a:pt x="9" y="9"/>
                    <a:pt x="9" y="9"/>
                    <a:pt x="9" y="9"/>
                  </a:cubicBezTo>
                  <a:cubicBezTo>
                    <a:pt x="42" y="9"/>
                    <a:pt x="42" y="9"/>
                    <a:pt x="42" y="9"/>
                  </a:cubicBezTo>
                  <a:cubicBezTo>
                    <a:pt x="46" y="9"/>
                    <a:pt x="50" y="13"/>
                    <a:pt x="50" y="17"/>
                  </a:cubicBezTo>
                  <a:cubicBezTo>
                    <a:pt x="50" y="22"/>
                    <a:pt x="46" y="25"/>
                    <a:pt x="42" y="25"/>
                  </a:cubicBezTo>
                  <a:cubicBezTo>
                    <a:pt x="14" y="25"/>
                    <a:pt x="14" y="25"/>
                    <a:pt x="14" y="25"/>
                  </a:cubicBezTo>
                  <a:cubicBezTo>
                    <a:pt x="44" y="51"/>
                    <a:pt x="44" y="51"/>
                    <a:pt x="44" y="51"/>
                  </a:cubicBezTo>
                  <a:cubicBezTo>
                    <a:pt x="58" y="51"/>
                    <a:pt x="58" y="51"/>
                    <a:pt x="58" y="51"/>
                  </a:cubicBezTo>
                  <a:cubicBezTo>
                    <a:pt x="38" y="34"/>
                    <a:pt x="38" y="34"/>
                    <a:pt x="38" y="34"/>
                  </a:cubicBezTo>
                  <a:lnTo>
                    <a:pt x="43" y="3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1"/>
            <p:cNvSpPr>
              <a:spLocks noEditPoints="1"/>
            </p:cNvSpPr>
            <p:nvPr/>
          </p:nvSpPr>
          <p:spPr bwMode="auto">
            <a:xfrm>
              <a:off x="1562101" y="2081213"/>
              <a:ext cx="1177925" cy="752475"/>
            </a:xfrm>
            <a:custGeom>
              <a:avLst/>
              <a:gdLst>
                <a:gd name="T0" fmla="*/ 25 w 80"/>
                <a:gd name="T1" fmla="*/ 51 h 51"/>
                <a:gd name="T2" fmla="*/ 0 w 80"/>
                <a:gd name="T3" fmla="*/ 25 h 51"/>
                <a:gd name="T4" fmla="*/ 25 w 80"/>
                <a:gd name="T5" fmla="*/ 0 h 51"/>
                <a:gd name="T6" fmla="*/ 55 w 80"/>
                <a:gd name="T7" fmla="*/ 0 h 51"/>
                <a:gd name="T8" fmla="*/ 80 w 80"/>
                <a:gd name="T9" fmla="*/ 25 h 51"/>
                <a:gd name="T10" fmla="*/ 55 w 80"/>
                <a:gd name="T11" fmla="*/ 51 h 51"/>
                <a:gd name="T12" fmla="*/ 25 w 80"/>
                <a:gd name="T13" fmla="*/ 51 h 51"/>
                <a:gd name="T14" fmla="*/ 54 w 80"/>
                <a:gd name="T15" fmla="*/ 42 h 51"/>
                <a:gd name="T16" fmla="*/ 71 w 80"/>
                <a:gd name="T17" fmla="*/ 25 h 51"/>
                <a:gd name="T18" fmla="*/ 54 w 80"/>
                <a:gd name="T19" fmla="*/ 9 h 51"/>
                <a:gd name="T20" fmla="*/ 26 w 80"/>
                <a:gd name="T21" fmla="*/ 9 h 51"/>
                <a:gd name="T22" fmla="*/ 9 w 80"/>
                <a:gd name="T23" fmla="*/ 25 h 51"/>
                <a:gd name="T24" fmla="*/ 26 w 80"/>
                <a:gd name="T25" fmla="*/ 42 h 51"/>
                <a:gd name="T26" fmla="*/ 54 w 80"/>
                <a:gd name="T27"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51">
                  <a:moveTo>
                    <a:pt x="25" y="51"/>
                  </a:moveTo>
                  <a:cubicBezTo>
                    <a:pt x="11" y="51"/>
                    <a:pt x="0" y="40"/>
                    <a:pt x="0" y="25"/>
                  </a:cubicBezTo>
                  <a:cubicBezTo>
                    <a:pt x="0" y="11"/>
                    <a:pt x="11" y="0"/>
                    <a:pt x="25" y="0"/>
                  </a:cubicBezTo>
                  <a:cubicBezTo>
                    <a:pt x="55" y="0"/>
                    <a:pt x="55" y="0"/>
                    <a:pt x="55" y="0"/>
                  </a:cubicBezTo>
                  <a:cubicBezTo>
                    <a:pt x="69" y="0"/>
                    <a:pt x="80" y="11"/>
                    <a:pt x="80" y="25"/>
                  </a:cubicBezTo>
                  <a:cubicBezTo>
                    <a:pt x="80" y="40"/>
                    <a:pt x="69" y="51"/>
                    <a:pt x="55" y="51"/>
                  </a:cubicBezTo>
                  <a:lnTo>
                    <a:pt x="25" y="51"/>
                  </a:lnTo>
                  <a:close/>
                  <a:moveTo>
                    <a:pt x="54" y="42"/>
                  </a:moveTo>
                  <a:cubicBezTo>
                    <a:pt x="63" y="42"/>
                    <a:pt x="71" y="35"/>
                    <a:pt x="71" y="25"/>
                  </a:cubicBezTo>
                  <a:cubicBezTo>
                    <a:pt x="71" y="16"/>
                    <a:pt x="63" y="9"/>
                    <a:pt x="54" y="9"/>
                  </a:cubicBezTo>
                  <a:cubicBezTo>
                    <a:pt x="26" y="9"/>
                    <a:pt x="26" y="9"/>
                    <a:pt x="26" y="9"/>
                  </a:cubicBezTo>
                  <a:cubicBezTo>
                    <a:pt x="17" y="9"/>
                    <a:pt x="9" y="16"/>
                    <a:pt x="9" y="25"/>
                  </a:cubicBezTo>
                  <a:cubicBezTo>
                    <a:pt x="9" y="35"/>
                    <a:pt x="17" y="42"/>
                    <a:pt x="26" y="42"/>
                  </a:cubicBezTo>
                  <a:lnTo>
                    <a:pt x="54" y="4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2"/>
            <p:cNvSpPr>
              <a:spLocks/>
            </p:cNvSpPr>
            <p:nvPr/>
          </p:nvSpPr>
          <p:spPr bwMode="auto">
            <a:xfrm>
              <a:off x="4725988" y="2081213"/>
              <a:ext cx="912813" cy="752475"/>
            </a:xfrm>
            <a:custGeom>
              <a:avLst/>
              <a:gdLst>
                <a:gd name="T0" fmla="*/ 26 w 62"/>
                <a:gd name="T1" fmla="*/ 51 h 51"/>
                <a:gd name="T2" fmla="*/ 0 w 62"/>
                <a:gd name="T3" fmla="*/ 25 h 51"/>
                <a:gd name="T4" fmla="*/ 26 w 62"/>
                <a:gd name="T5" fmla="*/ 0 h 51"/>
                <a:gd name="T6" fmla="*/ 61 w 62"/>
                <a:gd name="T7" fmla="*/ 0 h 51"/>
                <a:gd name="T8" fmla="*/ 55 w 62"/>
                <a:gd name="T9" fmla="*/ 9 h 51"/>
                <a:gd name="T10" fmla="*/ 26 w 62"/>
                <a:gd name="T11" fmla="*/ 9 h 51"/>
                <a:gd name="T12" fmla="*/ 10 w 62"/>
                <a:gd name="T13" fmla="*/ 25 h 51"/>
                <a:gd name="T14" fmla="*/ 26 w 62"/>
                <a:gd name="T15" fmla="*/ 42 h 51"/>
                <a:gd name="T16" fmla="*/ 62 w 62"/>
                <a:gd name="T17" fmla="*/ 42 h 51"/>
                <a:gd name="T18" fmla="*/ 56 w 62"/>
                <a:gd name="T19" fmla="*/ 51 h 51"/>
                <a:gd name="T20" fmla="*/ 26 w 62"/>
                <a:gd name="T2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51">
                  <a:moveTo>
                    <a:pt x="26" y="51"/>
                  </a:moveTo>
                  <a:cubicBezTo>
                    <a:pt x="11" y="51"/>
                    <a:pt x="0" y="40"/>
                    <a:pt x="0" y="25"/>
                  </a:cubicBezTo>
                  <a:cubicBezTo>
                    <a:pt x="0" y="11"/>
                    <a:pt x="11" y="0"/>
                    <a:pt x="26" y="0"/>
                  </a:cubicBezTo>
                  <a:cubicBezTo>
                    <a:pt x="61" y="0"/>
                    <a:pt x="61" y="0"/>
                    <a:pt x="61" y="0"/>
                  </a:cubicBezTo>
                  <a:cubicBezTo>
                    <a:pt x="55" y="9"/>
                    <a:pt x="55" y="9"/>
                    <a:pt x="55" y="9"/>
                  </a:cubicBezTo>
                  <a:cubicBezTo>
                    <a:pt x="26" y="9"/>
                    <a:pt x="26" y="9"/>
                    <a:pt x="26" y="9"/>
                  </a:cubicBezTo>
                  <a:cubicBezTo>
                    <a:pt x="17" y="9"/>
                    <a:pt x="10" y="16"/>
                    <a:pt x="10" y="25"/>
                  </a:cubicBezTo>
                  <a:cubicBezTo>
                    <a:pt x="10" y="35"/>
                    <a:pt x="17" y="42"/>
                    <a:pt x="26" y="42"/>
                  </a:cubicBezTo>
                  <a:cubicBezTo>
                    <a:pt x="62" y="42"/>
                    <a:pt x="62" y="42"/>
                    <a:pt x="62" y="42"/>
                  </a:cubicBezTo>
                  <a:cubicBezTo>
                    <a:pt x="56" y="51"/>
                    <a:pt x="56" y="51"/>
                    <a:pt x="56" y="51"/>
                  </a:cubicBezTo>
                  <a:lnTo>
                    <a:pt x="26" y="5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p:cNvSpPr>
            <p:nvPr/>
          </p:nvSpPr>
          <p:spPr bwMode="auto">
            <a:xfrm>
              <a:off x="6478588" y="2081213"/>
              <a:ext cx="911225" cy="752475"/>
            </a:xfrm>
            <a:custGeom>
              <a:avLst/>
              <a:gdLst>
                <a:gd name="T0" fmla="*/ 26 w 62"/>
                <a:gd name="T1" fmla="*/ 42 h 51"/>
                <a:gd name="T2" fmla="*/ 11 w 62"/>
                <a:gd name="T3" fmla="*/ 30 h 51"/>
                <a:gd name="T4" fmla="*/ 52 w 62"/>
                <a:gd name="T5" fmla="*/ 30 h 51"/>
                <a:gd name="T6" fmla="*/ 58 w 62"/>
                <a:gd name="T7" fmla="*/ 21 h 51"/>
                <a:gd name="T8" fmla="*/ 11 w 62"/>
                <a:gd name="T9" fmla="*/ 21 h 51"/>
                <a:gd name="T10" fmla="*/ 26 w 62"/>
                <a:gd name="T11" fmla="*/ 9 h 51"/>
                <a:gd name="T12" fmla="*/ 55 w 62"/>
                <a:gd name="T13" fmla="*/ 9 h 51"/>
                <a:gd name="T14" fmla="*/ 61 w 62"/>
                <a:gd name="T15" fmla="*/ 0 h 51"/>
                <a:gd name="T16" fmla="*/ 26 w 62"/>
                <a:gd name="T17" fmla="*/ 0 h 51"/>
                <a:gd name="T18" fmla="*/ 0 w 62"/>
                <a:gd name="T19" fmla="*/ 25 h 51"/>
                <a:gd name="T20" fmla="*/ 26 w 62"/>
                <a:gd name="T21" fmla="*/ 51 h 51"/>
                <a:gd name="T22" fmla="*/ 56 w 62"/>
                <a:gd name="T23" fmla="*/ 51 h 51"/>
                <a:gd name="T24" fmla="*/ 62 w 62"/>
                <a:gd name="T25" fmla="*/ 42 h 51"/>
                <a:gd name="T26" fmla="*/ 26 w 62"/>
                <a:gd name="T27"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51">
                  <a:moveTo>
                    <a:pt x="26" y="42"/>
                  </a:moveTo>
                  <a:cubicBezTo>
                    <a:pt x="19" y="42"/>
                    <a:pt x="13" y="37"/>
                    <a:pt x="11" y="30"/>
                  </a:cubicBezTo>
                  <a:cubicBezTo>
                    <a:pt x="52" y="30"/>
                    <a:pt x="52" y="30"/>
                    <a:pt x="52" y="30"/>
                  </a:cubicBezTo>
                  <a:cubicBezTo>
                    <a:pt x="58" y="21"/>
                    <a:pt x="58" y="21"/>
                    <a:pt x="58" y="21"/>
                  </a:cubicBezTo>
                  <a:cubicBezTo>
                    <a:pt x="11" y="21"/>
                    <a:pt x="11" y="21"/>
                    <a:pt x="11" y="21"/>
                  </a:cubicBezTo>
                  <a:cubicBezTo>
                    <a:pt x="13" y="14"/>
                    <a:pt x="19" y="9"/>
                    <a:pt x="26" y="9"/>
                  </a:cubicBezTo>
                  <a:cubicBezTo>
                    <a:pt x="55" y="9"/>
                    <a:pt x="55" y="9"/>
                    <a:pt x="55" y="9"/>
                  </a:cubicBezTo>
                  <a:cubicBezTo>
                    <a:pt x="61" y="0"/>
                    <a:pt x="61" y="0"/>
                    <a:pt x="61" y="0"/>
                  </a:cubicBezTo>
                  <a:cubicBezTo>
                    <a:pt x="26" y="0"/>
                    <a:pt x="26" y="0"/>
                    <a:pt x="26" y="0"/>
                  </a:cubicBezTo>
                  <a:cubicBezTo>
                    <a:pt x="12" y="0"/>
                    <a:pt x="0" y="11"/>
                    <a:pt x="0" y="25"/>
                  </a:cubicBezTo>
                  <a:cubicBezTo>
                    <a:pt x="0" y="40"/>
                    <a:pt x="12" y="51"/>
                    <a:pt x="26" y="51"/>
                  </a:cubicBezTo>
                  <a:cubicBezTo>
                    <a:pt x="56" y="51"/>
                    <a:pt x="56" y="51"/>
                    <a:pt x="56" y="51"/>
                  </a:cubicBezTo>
                  <a:cubicBezTo>
                    <a:pt x="62" y="42"/>
                    <a:pt x="62" y="42"/>
                    <a:pt x="62" y="42"/>
                  </a:cubicBezTo>
                  <a:lnTo>
                    <a:pt x="26" y="4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2"/>
            <p:cNvSpPr>
              <a:spLocks noEditPoints="1"/>
            </p:cNvSpPr>
            <p:nvPr/>
          </p:nvSpPr>
          <p:spPr bwMode="auto">
            <a:xfrm>
              <a:off x="7434263" y="2081213"/>
              <a:ext cx="161925" cy="161925"/>
            </a:xfrm>
            <a:custGeom>
              <a:avLst/>
              <a:gdLst>
                <a:gd name="T0" fmla="*/ 1 w 11"/>
                <a:gd name="T1" fmla="*/ 5 h 11"/>
                <a:gd name="T2" fmla="*/ 6 w 11"/>
                <a:gd name="T3" fmla="*/ 1 h 11"/>
                <a:gd name="T4" fmla="*/ 10 w 11"/>
                <a:gd name="T5" fmla="*/ 5 h 11"/>
                <a:gd name="T6" fmla="*/ 6 w 11"/>
                <a:gd name="T7" fmla="*/ 10 h 11"/>
                <a:gd name="T8" fmla="*/ 1 w 11"/>
                <a:gd name="T9" fmla="*/ 5 h 11"/>
                <a:gd name="T10" fmla="*/ 6 w 11"/>
                <a:gd name="T11" fmla="*/ 11 h 11"/>
                <a:gd name="T12" fmla="*/ 11 w 11"/>
                <a:gd name="T13" fmla="*/ 5 h 11"/>
                <a:gd name="T14" fmla="*/ 6 w 11"/>
                <a:gd name="T15" fmla="*/ 0 h 11"/>
                <a:gd name="T16" fmla="*/ 0 w 11"/>
                <a:gd name="T17" fmla="*/ 5 h 11"/>
                <a:gd name="T18" fmla="*/ 6 w 11"/>
                <a:gd name="T19" fmla="*/ 11 h 11"/>
                <a:gd name="T20" fmla="*/ 5 w 11"/>
                <a:gd name="T21" fmla="*/ 2 h 11"/>
                <a:gd name="T22" fmla="*/ 7 w 11"/>
                <a:gd name="T23" fmla="*/ 2 h 11"/>
                <a:gd name="T24" fmla="*/ 8 w 11"/>
                <a:gd name="T25" fmla="*/ 4 h 11"/>
                <a:gd name="T26" fmla="*/ 8 w 11"/>
                <a:gd name="T27" fmla="*/ 4 h 11"/>
                <a:gd name="T28" fmla="*/ 7 w 11"/>
                <a:gd name="T29" fmla="*/ 6 h 11"/>
                <a:gd name="T30" fmla="*/ 7 w 11"/>
                <a:gd name="T31" fmla="*/ 6 h 11"/>
                <a:gd name="T32" fmla="*/ 8 w 11"/>
                <a:gd name="T33" fmla="*/ 8 h 11"/>
                <a:gd name="T34" fmla="*/ 7 w 11"/>
                <a:gd name="T35" fmla="*/ 8 h 11"/>
                <a:gd name="T36" fmla="*/ 6 w 11"/>
                <a:gd name="T37" fmla="*/ 6 h 11"/>
                <a:gd name="T38" fmla="*/ 5 w 11"/>
                <a:gd name="T39" fmla="*/ 6 h 11"/>
                <a:gd name="T40" fmla="*/ 5 w 11"/>
                <a:gd name="T41" fmla="*/ 8 h 11"/>
                <a:gd name="T42" fmla="*/ 4 w 11"/>
                <a:gd name="T43" fmla="*/ 8 h 11"/>
                <a:gd name="T44" fmla="*/ 4 w 11"/>
                <a:gd name="T45" fmla="*/ 2 h 11"/>
                <a:gd name="T46" fmla="*/ 5 w 11"/>
                <a:gd name="T47" fmla="*/ 2 h 11"/>
                <a:gd name="T48" fmla="*/ 6 w 11"/>
                <a:gd name="T49" fmla="*/ 5 h 11"/>
                <a:gd name="T50" fmla="*/ 7 w 11"/>
                <a:gd name="T51" fmla="*/ 4 h 11"/>
                <a:gd name="T52" fmla="*/ 7 w 11"/>
                <a:gd name="T53" fmla="*/ 4 h 11"/>
                <a:gd name="T54" fmla="*/ 6 w 11"/>
                <a:gd name="T55" fmla="*/ 3 h 11"/>
                <a:gd name="T56" fmla="*/ 5 w 11"/>
                <a:gd name="T57" fmla="*/ 3 h 11"/>
                <a:gd name="T58" fmla="*/ 5 w 11"/>
                <a:gd name="T59" fmla="*/ 3 h 11"/>
                <a:gd name="T60" fmla="*/ 5 w 11"/>
                <a:gd name="T61" fmla="*/ 5 h 11"/>
                <a:gd name="T62" fmla="*/ 6 w 11"/>
                <a:gd name="T6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 h="11">
                  <a:moveTo>
                    <a:pt x="1" y="5"/>
                  </a:moveTo>
                  <a:cubicBezTo>
                    <a:pt x="1" y="3"/>
                    <a:pt x="3" y="1"/>
                    <a:pt x="6" y="1"/>
                  </a:cubicBezTo>
                  <a:cubicBezTo>
                    <a:pt x="8" y="1"/>
                    <a:pt x="10" y="3"/>
                    <a:pt x="10" y="5"/>
                  </a:cubicBezTo>
                  <a:cubicBezTo>
                    <a:pt x="10" y="8"/>
                    <a:pt x="8" y="10"/>
                    <a:pt x="6" y="10"/>
                  </a:cubicBezTo>
                  <a:cubicBezTo>
                    <a:pt x="3" y="10"/>
                    <a:pt x="1" y="8"/>
                    <a:pt x="1" y="5"/>
                  </a:cubicBezTo>
                  <a:close/>
                  <a:moveTo>
                    <a:pt x="6" y="11"/>
                  </a:moveTo>
                  <a:cubicBezTo>
                    <a:pt x="9" y="11"/>
                    <a:pt x="11" y="9"/>
                    <a:pt x="11" y="5"/>
                  </a:cubicBezTo>
                  <a:cubicBezTo>
                    <a:pt x="11" y="2"/>
                    <a:pt x="9" y="0"/>
                    <a:pt x="6" y="0"/>
                  </a:cubicBezTo>
                  <a:cubicBezTo>
                    <a:pt x="3" y="0"/>
                    <a:pt x="0" y="2"/>
                    <a:pt x="0" y="5"/>
                  </a:cubicBezTo>
                  <a:cubicBezTo>
                    <a:pt x="0" y="9"/>
                    <a:pt x="3" y="11"/>
                    <a:pt x="6" y="11"/>
                  </a:cubicBezTo>
                  <a:close/>
                  <a:moveTo>
                    <a:pt x="5" y="2"/>
                  </a:moveTo>
                  <a:cubicBezTo>
                    <a:pt x="6" y="2"/>
                    <a:pt x="6" y="2"/>
                    <a:pt x="7" y="2"/>
                  </a:cubicBezTo>
                  <a:cubicBezTo>
                    <a:pt x="8" y="3"/>
                    <a:pt x="8" y="4"/>
                    <a:pt x="8" y="4"/>
                  </a:cubicBezTo>
                  <a:cubicBezTo>
                    <a:pt x="8" y="4"/>
                    <a:pt x="8" y="4"/>
                    <a:pt x="8" y="4"/>
                  </a:cubicBezTo>
                  <a:cubicBezTo>
                    <a:pt x="8" y="5"/>
                    <a:pt x="8" y="5"/>
                    <a:pt x="7" y="6"/>
                  </a:cubicBezTo>
                  <a:cubicBezTo>
                    <a:pt x="7" y="6"/>
                    <a:pt x="7" y="6"/>
                    <a:pt x="7" y="6"/>
                  </a:cubicBezTo>
                  <a:cubicBezTo>
                    <a:pt x="8" y="8"/>
                    <a:pt x="8" y="8"/>
                    <a:pt x="8" y="8"/>
                  </a:cubicBezTo>
                  <a:cubicBezTo>
                    <a:pt x="7" y="8"/>
                    <a:pt x="7" y="8"/>
                    <a:pt x="7" y="8"/>
                  </a:cubicBezTo>
                  <a:cubicBezTo>
                    <a:pt x="6" y="6"/>
                    <a:pt x="6" y="6"/>
                    <a:pt x="6" y="6"/>
                  </a:cubicBezTo>
                  <a:cubicBezTo>
                    <a:pt x="5" y="6"/>
                    <a:pt x="5" y="6"/>
                    <a:pt x="5" y="6"/>
                  </a:cubicBezTo>
                  <a:cubicBezTo>
                    <a:pt x="5" y="8"/>
                    <a:pt x="5" y="8"/>
                    <a:pt x="5" y="8"/>
                  </a:cubicBezTo>
                  <a:cubicBezTo>
                    <a:pt x="4" y="8"/>
                    <a:pt x="4" y="8"/>
                    <a:pt x="4" y="8"/>
                  </a:cubicBezTo>
                  <a:cubicBezTo>
                    <a:pt x="4" y="2"/>
                    <a:pt x="4" y="2"/>
                    <a:pt x="4" y="2"/>
                  </a:cubicBezTo>
                  <a:lnTo>
                    <a:pt x="5" y="2"/>
                  </a:lnTo>
                  <a:close/>
                  <a:moveTo>
                    <a:pt x="6" y="5"/>
                  </a:moveTo>
                  <a:cubicBezTo>
                    <a:pt x="6" y="5"/>
                    <a:pt x="6" y="5"/>
                    <a:pt x="7" y="4"/>
                  </a:cubicBezTo>
                  <a:cubicBezTo>
                    <a:pt x="7" y="4"/>
                    <a:pt x="7" y="4"/>
                    <a:pt x="7" y="4"/>
                  </a:cubicBezTo>
                  <a:cubicBezTo>
                    <a:pt x="7" y="4"/>
                    <a:pt x="7" y="3"/>
                    <a:pt x="6" y="3"/>
                  </a:cubicBezTo>
                  <a:cubicBezTo>
                    <a:pt x="6" y="3"/>
                    <a:pt x="6" y="3"/>
                    <a:pt x="5" y="3"/>
                  </a:cubicBezTo>
                  <a:cubicBezTo>
                    <a:pt x="5" y="3"/>
                    <a:pt x="5" y="3"/>
                    <a:pt x="5" y="3"/>
                  </a:cubicBezTo>
                  <a:cubicBezTo>
                    <a:pt x="5" y="5"/>
                    <a:pt x="5" y="5"/>
                    <a:pt x="5" y="5"/>
                  </a:cubicBezTo>
                  <a:lnTo>
                    <a:pt x="6" y="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p:nvPr/>
        </p:nvGrpSpPr>
        <p:grpSpPr>
          <a:xfrm>
            <a:off x="1300647" y="898337"/>
            <a:ext cx="1922810" cy="2806474"/>
            <a:chOff x="1300647" y="898337"/>
            <a:chExt cx="1922810" cy="2806474"/>
          </a:xfrm>
        </p:grpSpPr>
        <p:grpSp>
          <p:nvGrpSpPr>
            <p:cNvPr id="35" name="LOOP"/>
            <p:cNvGrpSpPr>
              <a:grpSpLocks noChangeAspect="1"/>
            </p:cNvGrpSpPr>
            <p:nvPr/>
          </p:nvGrpSpPr>
          <p:grpSpPr>
            <a:xfrm>
              <a:off x="1575131" y="898337"/>
              <a:ext cx="1371600" cy="2635438"/>
              <a:chOff x="1600316" y="1068684"/>
              <a:chExt cx="1290368" cy="2479356"/>
            </a:xfrm>
          </p:grpSpPr>
          <p:grpSp>
            <p:nvGrpSpPr>
              <p:cNvPr id="47" name="Group 46"/>
              <p:cNvGrpSpPr>
                <a:grpSpLocks noChangeAspect="1"/>
              </p:cNvGrpSpPr>
              <p:nvPr/>
            </p:nvGrpSpPr>
            <p:grpSpPr>
              <a:xfrm>
                <a:off x="1600316" y="1068684"/>
                <a:ext cx="1290368" cy="2479356"/>
                <a:chOff x="4440082" y="1091882"/>
                <a:chExt cx="1968902" cy="3783114"/>
              </a:xfrm>
            </p:grpSpPr>
            <p:grpSp>
              <p:nvGrpSpPr>
                <p:cNvPr id="54" name="Group 53"/>
                <p:cNvGrpSpPr/>
                <p:nvPr/>
              </p:nvGrpSpPr>
              <p:grpSpPr>
                <a:xfrm>
                  <a:off x="4440082" y="1091882"/>
                  <a:ext cx="1968902" cy="1968902"/>
                  <a:chOff x="5630113" y="-594918"/>
                  <a:chExt cx="1968902" cy="1968902"/>
                </a:xfrm>
                <a:gradFill>
                  <a:gsLst>
                    <a:gs pos="47000">
                      <a:schemeClr val="bg2"/>
                    </a:gs>
                    <a:gs pos="38000">
                      <a:schemeClr val="tx2">
                        <a:lumMod val="89000"/>
                        <a:lumOff val="11000"/>
                      </a:schemeClr>
                    </a:gs>
                    <a:gs pos="71000">
                      <a:schemeClr val="tx2">
                        <a:lumMod val="50000"/>
                      </a:schemeClr>
                    </a:gs>
                  </a:gsLst>
                  <a:path path="circle">
                    <a:fillToRect l="50000" t="50000" r="50000" b="50000"/>
                  </a:path>
                </a:gradFill>
              </p:grpSpPr>
              <p:sp>
                <p:nvSpPr>
                  <p:cNvPr id="57" name="Donut 54"/>
                  <p:cNvSpPr/>
                  <p:nvPr/>
                </p:nvSpPr>
                <p:spPr>
                  <a:xfrm>
                    <a:off x="5630113" y="-594918"/>
                    <a:ext cx="1968902" cy="984451"/>
                  </a:xfrm>
                  <a:custGeom>
                    <a:avLst/>
                    <a:gdLst/>
                    <a:ahLst/>
                    <a:cxnLst/>
                    <a:rect l="l" t="t" r="r" b="b"/>
                    <a:pathLst>
                      <a:path w="1968902" h="984451">
                        <a:moveTo>
                          <a:pt x="984451" y="0"/>
                        </a:moveTo>
                        <a:cubicBezTo>
                          <a:pt x="1528148" y="0"/>
                          <a:pt x="1968902" y="440754"/>
                          <a:pt x="1968902" y="984451"/>
                        </a:cubicBezTo>
                        <a:lnTo>
                          <a:pt x="1498216" y="984451"/>
                        </a:lnTo>
                        <a:cubicBezTo>
                          <a:pt x="1498216" y="700706"/>
                          <a:pt x="1268196" y="470686"/>
                          <a:pt x="984451" y="470686"/>
                        </a:cubicBezTo>
                        <a:cubicBezTo>
                          <a:pt x="700706" y="470686"/>
                          <a:pt x="470686" y="700706"/>
                          <a:pt x="470686" y="984451"/>
                        </a:cubicBezTo>
                        <a:lnTo>
                          <a:pt x="0" y="984451"/>
                        </a:lnTo>
                        <a:cubicBezTo>
                          <a:pt x="0" y="440754"/>
                          <a:pt x="440754" y="0"/>
                          <a:pt x="98445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58" name="Donut 54"/>
                  <p:cNvSpPr/>
                  <p:nvPr/>
                </p:nvSpPr>
                <p:spPr>
                  <a:xfrm rot="10800000">
                    <a:off x="5630113" y="389533"/>
                    <a:ext cx="1968902" cy="984451"/>
                  </a:xfrm>
                  <a:custGeom>
                    <a:avLst/>
                    <a:gdLst/>
                    <a:ahLst/>
                    <a:cxnLst/>
                    <a:rect l="l" t="t" r="r" b="b"/>
                    <a:pathLst>
                      <a:path w="1968902" h="984451">
                        <a:moveTo>
                          <a:pt x="984451" y="0"/>
                        </a:moveTo>
                        <a:cubicBezTo>
                          <a:pt x="1528148" y="0"/>
                          <a:pt x="1968902" y="440754"/>
                          <a:pt x="1968902" y="984451"/>
                        </a:cubicBezTo>
                        <a:lnTo>
                          <a:pt x="1498216" y="984451"/>
                        </a:lnTo>
                        <a:cubicBezTo>
                          <a:pt x="1498216" y="700706"/>
                          <a:pt x="1268196" y="470686"/>
                          <a:pt x="984451" y="470686"/>
                        </a:cubicBezTo>
                        <a:cubicBezTo>
                          <a:pt x="700706" y="470686"/>
                          <a:pt x="470686" y="700706"/>
                          <a:pt x="470686" y="984451"/>
                        </a:cubicBezTo>
                        <a:lnTo>
                          <a:pt x="0" y="984451"/>
                        </a:lnTo>
                        <a:cubicBezTo>
                          <a:pt x="0" y="440754"/>
                          <a:pt x="440754" y="0"/>
                          <a:pt x="984451"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sp>
              <p:nvSpPr>
                <p:cNvPr id="55" name="Rectangle 54"/>
                <p:cNvSpPr/>
                <p:nvPr/>
              </p:nvSpPr>
              <p:spPr>
                <a:xfrm rot="10800000">
                  <a:off x="5937464" y="2076283"/>
                  <a:ext cx="471518" cy="2798713"/>
                </a:xfrm>
                <a:prstGeom prst="rect">
                  <a:avLst/>
                </a:prstGeom>
                <a:gradFill>
                  <a:gsLst>
                    <a:gs pos="69000">
                      <a:schemeClr val="bg2"/>
                    </a:gs>
                    <a:gs pos="97500">
                      <a:schemeClr val="tx2">
                        <a:lumMod val="89000"/>
                        <a:lumOff val="11000"/>
                      </a:schemeClr>
                    </a:gs>
                    <a:gs pos="0">
                      <a:schemeClr val="tx2">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Rectangle 55"/>
                <p:cNvSpPr/>
                <p:nvPr/>
              </p:nvSpPr>
              <p:spPr>
                <a:xfrm>
                  <a:off x="4440082" y="2076283"/>
                  <a:ext cx="471518" cy="2798713"/>
                </a:xfrm>
                <a:prstGeom prst="rect">
                  <a:avLst/>
                </a:prstGeom>
                <a:gradFill>
                  <a:gsLst>
                    <a:gs pos="69000">
                      <a:schemeClr val="bg2"/>
                    </a:gs>
                    <a:gs pos="97500">
                      <a:schemeClr val="tx2">
                        <a:lumMod val="89000"/>
                        <a:lumOff val="11000"/>
                      </a:schemeClr>
                    </a:gs>
                    <a:gs pos="0">
                      <a:schemeClr val="tx2">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3" name="Freeform 11"/>
              <p:cNvSpPr>
                <a:spLocks/>
              </p:cNvSpPr>
              <p:nvPr/>
            </p:nvSpPr>
            <p:spPr bwMode="auto">
              <a:xfrm>
                <a:off x="1609657" y="1080629"/>
                <a:ext cx="1275788" cy="856374"/>
              </a:xfrm>
              <a:custGeom>
                <a:avLst/>
                <a:gdLst/>
                <a:ahLst/>
                <a:cxnLst/>
                <a:rect l="l" t="t" r="r" b="b"/>
                <a:pathLst>
                  <a:path w="858134" h="579750">
                    <a:moveTo>
                      <a:pt x="427436" y="0"/>
                    </a:moveTo>
                    <a:cubicBezTo>
                      <a:pt x="675414" y="0"/>
                      <a:pt x="858134" y="198595"/>
                      <a:pt x="858134" y="442769"/>
                    </a:cubicBezTo>
                    <a:cubicBezTo>
                      <a:pt x="858134" y="592529"/>
                      <a:pt x="815717" y="605551"/>
                      <a:pt x="815717" y="543694"/>
                    </a:cubicBezTo>
                    <a:cubicBezTo>
                      <a:pt x="815717" y="499982"/>
                      <a:pt x="810175" y="457730"/>
                      <a:pt x="798025" y="418288"/>
                    </a:cubicBezTo>
                    <a:cubicBezTo>
                      <a:pt x="765901" y="218736"/>
                      <a:pt x="613297" y="68208"/>
                      <a:pt x="427338" y="68208"/>
                    </a:cubicBezTo>
                    <a:cubicBezTo>
                      <a:pt x="243401" y="68208"/>
                      <a:pt x="90762" y="219543"/>
                      <a:pt x="59345" y="419908"/>
                    </a:cubicBezTo>
                    <a:cubicBezTo>
                      <a:pt x="47704" y="458769"/>
                      <a:pt x="42418" y="500435"/>
                      <a:pt x="42418" y="543694"/>
                    </a:cubicBezTo>
                    <a:cubicBezTo>
                      <a:pt x="42418" y="615318"/>
                      <a:pt x="0" y="579506"/>
                      <a:pt x="0" y="442769"/>
                    </a:cubicBezTo>
                    <a:cubicBezTo>
                      <a:pt x="0" y="198595"/>
                      <a:pt x="182721" y="0"/>
                      <a:pt x="427436" y="0"/>
                    </a:cubicBezTo>
                    <a:close/>
                  </a:path>
                </a:pathLst>
              </a:custGeom>
              <a:gradFill flip="none" rotWithShape="1">
                <a:gsLst>
                  <a:gs pos="88000">
                    <a:schemeClr val="bg1">
                      <a:alpha val="0"/>
                    </a:schemeClr>
                  </a:gs>
                  <a:gs pos="35000">
                    <a:schemeClr val="bg1"/>
                  </a:gs>
                  <a:gs pos="56000">
                    <a:schemeClr val="bg1">
                      <a:alpha val="47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sz="2000"/>
              </a:p>
            </p:txBody>
          </p:sp>
        </p:grpSp>
        <p:grpSp>
          <p:nvGrpSpPr>
            <p:cNvPr id="59" name="IDENTITY"/>
            <p:cNvGrpSpPr/>
            <p:nvPr/>
          </p:nvGrpSpPr>
          <p:grpSpPr>
            <a:xfrm>
              <a:off x="1300647" y="2673104"/>
              <a:ext cx="1920568" cy="343994"/>
              <a:chOff x="1597039" y="2692385"/>
              <a:chExt cx="1920568" cy="396681"/>
            </a:xfrm>
            <a:effectLst/>
          </p:grpSpPr>
          <p:sp useBgFill="1">
            <p:nvSpPr>
              <p:cNvPr id="60" name="Freeform 12"/>
              <p:cNvSpPr>
                <a:spLocks/>
              </p:cNvSpPr>
              <p:nvPr/>
            </p:nvSpPr>
            <p:spPr bwMode="auto">
              <a:xfrm>
                <a:off x="1597039" y="2692385"/>
                <a:ext cx="1920568" cy="168884"/>
              </a:xfrm>
              <a:custGeom>
                <a:avLst/>
                <a:gdLst>
                  <a:gd name="T0" fmla="*/ 0 w 621"/>
                  <a:gd name="T1" fmla="*/ 3 h 109"/>
                  <a:gd name="T2" fmla="*/ 0 w 621"/>
                  <a:gd name="T3" fmla="*/ 109 h 109"/>
                  <a:gd name="T4" fmla="*/ 621 w 621"/>
                  <a:gd name="T5" fmla="*/ 109 h 109"/>
                  <a:gd name="T6" fmla="*/ 621 w 621"/>
                  <a:gd name="T7" fmla="*/ 3 h 109"/>
                  <a:gd name="T8" fmla="*/ 621 w 621"/>
                  <a:gd name="T9" fmla="*/ 0 h 109"/>
                  <a:gd name="T10" fmla="*/ 0 w 621"/>
                  <a:gd name="T11" fmla="*/ 0 h 109"/>
                  <a:gd name="T12" fmla="*/ 0 w 621"/>
                  <a:gd name="T13" fmla="*/ 3 h 109"/>
                </a:gdLst>
                <a:ahLst/>
                <a:cxnLst>
                  <a:cxn ang="0">
                    <a:pos x="T0" y="T1"/>
                  </a:cxn>
                  <a:cxn ang="0">
                    <a:pos x="T2" y="T3"/>
                  </a:cxn>
                  <a:cxn ang="0">
                    <a:pos x="T4" y="T5"/>
                  </a:cxn>
                  <a:cxn ang="0">
                    <a:pos x="T6" y="T7"/>
                  </a:cxn>
                  <a:cxn ang="0">
                    <a:pos x="T8" y="T9"/>
                  </a:cxn>
                  <a:cxn ang="0">
                    <a:pos x="T10" y="T11"/>
                  </a:cxn>
                  <a:cxn ang="0">
                    <a:pos x="T12" y="T13"/>
                  </a:cxn>
                </a:cxnLst>
                <a:rect l="0" t="0" r="r" b="b"/>
                <a:pathLst>
                  <a:path w="621" h="109">
                    <a:moveTo>
                      <a:pt x="0" y="3"/>
                    </a:moveTo>
                    <a:cubicBezTo>
                      <a:pt x="0" y="109"/>
                      <a:pt x="0" y="109"/>
                      <a:pt x="0" y="109"/>
                    </a:cubicBezTo>
                    <a:cubicBezTo>
                      <a:pt x="621" y="109"/>
                      <a:pt x="621" y="109"/>
                      <a:pt x="621" y="109"/>
                    </a:cubicBezTo>
                    <a:cubicBezTo>
                      <a:pt x="621" y="3"/>
                      <a:pt x="621" y="3"/>
                      <a:pt x="621" y="3"/>
                    </a:cubicBezTo>
                    <a:cubicBezTo>
                      <a:pt x="621" y="2"/>
                      <a:pt x="621" y="2"/>
                      <a:pt x="621" y="0"/>
                    </a:cubicBezTo>
                    <a:cubicBezTo>
                      <a:pt x="0" y="0"/>
                      <a:pt x="0" y="0"/>
                      <a:pt x="0" y="0"/>
                    </a:cubicBezTo>
                    <a:cubicBezTo>
                      <a:pt x="0" y="2"/>
                      <a:pt x="0" y="2"/>
                      <a:pt x="0" y="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2"/>
              <p:cNvSpPr>
                <a:spLocks/>
              </p:cNvSpPr>
              <p:nvPr/>
            </p:nvSpPr>
            <p:spPr bwMode="auto">
              <a:xfrm>
                <a:off x="1597039" y="2751298"/>
                <a:ext cx="1920568" cy="337768"/>
              </a:xfrm>
              <a:custGeom>
                <a:avLst/>
                <a:gdLst>
                  <a:gd name="T0" fmla="*/ 0 w 621"/>
                  <a:gd name="T1" fmla="*/ 3 h 109"/>
                  <a:gd name="T2" fmla="*/ 0 w 621"/>
                  <a:gd name="T3" fmla="*/ 109 h 109"/>
                  <a:gd name="T4" fmla="*/ 621 w 621"/>
                  <a:gd name="T5" fmla="*/ 109 h 109"/>
                  <a:gd name="T6" fmla="*/ 621 w 621"/>
                  <a:gd name="T7" fmla="*/ 3 h 109"/>
                  <a:gd name="T8" fmla="*/ 621 w 621"/>
                  <a:gd name="T9" fmla="*/ 0 h 109"/>
                  <a:gd name="T10" fmla="*/ 0 w 621"/>
                  <a:gd name="T11" fmla="*/ 0 h 109"/>
                  <a:gd name="T12" fmla="*/ 0 w 621"/>
                  <a:gd name="T13" fmla="*/ 3 h 109"/>
                </a:gdLst>
                <a:ahLst/>
                <a:cxnLst>
                  <a:cxn ang="0">
                    <a:pos x="T0" y="T1"/>
                  </a:cxn>
                  <a:cxn ang="0">
                    <a:pos x="T2" y="T3"/>
                  </a:cxn>
                  <a:cxn ang="0">
                    <a:pos x="T4" y="T5"/>
                  </a:cxn>
                  <a:cxn ang="0">
                    <a:pos x="T6" y="T7"/>
                  </a:cxn>
                  <a:cxn ang="0">
                    <a:pos x="T8" y="T9"/>
                  </a:cxn>
                  <a:cxn ang="0">
                    <a:pos x="T10" y="T11"/>
                  </a:cxn>
                  <a:cxn ang="0">
                    <a:pos x="T12" y="T13"/>
                  </a:cxn>
                </a:cxnLst>
                <a:rect l="0" t="0" r="r" b="b"/>
                <a:pathLst>
                  <a:path w="621" h="109">
                    <a:moveTo>
                      <a:pt x="0" y="3"/>
                    </a:moveTo>
                    <a:cubicBezTo>
                      <a:pt x="0" y="109"/>
                      <a:pt x="0" y="109"/>
                      <a:pt x="0" y="109"/>
                    </a:cubicBezTo>
                    <a:cubicBezTo>
                      <a:pt x="621" y="109"/>
                      <a:pt x="621" y="109"/>
                      <a:pt x="621" y="109"/>
                    </a:cubicBezTo>
                    <a:cubicBezTo>
                      <a:pt x="621" y="3"/>
                      <a:pt x="621" y="3"/>
                      <a:pt x="621" y="3"/>
                    </a:cubicBezTo>
                    <a:cubicBezTo>
                      <a:pt x="621" y="2"/>
                      <a:pt x="621" y="2"/>
                      <a:pt x="621" y="0"/>
                    </a:cubicBezTo>
                    <a:cubicBezTo>
                      <a:pt x="0" y="0"/>
                      <a:pt x="0" y="0"/>
                      <a:pt x="0" y="0"/>
                    </a:cubicBezTo>
                    <a:cubicBezTo>
                      <a:pt x="0" y="2"/>
                      <a:pt x="0" y="2"/>
                      <a:pt x="0" y="3"/>
                    </a:cubicBezTo>
                    <a:close/>
                  </a:path>
                </a:pathLst>
              </a:custGeom>
              <a:gradFill flip="none" rotWithShape="1">
                <a:gsLst>
                  <a:gs pos="21000">
                    <a:schemeClr val="accent1"/>
                  </a:gs>
                  <a:gs pos="67000">
                    <a:srgbClr val="C00000"/>
                  </a:gs>
                </a:gsLst>
                <a:lin ang="5400000" scaled="0"/>
                <a:tileRect/>
              </a:gradFill>
              <a:ln>
                <a:noFill/>
              </a:ln>
            </p:spPr>
            <p:txBody>
              <a:bodyPr vert="horz" wrap="square" lIns="91440" tIns="45720" rIns="91440" bIns="45720" numCol="1" anchor="t" anchorCtr="0" compatLnSpc="1">
                <a:prstTxWarp prst="textNoShape">
                  <a:avLst/>
                </a:prstTxWarp>
              </a:bodyPr>
              <a:lstStyle/>
              <a:p>
                <a:pPr lvl="0" algn="ctr"/>
                <a:r>
                  <a:rPr lang="ru-RU" sz="1050" b="1" kern="0" dirty="0" smtClean="0">
                    <a:solidFill>
                      <a:schemeClr val="bg1"/>
                    </a:solidFill>
                    <a:latin typeface="HelveticaNeueLT Std"/>
                  </a:rPr>
                  <a:t>Управление </a:t>
                </a:r>
                <a:r>
                  <a:rPr lang="ru-RU" sz="1050" b="1" kern="0" dirty="0" err="1" smtClean="0">
                    <a:solidFill>
                      <a:schemeClr val="bg1"/>
                    </a:solidFill>
                    <a:latin typeface="HelveticaNeueLT Std"/>
                  </a:rPr>
                  <a:t>уч</a:t>
                </a:r>
                <a:r>
                  <a:rPr lang="ru-RU" sz="1050" b="1" kern="0" dirty="0" smtClean="0">
                    <a:solidFill>
                      <a:schemeClr val="bg1"/>
                    </a:solidFill>
                    <a:latin typeface="HelveticaNeueLT Std"/>
                  </a:rPr>
                  <a:t>. данными</a:t>
                </a:r>
                <a:endParaRPr lang="en-US" sz="1050" b="1" kern="0" dirty="0">
                  <a:solidFill>
                    <a:schemeClr val="bg1"/>
                  </a:solidFill>
                  <a:latin typeface="HelveticaNeueLT Std"/>
                </a:endParaRPr>
              </a:p>
            </p:txBody>
          </p:sp>
        </p:grpSp>
        <p:sp>
          <p:nvSpPr>
            <p:cNvPr id="62" name="INFRASTRUCTURE"/>
            <p:cNvSpPr>
              <a:spLocks/>
            </p:cNvSpPr>
            <p:nvPr/>
          </p:nvSpPr>
          <p:spPr bwMode="auto">
            <a:xfrm>
              <a:off x="1312053" y="2043726"/>
              <a:ext cx="1911404" cy="295176"/>
            </a:xfrm>
            <a:custGeom>
              <a:avLst/>
              <a:gdLst>
                <a:gd name="T0" fmla="*/ 541 w 618"/>
                <a:gd name="T1" fmla="*/ 0 h 110"/>
                <a:gd name="T2" fmla="*/ 77 w 618"/>
                <a:gd name="T3" fmla="*/ 0 h 110"/>
                <a:gd name="T4" fmla="*/ 0 w 618"/>
                <a:gd name="T5" fmla="*/ 49 h 110"/>
                <a:gd name="T6" fmla="*/ 0 w 618"/>
                <a:gd name="T7" fmla="*/ 51 h 110"/>
                <a:gd name="T8" fmla="*/ 0 w 618"/>
                <a:gd name="T9" fmla="*/ 110 h 110"/>
                <a:gd name="T10" fmla="*/ 618 w 618"/>
                <a:gd name="T11" fmla="*/ 110 h 110"/>
                <a:gd name="T12" fmla="*/ 618 w 618"/>
                <a:gd name="T13" fmla="*/ 51 h 110"/>
                <a:gd name="T14" fmla="*/ 618 w 618"/>
                <a:gd name="T15" fmla="*/ 49 h 110"/>
                <a:gd name="T16" fmla="*/ 541 w 618"/>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110">
                  <a:moveTo>
                    <a:pt x="541" y="0"/>
                  </a:moveTo>
                  <a:cubicBezTo>
                    <a:pt x="77" y="0"/>
                    <a:pt x="77" y="0"/>
                    <a:pt x="77" y="0"/>
                  </a:cubicBezTo>
                  <a:cubicBezTo>
                    <a:pt x="24" y="0"/>
                    <a:pt x="5" y="12"/>
                    <a:pt x="0" y="49"/>
                  </a:cubicBezTo>
                  <a:cubicBezTo>
                    <a:pt x="0" y="50"/>
                    <a:pt x="0" y="50"/>
                    <a:pt x="0" y="51"/>
                  </a:cubicBezTo>
                  <a:cubicBezTo>
                    <a:pt x="0" y="110"/>
                    <a:pt x="0" y="110"/>
                    <a:pt x="0" y="110"/>
                  </a:cubicBezTo>
                  <a:cubicBezTo>
                    <a:pt x="618" y="110"/>
                    <a:pt x="618" y="110"/>
                    <a:pt x="618" y="110"/>
                  </a:cubicBezTo>
                  <a:cubicBezTo>
                    <a:pt x="618" y="51"/>
                    <a:pt x="618" y="51"/>
                    <a:pt x="618" y="51"/>
                  </a:cubicBezTo>
                  <a:cubicBezTo>
                    <a:pt x="618" y="50"/>
                    <a:pt x="618" y="50"/>
                    <a:pt x="618" y="49"/>
                  </a:cubicBezTo>
                  <a:cubicBezTo>
                    <a:pt x="613" y="12"/>
                    <a:pt x="594" y="0"/>
                    <a:pt x="541" y="0"/>
                  </a:cubicBezTo>
                  <a:close/>
                </a:path>
              </a:pathLst>
            </a:custGeom>
            <a:gradFill flip="none" rotWithShape="1">
              <a:gsLst>
                <a:gs pos="88000">
                  <a:schemeClr val="accent1"/>
                </a:gs>
                <a:gs pos="31000">
                  <a:srgbClr val="C00000"/>
                </a:gs>
              </a:gsLst>
              <a:lin ang="5400000" scaled="0"/>
              <a:tileRect/>
            </a:gradFill>
            <a:ln>
              <a:noFill/>
            </a:ln>
            <a:effectLst/>
          </p:spPr>
          <p:txBody>
            <a:bodyPr vert="horz" wrap="square" lIns="91440" tIns="91440" rIns="91440" bIns="274320" numCol="1" anchor="t" anchorCtr="0" compatLnSpc="1">
              <a:prstTxWarp prst="textNoShape">
                <a:avLst/>
              </a:prstTxWarp>
            </a:bodyPr>
            <a:lstStyle/>
            <a:p>
              <a:pPr algn="ctr"/>
              <a:r>
                <a:rPr lang="ru-RU" sz="1050" b="1" kern="0" dirty="0" smtClean="0">
                  <a:solidFill>
                    <a:schemeClr val="bg1"/>
                  </a:solidFill>
                  <a:latin typeface="HelveticaNeueLT Std"/>
                </a:rPr>
                <a:t>Защита инфраструктуры</a:t>
              </a:r>
              <a:endParaRPr lang="en-US" sz="1050" b="1" dirty="0">
                <a:solidFill>
                  <a:schemeClr val="bg1"/>
                </a:solidFill>
              </a:endParaRPr>
            </a:p>
          </p:txBody>
        </p:sp>
        <p:grpSp>
          <p:nvGrpSpPr>
            <p:cNvPr id="63" name="SERVICES"/>
            <p:cNvGrpSpPr/>
            <p:nvPr/>
          </p:nvGrpSpPr>
          <p:grpSpPr>
            <a:xfrm>
              <a:off x="1300647" y="3359483"/>
              <a:ext cx="1920568" cy="345328"/>
              <a:chOff x="1598021" y="3476354"/>
              <a:chExt cx="1920568" cy="398219"/>
            </a:xfrm>
            <a:effectLst/>
          </p:grpSpPr>
          <p:sp useBgFill="1">
            <p:nvSpPr>
              <p:cNvPr id="64" name="Freeform 12"/>
              <p:cNvSpPr>
                <a:spLocks/>
              </p:cNvSpPr>
              <p:nvPr/>
            </p:nvSpPr>
            <p:spPr bwMode="auto">
              <a:xfrm>
                <a:off x="1598021" y="3476354"/>
                <a:ext cx="1920568" cy="126072"/>
              </a:xfrm>
              <a:custGeom>
                <a:avLst/>
                <a:gdLst>
                  <a:gd name="T0" fmla="*/ 0 w 621"/>
                  <a:gd name="T1" fmla="*/ 3 h 109"/>
                  <a:gd name="T2" fmla="*/ 0 w 621"/>
                  <a:gd name="T3" fmla="*/ 109 h 109"/>
                  <a:gd name="T4" fmla="*/ 621 w 621"/>
                  <a:gd name="T5" fmla="*/ 109 h 109"/>
                  <a:gd name="T6" fmla="*/ 621 w 621"/>
                  <a:gd name="T7" fmla="*/ 3 h 109"/>
                  <a:gd name="T8" fmla="*/ 621 w 621"/>
                  <a:gd name="T9" fmla="*/ 0 h 109"/>
                  <a:gd name="T10" fmla="*/ 0 w 621"/>
                  <a:gd name="T11" fmla="*/ 0 h 109"/>
                  <a:gd name="T12" fmla="*/ 0 w 621"/>
                  <a:gd name="T13" fmla="*/ 3 h 109"/>
                </a:gdLst>
                <a:ahLst/>
                <a:cxnLst>
                  <a:cxn ang="0">
                    <a:pos x="T0" y="T1"/>
                  </a:cxn>
                  <a:cxn ang="0">
                    <a:pos x="T2" y="T3"/>
                  </a:cxn>
                  <a:cxn ang="0">
                    <a:pos x="T4" y="T5"/>
                  </a:cxn>
                  <a:cxn ang="0">
                    <a:pos x="T6" y="T7"/>
                  </a:cxn>
                  <a:cxn ang="0">
                    <a:pos x="T8" y="T9"/>
                  </a:cxn>
                  <a:cxn ang="0">
                    <a:pos x="T10" y="T11"/>
                  </a:cxn>
                  <a:cxn ang="0">
                    <a:pos x="T12" y="T13"/>
                  </a:cxn>
                </a:cxnLst>
                <a:rect l="0" t="0" r="r" b="b"/>
                <a:pathLst>
                  <a:path w="621" h="109">
                    <a:moveTo>
                      <a:pt x="0" y="3"/>
                    </a:moveTo>
                    <a:cubicBezTo>
                      <a:pt x="0" y="109"/>
                      <a:pt x="0" y="109"/>
                      <a:pt x="0" y="109"/>
                    </a:cubicBezTo>
                    <a:cubicBezTo>
                      <a:pt x="621" y="109"/>
                      <a:pt x="621" y="109"/>
                      <a:pt x="621" y="109"/>
                    </a:cubicBezTo>
                    <a:cubicBezTo>
                      <a:pt x="621" y="3"/>
                      <a:pt x="621" y="3"/>
                      <a:pt x="621" y="3"/>
                    </a:cubicBezTo>
                    <a:cubicBezTo>
                      <a:pt x="621" y="2"/>
                      <a:pt x="621" y="2"/>
                      <a:pt x="621" y="0"/>
                    </a:cubicBezTo>
                    <a:cubicBezTo>
                      <a:pt x="0" y="0"/>
                      <a:pt x="0" y="0"/>
                      <a:pt x="0" y="0"/>
                    </a:cubicBezTo>
                    <a:cubicBezTo>
                      <a:pt x="0" y="2"/>
                      <a:pt x="0" y="2"/>
                      <a:pt x="0" y="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4"/>
              <p:cNvSpPr>
                <a:spLocks/>
              </p:cNvSpPr>
              <p:nvPr/>
            </p:nvSpPr>
            <p:spPr bwMode="auto">
              <a:xfrm>
                <a:off x="1598021" y="3536805"/>
                <a:ext cx="1920568" cy="337768"/>
              </a:xfrm>
              <a:custGeom>
                <a:avLst/>
                <a:gdLst>
                  <a:gd name="T0" fmla="*/ 0 w 621"/>
                  <a:gd name="T1" fmla="*/ 0 h 109"/>
                  <a:gd name="T2" fmla="*/ 0 w 621"/>
                  <a:gd name="T3" fmla="*/ 13 h 109"/>
                  <a:gd name="T4" fmla="*/ 0 w 621"/>
                  <a:gd name="T5" fmla="*/ 35 h 109"/>
                  <a:gd name="T6" fmla="*/ 78 w 621"/>
                  <a:gd name="T7" fmla="*/ 109 h 109"/>
                  <a:gd name="T8" fmla="*/ 542 w 621"/>
                  <a:gd name="T9" fmla="*/ 109 h 109"/>
                  <a:gd name="T10" fmla="*/ 621 w 621"/>
                  <a:gd name="T11" fmla="*/ 35 h 109"/>
                  <a:gd name="T12" fmla="*/ 621 w 621"/>
                  <a:gd name="T13" fmla="*/ 13 h 109"/>
                  <a:gd name="T14" fmla="*/ 621 w 621"/>
                  <a:gd name="T15" fmla="*/ 0 h 109"/>
                  <a:gd name="T16" fmla="*/ 0 w 621"/>
                  <a:gd name="T17" fmla="*/ 0 h 109"/>
                  <a:gd name="T18" fmla="*/ 0 w 621"/>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1" h="109">
                    <a:moveTo>
                      <a:pt x="0" y="0"/>
                    </a:moveTo>
                    <a:cubicBezTo>
                      <a:pt x="0" y="13"/>
                      <a:pt x="0" y="13"/>
                      <a:pt x="0" y="13"/>
                    </a:cubicBezTo>
                    <a:cubicBezTo>
                      <a:pt x="0" y="35"/>
                      <a:pt x="0" y="35"/>
                      <a:pt x="0" y="35"/>
                    </a:cubicBezTo>
                    <a:cubicBezTo>
                      <a:pt x="0" y="92"/>
                      <a:pt x="14" y="109"/>
                      <a:pt x="78" y="109"/>
                    </a:cubicBezTo>
                    <a:cubicBezTo>
                      <a:pt x="542" y="109"/>
                      <a:pt x="542" y="109"/>
                      <a:pt x="542" y="109"/>
                    </a:cubicBezTo>
                    <a:cubicBezTo>
                      <a:pt x="606" y="109"/>
                      <a:pt x="621" y="92"/>
                      <a:pt x="621" y="35"/>
                    </a:cubicBezTo>
                    <a:cubicBezTo>
                      <a:pt x="621" y="13"/>
                      <a:pt x="621" y="13"/>
                      <a:pt x="621" y="13"/>
                    </a:cubicBezTo>
                    <a:cubicBezTo>
                      <a:pt x="621" y="0"/>
                      <a:pt x="621" y="0"/>
                      <a:pt x="621" y="0"/>
                    </a:cubicBezTo>
                    <a:cubicBezTo>
                      <a:pt x="0" y="0"/>
                      <a:pt x="0" y="0"/>
                      <a:pt x="0" y="0"/>
                    </a:cubicBezTo>
                    <a:cubicBezTo>
                      <a:pt x="0" y="0"/>
                      <a:pt x="0" y="0"/>
                      <a:pt x="0" y="0"/>
                    </a:cubicBezTo>
                    <a:close/>
                  </a:path>
                </a:pathLst>
              </a:custGeom>
              <a:gradFill flip="none" rotWithShape="1">
                <a:gsLst>
                  <a:gs pos="2000">
                    <a:schemeClr val="accent1"/>
                  </a:gs>
                  <a:gs pos="100000">
                    <a:srgbClr val="C00000"/>
                  </a:gs>
                </a:gsLst>
                <a:lin ang="5400000" scaled="0"/>
                <a:tileRect/>
              </a:gradFill>
              <a:ln>
                <a:noFill/>
              </a:ln>
            </p:spPr>
            <p:txBody>
              <a:bodyPr vert="horz" wrap="square" lIns="91440" tIns="45720" rIns="91440" bIns="45720" numCol="1" anchor="t" anchorCtr="0" compatLnSpc="1">
                <a:prstTxWarp prst="textNoShape">
                  <a:avLst/>
                </a:prstTxWarp>
              </a:bodyPr>
              <a:lstStyle/>
              <a:p>
                <a:pPr lvl="0" algn="ctr"/>
                <a:r>
                  <a:rPr lang="ru-RU" sz="1100" b="1" kern="0" dirty="0" smtClean="0">
                    <a:solidFill>
                      <a:schemeClr val="bg1"/>
                    </a:solidFill>
                    <a:latin typeface="HelveticaNeueLT Std"/>
                  </a:rPr>
                  <a:t>Консалтинг и внедрение</a:t>
                </a:r>
                <a:endParaRPr lang="en-US" sz="1100" b="1" kern="0" dirty="0">
                  <a:solidFill>
                    <a:schemeClr val="bg1"/>
                  </a:solidFill>
                  <a:latin typeface="HelveticaNeueLT Std"/>
                </a:endParaRPr>
              </a:p>
            </p:txBody>
          </p:sp>
        </p:grpSp>
        <p:grpSp>
          <p:nvGrpSpPr>
            <p:cNvPr id="66" name="DATABASE"/>
            <p:cNvGrpSpPr/>
            <p:nvPr/>
          </p:nvGrpSpPr>
          <p:grpSpPr>
            <a:xfrm>
              <a:off x="1300647" y="3017407"/>
              <a:ext cx="1920568" cy="343994"/>
              <a:chOff x="1597039" y="2692385"/>
              <a:chExt cx="1920568" cy="396681"/>
            </a:xfrm>
            <a:effectLst/>
          </p:grpSpPr>
          <p:sp useBgFill="1">
            <p:nvSpPr>
              <p:cNvPr id="67" name="Freeform 12"/>
              <p:cNvSpPr>
                <a:spLocks/>
              </p:cNvSpPr>
              <p:nvPr/>
            </p:nvSpPr>
            <p:spPr bwMode="auto">
              <a:xfrm>
                <a:off x="1597039" y="2692385"/>
                <a:ext cx="1920568" cy="168884"/>
              </a:xfrm>
              <a:custGeom>
                <a:avLst/>
                <a:gdLst>
                  <a:gd name="T0" fmla="*/ 0 w 621"/>
                  <a:gd name="T1" fmla="*/ 3 h 109"/>
                  <a:gd name="T2" fmla="*/ 0 w 621"/>
                  <a:gd name="T3" fmla="*/ 109 h 109"/>
                  <a:gd name="T4" fmla="*/ 621 w 621"/>
                  <a:gd name="T5" fmla="*/ 109 h 109"/>
                  <a:gd name="T6" fmla="*/ 621 w 621"/>
                  <a:gd name="T7" fmla="*/ 3 h 109"/>
                  <a:gd name="T8" fmla="*/ 621 w 621"/>
                  <a:gd name="T9" fmla="*/ 0 h 109"/>
                  <a:gd name="T10" fmla="*/ 0 w 621"/>
                  <a:gd name="T11" fmla="*/ 0 h 109"/>
                  <a:gd name="T12" fmla="*/ 0 w 621"/>
                  <a:gd name="T13" fmla="*/ 3 h 109"/>
                </a:gdLst>
                <a:ahLst/>
                <a:cxnLst>
                  <a:cxn ang="0">
                    <a:pos x="T0" y="T1"/>
                  </a:cxn>
                  <a:cxn ang="0">
                    <a:pos x="T2" y="T3"/>
                  </a:cxn>
                  <a:cxn ang="0">
                    <a:pos x="T4" y="T5"/>
                  </a:cxn>
                  <a:cxn ang="0">
                    <a:pos x="T6" y="T7"/>
                  </a:cxn>
                  <a:cxn ang="0">
                    <a:pos x="T8" y="T9"/>
                  </a:cxn>
                  <a:cxn ang="0">
                    <a:pos x="T10" y="T11"/>
                  </a:cxn>
                  <a:cxn ang="0">
                    <a:pos x="T12" y="T13"/>
                  </a:cxn>
                </a:cxnLst>
                <a:rect l="0" t="0" r="r" b="b"/>
                <a:pathLst>
                  <a:path w="621" h="109">
                    <a:moveTo>
                      <a:pt x="0" y="3"/>
                    </a:moveTo>
                    <a:cubicBezTo>
                      <a:pt x="0" y="109"/>
                      <a:pt x="0" y="109"/>
                      <a:pt x="0" y="109"/>
                    </a:cubicBezTo>
                    <a:cubicBezTo>
                      <a:pt x="621" y="109"/>
                      <a:pt x="621" y="109"/>
                      <a:pt x="621" y="109"/>
                    </a:cubicBezTo>
                    <a:cubicBezTo>
                      <a:pt x="621" y="3"/>
                      <a:pt x="621" y="3"/>
                      <a:pt x="621" y="3"/>
                    </a:cubicBezTo>
                    <a:cubicBezTo>
                      <a:pt x="621" y="2"/>
                      <a:pt x="621" y="2"/>
                      <a:pt x="621" y="0"/>
                    </a:cubicBezTo>
                    <a:cubicBezTo>
                      <a:pt x="0" y="0"/>
                      <a:pt x="0" y="0"/>
                      <a:pt x="0" y="0"/>
                    </a:cubicBezTo>
                    <a:cubicBezTo>
                      <a:pt x="0" y="2"/>
                      <a:pt x="0" y="2"/>
                      <a:pt x="0" y="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2"/>
              <p:cNvSpPr>
                <a:spLocks/>
              </p:cNvSpPr>
              <p:nvPr/>
            </p:nvSpPr>
            <p:spPr bwMode="auto">
              <a:xfrm>
                <a:off x="1597039" y="2751298"/>
                <a:ext cx="1920568" cy="337768"/>
              </a:xfrm>
              <a:custGeom>
                <a:avLst/>
                <a:gdLst>
                  <a:gd name="T0" fmla="*/ 0 w 621"/>
                  <a:gd name="T1" fmla="*/ 3 h 109"/>
                  <a:gd name="T2" fmla="*/ 0 w 621"/>
                  <a:gd name="T3" fmla="*/ 109 h 109"/>
                  <a:gd name="T4" fmla="*/ 621 w 621"/>
                  <a:gd name="T5" fmla="*/ 109 h 109"/>
                  <a:gd name="T6" fmla="*/ 621 w 621"/>
                  <a:gd name="T7" fmla="*/ 3 h 109"/>
                  <a:gd name="T8" fmla="*/ 621 w 621"/>
                  <a:gd name="T9" fmla="*/ 0 h 109"/>
                  <a:gd name="T10" fmla="*/ 0 w 621"/>
                  <a:gd name="T11" fmla="*/ 0 h 109"/>
                  <a:gd name="T12" fmla="*/ 0 w 621"/>
                  <a:gd name="T13" fmla="*/ 3 h 109"/>
                </a:gdLst>
                <a:ahLst/>
                <a:cxnLst>
                  <a:cxn ang="0">
                    <a:pos x="T0" y="T1"/>
                  </a:cxn>
                  <a:cxn ang="0">
                    <a:pos x="T2" y="T3"/>
                  </a:cxn>
                  <a:cxn ang="0">
                    <a:pos x="T4" y="T5"/>
                  </a:cxn>
                  <a:cxn ang="0">
                    <a:pos x="T6" y="T7"/>
                  </a:cxn>
                  <a:cxn ang="0">
                    <a:pos x="T8" y="T9"/>
                  </a:cxn>
                  <a:cxn ang="0">
                    <a:pos x="T10" y="T11"/>
                  </a:cxn>
                  <a:cxn ang="0">
                    <a:pos x="T12" y="T13"/>
                  </a:cxn>
                </a:cxnLst>
                <a:rect l="0" t="0" r="r" b="b"/>
                <a:pathLst>
                  <a:path w="621" h="109">
                    <a:moveTo>
                      <a:pt x="0" y="3"/>
                    </a:moveTo>
                    <a:cubicBezTo>
                      <a:pt x="0" y="109"/>
                      <a:pt x="0" y="109"/>
                      <a:pt x="0" y="109"/>
                    </a:cubicBezTo>
                    <a:cubicBezTo>
                      <a:pt x="621" y="109"/>
                      <a:pt x="621" y="109"/>
                      <a:pt x="621" y="109"/>
                    </a:cubicBezTo>
                    <a:cubicBezTo>
                      <a:pt x="621" y="3"/>
                      <a:pt x="621" y="3"/>
                      <a:pt x="621" y="3"/>
                    </a:cubicBezTo>
                    <a:cubicBezTo>
                      <a:pt x="621" y="2"/>
                      <a:pt x="621" y="2"/>
                      <a:pt x="621" y="0"/>
                    </a:cubicBezTo>
                    <a:cubicBezTo>
                      <a:pt x="0" y="0"/>
                      <a:pt x="0" y="0"/>
                      <a:pt x="0" y="0"/>
                    </a:cubicBezTo>
                    <a:cubicBezTo>
                      <a:pt x="0" y="2"/>
                      <a:pt x="0" y="2"/>
                      <a:pt x="0" y="3"/>
                    </a:cubicBezTo>
                    <a:close/>
                  </a:path>
                </a:pathLst>
              </a:custGeom>
              <a:gradFill flip="none" rotWithShape="1">
                <a:gsLst>
                  <a:gs pos="21000">
                    <a:schemeClr val="accent1"/>
                  </a:gs>
                  <a:gs pos="67000">
                    <a:srgbClr val="C00000"/>
                  </a:gs>
                </a:gsLst>
                <a:lin ang="5400000" scaled="0"/>
                <a:tileRect/>
              </a:gradFill>
              <a:ln>
                <a:noFill/>
              </a:ln>
            </p:spPr>
            <p:txBody>
              <a:bodyPr vert="horz" wrap="square" lIns="91440" tIns="45720" rIns="91440" bIns="45720" numCol="1" anchor="t" anchorCtr="0" compatLnSpc="1">
                <a:prstTxWarp prst="textNoShape">
                  <a:avLst/>
                </a:prstTxWarp>
              </a:bodyPr>
              <a:lstStyle/>
              <a:p>
                <a:pPr lvl="0" algn="ctr"/>
                <a:r>
                  <a:rPr lang="ru-RU" sz="1100" b="1" kern="0" dirty="0" smtClean="0">
                    <a:solidFill>
                      <a:schemeClr val="bg1"/>
                    </a:solidFill>
                    <a:latin typeface="HelveticaNeueLT Std"/>
                  </a:rPr>
                  <a:t>Защита баз данных</a:t>
                </a:r>
                <a:endParaRPr lang="en-US" sz="1100" b="1" kern="0" dirty="0">
                  <a:solidFill>
                    <a:schemeClr val="bg1"/>
                  </a:solidFill>
                  <a:latin typeface="HelveticaNeueLT Std"/>
                </a:endParaRPr>
              </a:p>
            </p:txBody>
          </p:sp>
        </p:grpSp>
        <p:grpSp>
          <p:nvGrpSpPr>
            <p:cNvPr id="69" name="GOVERNANCE"/>
            <p:cNvGrpSpPr/>
            <p:nvPr/>
          </p:nvGrpSpPr>
          <p:grpSpPr>
            <a:xfrm>
              <a:off x="1300647" y="2337051"/>
              <a:ext cx="1920568" cy="343994"/>
              <a:chOff x="1597039" y="2692385"/>
              <a:chExt cx="1920568" cy="396681"/>
            </a:xfrm>
            <a:effectLst/>
          </p:grpSpPr>
          <p:sp useBgFill="1">
            <p:nvSpPr>
              <p:cNvPr id="70" name="Freeform 12"/>
              <p:cNvSpPr>
                <a:spLocks/>
              </p:cNvSpPr>
              <p:nvPr/>
            </p:nvSpPr>
            <p:spPr bwMode="auto">
              <a:xfrm>
                <a:off x="1597039" y="2692385"/>
                <a:ext cx="1920568" cy="168884"/>
              </a:xfrm>
              <a:custGeom>
                <a:avLst/>
                <a:gdLst>
                  <a:gd name="T0" fmla="*/ 0 w 621"/>
                  <a:gd name="T1" fmla="*/ 3 h 109"/>
                  <a:gd name="T2" fmla="*/ 0 w 621"/>
                  <a:gd name="T3" fmla="*/ 109 h 109"/>
                  <a:gd name="T4" fmla="*/ 621 w 621"/>
                  <a:gd name="T5" fmla="*/ 109 h 109"/>
                  <a:gd name="T6" fmla="*/ 621 w 621"/>
                  <a:gd name="T7" fmla="*/ 3 h 109"/>
                  <a:gd name="T8" fmla="*/ 621 w 621"/>
                  <a:gd name="T9" fmla="*/ 0 h 109"/>
                  <a:gd name="T10" fmla="*/ 0 w 621"/>
                  <a:gd name="T11" fmla="*/ 0 h 109"/>
                  <a:gd name="T12" fmla="*/ 0 w 621"/>
                  <a:gd name="T13" fmla="*/ 3 h 109"/>
                </a:gdLst>
                <a:ahLst/>
                <a:cxnLst>
                  <a:cxn ang="0">
                    <a:pos x="T0" y="T1"/>
                  </a:cxn>
                  <a:cxn ang="0">
                    <a:pos x="T2" y="T3"/>
                  </a:cxn>
                  <a:cxn ang="0">
                    <a:pos x="T4" y="T5"/>
                  </a:cxn>
                  <a:cxn ang="0">
                    <a:pos x="T6" y="T7"/>
                  </a:cxn>
                  <a:cxn ang="0">
                    <a:pos x="T8" y="T9"/>
                  </a:cxn>
                  <a:cxn ang="0">
                    <a:pos x="T10" y="T11"/>
                  </a:cxn>
                  <a:cxn ang="0">
                    <a:pos x="T12" y="T13"/>
                  </a:cxn>
                </a:cxnLst>
                <a:rect l="0" t="0" r="r" b="b"/>
                <a:pathLst>
                  <a:path w="621" h="109">
                    <a:moveTo>
                      <a:pt x="0" y="3"/>
                    </a:moveTo>
                    <a:cubicBezTo>
                      <a:pt x="0" y="109"/>
                      <a:pt x="0" y="109"/>
                      <a:pt x="0" y="109"/>
                    </a:cubicBezTo>
                    <a:cubicBezTo>
                      <a:pt x="621" y="109"/>
                      <a:pt x="621" y="109"/>
                      <a:pt x="621" y="109"/>
                    </a:cubicBezTo>
                    <a:cubicBezTo>
                      <a:pt x="621" y="3"/>
                      <a:pt x="621" y="3"/>
                      <a:pt x="621" y="3"/>
                    </a:cubicBezTo>
                    <a:cubicBezTo>
                      <a:pt x="621" y="2"/>
                      <a:pt x="621" y="2"/>
                      <a:pt x="621" y="0"/>
                    </a:cubicBezTo>
                    <a:cubicBezTo>
                      <a:pt x="0" y="0"/>
                      <a:pt x="0" y="0"/>
                      <a:pt x="0" y="0"/>
                    </a:cubicBezTo>
                    <a:cubicBezTo>
                      <a:pt x="0" y="2"/>
                      <a:pt x="0" y="2"/>
                      <a:pt x="0" y="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2"/>
              <p:cNvSpPr>
                <a:spLocks/>
              </p:cNvSpPr>
              <p:nvPr/>
            </p:nvSpPr>
            <p:spPr bwMode="auto">
              <a:xfrm>
                <a:off x="1597039" y="2751298"/>
                <a:ext cx="1920568" cy="337768"/>
              </a:xfrm>
              <a:custGeom>
                <a:avLst/>
                <a:gdLst>
                  <a:gd name="T0" fmla="*/ 0 w 621"/>
                  <a:gd name="T1" fmla="*/ 3 h 109"/>
                  <a:gd name="T2" fmla="*/ 0 w 621"/>
                  <a:gd name="T3" fmla="*/ 109 h 109"/>
                  <a:gd name="T4" fmla="*/ 621 w 621"/>
                  <a:gd name="T5" fmla="*/ 109 h 109"/>
                  <a:gd name="T6" fmla="*/ 621 w 621"/>
                  <a:gd name="T7" fmla="*/ 3 h 109"/>
                  <a:gd name="T8" fmla="*/ 621 w 621"/>
                  <a:gd name="T9" fmla="*/ 0 h 109"/>
                  <a:gd name="T10" fmla="*/ 0 w 621"/>
                  <a:gd name="T11" fmla="*/ 0 h 109"/>
                  <a:gd name="T12" fmla="*/ 0 w 621"/>
                  <a:gd name="T13" fmla="*/ 3 h 109"/>
                </a:gdLst>
                <a:ahLst/>
                <a:cxnLst>
                  <a:cxn ang="0">
                    <a:pos x="T0" y="T1"/>
                  </a:cxn>
                  <a:cxn ang="0">
                    <a:pos x="T2" y="T3"/>
                  </a:cxn>
                  <a:cxn ang="0">
                    <a:pos x="T4" y="T5"/>
                  </a:cxn>
                  <a:cxn ang="0">
                    <a:pos x="T6" y="T7"/>
                  </a:cxn>
                  <a:cxn ang="0">
                    <a:pos x="T8" y="T9"/>
                  </a:cxn>
                  <a:cxn ang="0">
                    <a:pos x="T10" y="T11"/>
                  </a:cxn>
                  <a:cxn ang="0">
                    <a:pos x="T12" y="T13"/>
                  </a:cxn>
                </a:cxnLst>
                <a:rect l="0" t="0" r="r" b="b"/>
                <a:pathLst>
                  <a:path w="621" h="109">
                    <a:moveTo>
                      <a:pt x="0" y="3"/>
                    </a:moveTo>
                    <a:cubicBezTo>
                      <a:pt x="0" y="109"/>
                      <a:pt x="0" y="109"/>
                      <a:pt x="0" y="109"/>
                    </a:cubicBezTo>
                    <a:cubicBezTo>
                      <a:pt x="621" y="109"/>
                      <a:pt x="621" y="109"/>
                      <a:pt x="621" y="109"/>
                    </a:cubicBezTo>
                    <a:cubicBezTo>
                      <a:pt x="621" y="3"/>
                      <a:pt x="621" y="3"/>
                      <a:pt x="621" y="3"/>
                    </a:cubicBezTo>
                    <a:cubicBezTo>
                      <a:pt x="621" y="2"/>
                      <a:pt x="621" y="2"/>
                      <a:pt x="621" y="0"/>
                    </a:cubicBezTo>
                    <a:cubicBezTo>
                      <a:pt x="0" y="0"/>
                      <a:pt x="0" y="0"/>
                      <a:pt x="0" y="0"/>
                    </a:cubicBezTo>
                    <a:cubicBezTo>
                      <a:pt x="0" y="2"/>
                      <a:pt x="0" y="2"/>
                      <a:pt x="0" y="3"/>
                    </a:cubicBezTo>
                    <a:close/>
                  </a:path>
                </a:pathLst>
              </a:custGeom>
              <a:gradFill flip="none" rotWithShape="1">
                <a:gsLst>
                  <a:gs pos="21000">
                    <a:schemeClr val="accent1"/>
                  </a:gs>
                  <a:gs pos="67000">
                    <a:srgbClr val="C00000"/>
                  </a:gs>
                </a:gsLst>
                <a:lin ang="5400000" scaled="0"/>
                <a:tileRect/>
              </a:gradFill>
              <a:ln>
                <a:noFill/>
              </a:ln>
            </p:spPr>
            <p:txBody>
              <a:bodyPr vert="horz" wrap="none" lIns="91440" tIns="45720" rIns="91440" bIns="45720" numCol="1" anchor="t" anchorCtr="0" compatLnSpc="1">
                <a:prstTxWarp prst="textNoShape">
                  <a:avLst/>
                </a:prstTxWarp>
              </a:bodyPr>
              <a:lstStyle/>
              <a:p>
                <a:pPr lvl="0" algn="ctr"/>
                <a:r>
                  <a:rPr lang="ru-RU" sz="1100" b="1" kern="0" dirty="0" smtClean="0">
                    <a:solidFill>
                      <a:schemeClr val="bg1"/>
                    </a:solidFill>
                    <a:latin typeface="HelveticaNeueLT Std"/>
                  </a:rPr>
                  <a:t>Контроль соответствия</a:t>
                </a:r>
                <a:endParaRPr lang="en-US" sz="1100" b="1" kern="0" dirty="0">
                  <a:solidFill>
                    <a:schemeClr val="bg1"/>
                  </a:solidFill>
                  <a:latin typeface="HelveticaNeueLT Std"/>
                </a:endParaRPr>
              </a:p>
            </p:txBody>
          </p:sp>
        </p:grpSp>
      </p:grpSp>
      <p:sp>
        <p:nvSpPr>
          <p:cNvPr id="72" name="Rectangle 71"/>
          <p:cNvSpPr/>
          <p:nvPr/>
        </p:nvSpPr>
        <p:spPr>
          <a:xfrm>
            <a:off x="3777680" y="2580595"/>
            <a:ext cx="5366319" cy="830997"/>
          </a:xfrm>
          <a:prstGeom prst="rect">
            <a:avLst/>
          </a:prstGeom>
        </p:spPr>
        <p:txBody>
          <a:bodyPr wrap="square" rIns="0">
            <a:spAutoFit/>
          </a:bodyPr>
          <a:lstStyle/>
          <a:p>
            <a:pPr>
              <a:spcAft>
                <a:spcPts val="400"/>
              </a:spcAft>
            </a:pPr>
            <a:r>
              <a:rPr lang="ru-RU" sz="2400" b="1" dirty="0" smtClean="0">
                <a:ln w="6350">
                  <a:noFill/>
                </a:ln>
                <a:gradFill>
                  <a:gsLst>
                    <a:gs pos="0">
                      <a:schemeClr val="accent1">
                        <a:lumMod val="75000"/>
                      </a:schemeClr>
                    </a:gs>
                    <a:gs pos="100000">
                      <a:schemeClr val="accent1">
                        <a:lumMod val="95000"/>
                      </a:schemeClr>
                    </a:gs>
                  </a:gsLst>
                  <a:lin ang="16200000" scaled="0"/>
                </a:gradFill>
              </a:rPr>
              <a:t>БЕЗОПАСНЫЕ</a:t>
            </a:r>
            <a:r>
              <a:rPr lang="en-US" sz="2400" b="1" dirty="0" smtClean="0">
                <a:ln w="6350">
                  <a:noFill/>
                </a:ln>
                <a:gradFill>
                  <a:gsLst>
                    <a:gs pos="0">
                      <a:schemeClr val="accent1">
                        <a:lumMod val="75000"/>
                      </a:schemeClr>
                    </a:gs>
                    <a:gs pos="100000">
                      <a:schemeClr val="accent1">
                        <a:lumMod val="95000"/>
                      </a:schemeClr>
                    </a:gs>
                  </a:gsLst>
                  <a:lin ang="16200000" scaled="0"/>
                </a:gradFill>
              </a:rPr>
              <a:t> </a:t>
            </a:r>
            <a:r>
              <a:rPr lang="ru-RU" sz="2400" b="1" dirty="0" smtClean="0">
                <a:ln w="6350">
                  <a:noFill/>
                </a:ln>
              </a:rPr>
              <a:t>ПРОДУКТЫ</a:t>
            </a:r>
            <a:r>
              <a:rPr lang="en-US" sz="2400" b="1" dirty="0" smtClean="0">
                <a:ln w="6350">
                  <a:noFill/>
                </a:ln>
                <a:gradFill>
                  <a:gsLst>
                    <a:gs pos="0">
                      <a:schemeClr val="accent1">
                        <a:lumMod val="75000"/>
                      </a:schemeClr>
                    </a:gs>
                    <a:gs pos="100000">
                      <a:schemeClr val="accent1">
                        <a:lumMod val="95000"/>
                      </a:schemeClr>
                    </a:gs>
                  </a:gsLst>
                  <a:lin ang="16200000" scaled="0"/>
                </a:gradFill>
              </a:rPr>
              <a:t>&amp;</a:t>
            </a:r>
            <a:r>
              <a:rPr lang="en-US" sz="2400" b="1" dirty="0" smtClean="0">
                <a:ln w="6350">
                  <a:noFill/>
                </a:ln>
              </a:rPr>
              <a:t> </a:t>
            </a:r>
            <a:br>
              <a:rPr lang="en-US" sz="2400" b="1" dirty="0" smtClean="0">
                <a:ln w="6350">
                  <a:noFill/>
                </a:ln>
              </a:rPr>
            </a:br>
            <a:r>
              <a:rPr lang="ru-RU" sz="2400" b="1" dirty="0" smtClean="0">
                <a:ln w="6350">
                  <a:noFill/>
                </a:ln>
                <a:gradFill>
                  <a:gsLst>
                    <a:gs pos="0">
                      <a:schemeClr val="accent1">
                        <a:lumMod val="75000"/>
                      </a:schemeClr>
                    </a:gs>
                    <a:gs pos="100000">
                      <a:schemeClr val="accent1">
                        <a:lumMod val="95000"/>
                      </a:schemeClr>
                    </a:gs>
                  </a:gsLst>
                  <a:lin ang="16200000" scaled="0"/>
                </a:gradFill>
              </a:rPr>
              <a:t>ПРОДУКТЫ</a:t>
            </a:r>
            <a:r>
              <a:rPr lang="en-US" sz="2400" b="1" dirty="0" smtClean="0">
                <a:ln w="6350">
                  <a:noFill/>
                </a:ln>
                <a:gradFill>
                  <a:gsLst>
                    <a:gs pos="0">
                      <a:schemeClr val="accent1">
                        <a:lumMod val="75000"/>
                      </a:schemeClr>
                    </a:gs>
                    <a:gs pos="100000">
                      <a:schemeClr val="accent1">
                        <a:lumMod val="95000"/>
                      </a:schemeClr>
                    </a:gs>
                  </a:gsLst>
                  <a:lin ang="16200000" scaled="0"/>
                </a:gradFill>
              </a:rPr>
              <a:t> </a:t>
            </a:r>
            <a:r>
              <a:rPr lang="ru-RU" sz="2400" b="1" dirty="0" smtClean="0">
                <a:ln w="6350">
                  <a:noFill/>
                </a:ln>
                <a:gradFill>
                  <a:gsLst>
                    <a:gs pos="0">
                      <a:schemeClr val="accent1">
                        <a:lumMod val="75000"/>
                      </a:schemeClr>
                    </a:gs>
                    <a:gs pos="100000">
                      <a:schemeClr val="accent1">
                        <a:lumMod val="95000"/>
                      </a:schemeClr>
                    </a:gs>
                  </a:gsLst>
                  <a:lin ang="16200000" scaled="0"/>
                </a:gradFill>
              </a:rPr>
              <a:t>для </a:t>
            </a:r>
            <a:r>
              <a:rPr lang="ru-RU" sz="2400" b="1" dirty="0" smtClean="0">
                <a:ln w="6350">
                  <a:noFill/>
                </a:ln>
              </a:rPr>
              <a:t>БЕЗОПАСНОСТИ</a:t>
            </a:r>
            <a:endParaRPr lang="en-US" sz="2400" b="1" dirty="0">
              <a:ln w="6350">
                <a:noFill/>
              </a:ln>
            </a:endParaRPr>
          </a:p>
        </p:txBody>
      </p:sp>
    </p:spTree>
    <p:extLst>
      <p:ext uri="{BB962C8B-B14F-4D97-AF65-F5344CB8AC3E}">
        <p14:creationId xmlns="" xmlns:p14="http://schemas.microsoft.com/office/powerpoint/2010/main" val="16218148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100000">
              <a:schemeClr val="accent2">
                <a:lumMod val="50000"/>
              </a:schemeClr>
            </a:gs>
            <a:gs pos="16000">
              <a:schemeClr val="bg1"/>
            </a:gs>
          </a:gsLst>
          <a:path path="circle">
            <a:fillToRect l="50000" t="50000" r="50000" b="50000"/>
          </a:path>
        </a:gradFill>
        <a:effectLst/>
      </p:bgPr>
    </p:bg>
    <p:spTree>
      <p:nvGrpSpPr>
        <p:cNvPr id="1" name=""/>
        <p:cNvGrpSpPr/>
        <p:nvPr/>
      </p:nvGrpSpPr>
      <p:grpSpPr>
        <a:xfrm>
          <a:off x="0" y="0"/>
          <a:ext cx="0" cy="0"/>
          <a:chOff x="0" y="0"/>
          <a:chExt cx="0" cy="0"/>
        </a:xfrm>
      </p:grpSpPr>
      <p:grpSp>
        <p:nvGrpSpPr>
          <p:cNvPr id="9" name="Group 8"/>
          <p:cNvGrpSpPr/>
          <p:nvPr/>
        </p:nvGrpSpPr>
        <p:grpSpPr>
          <a:xfrm>
            <a:off x="-1203442" y="-2582136"/>
            <a:ext cx="11306207" cy="9471059"/>
            <a:chOff x="-1203442" y="-2582136"/>
            <a:chExt cx="11306207" cy="9471059"/>
          </a:xfrm>
        </p:grpSpPr>
        <p:grpSp>
          <p:nvGrpSpPr>
            <p:cNvPr id="4" name="Group 3"/>
            <p:cNvGrpSpPr/>
            <p:nvPr/>
          </p:nvGrpSpPr>
          <p:grpSpPr>
            <a:xfrm>
              <a:off x="-1203442" y="-2582136"/>
              <a:ext cx="11306207" cy="9471059"/>
              <a:chOff x="-1203442" y="-2582136"/>
              <a:chExt cx="11306207" cy="9471059"/>
            </a:xfrm>
          </p:grpSpPr>
          <p:sp>
            <p:nvSpPr>
              <p:cNvPr id="55" name="Isosceles Triangle 54"/>
              <p:cNvSpPr/>
              <p:nvPr/>
            </p:nvSpPr>
            <p:spPr>
              <a:xfrm rot="20261871">
                <a:off x="4719718" y="2442902"/>
                <a:ext cx="2615133" cy="4446021"/>
              </a:xfrm>
              <a:prstGeom prst="triangle">
                <a:avLst>
                  <a:gd name="adj" fmla="val 28647"/>
                </a:avLst>
              </a:prstGeom>
              <a:gradFill flip="none" rotWithShape="1">
                <a:gsLst>
                  <a:gs pos="100000">
                    <a:schemeClr val="accent2">
                      <a:lumMod val="50000"/>
                    </a:schemeClr>
                  </a:gs>
                  <a:gs pos="36000">
                    <a:schemeClr val="bg1">
                      <a:alpha val="0"/>
                    </a:schemeClr>
                  </a:gs>
                </a:gsLst>
                <a:lin ang="21000000" scaled="0"/>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50" name="Isosceles Triangle 49"/>
              <p:cNvSpPr/>
              <p:nvPr/>
            </p:nvSpPr>
            <p:spPr>
              <a:xfrm>
                <a:off x="2211105" y="3230648"/>
                <a:ext cx="2615133" cy="2254425"/>
              </a:xfrm>
              <a:prstGeom prst="triangle">
                <a:avLst>
                  <a:gd name="adj" fmla="val 67328"/>
                </a:avLst>
              </a:prstGeom>
              <a:gradFill flip="none" rotWithShape="1">
                <a:gsLst>
                  <a:gs pos="0">
                    <a:schemeClr val="accent2">
                      <a:lumMod val="50000"/>
                    </a:schemeClr>
                  </a:gs>
                  <a:gs pos="51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52" name="Isosceles Triangle 51"/>
              <p:cNvSpPr/>
              <p:nvPr/>
            </p:nvSpPr>
            <p:spPr>
              <a:xfrm rot="16200000">
                <a:off x="5703416" y="-1118541"/>
                <a:ext cx="3159902" cy="4206791"/>
              </a:xfrm>
              <a:prstGeom prst="triangle">
                <a:avLst>
                  <a:gd name="adj" fmla="val 0"/>
                </a:avLst>
              </a:prstGeom>
              <a:gradFill flip="none" rotWithShape="1">
                <a:gsLst>
                  <a:gs pos="0">
                    <a:schemeClr val="accent2">
                      <a:lumMod val="50000"/>
                    </a:schemeClr>
                  </a:gs>
                  <a:gs pos="44000">
                    <a:schemeClr val="bg1">
                      <a:alpha val="0"/>
                    </a:schemeClr>
                  </a:gs>
                </a:gsLst>
                <a:lin ang="19800000" scaled="0"/>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53" name="Isosceles Triangle 52"/>
              <p:cNvSpPr/>
              <p:nvPr/>
            </p:nvSpPr>
            <p:spPr>
              <a:xfrm rot="6943441">
                <a:off x="90963" y="-110028"/>
                <a:ext cx="2615133" cy="4446021"/>
              </a:xfrm>
              <a:prstGeom prst="triangle">
                <a:avLst>
                  <a:gd name="adj" fmla="val 28647"/>
                </a:avLst>
              </a:prstGeom>
              <a:gradFill flip="none" rotWithShape="1">
                <a:gsLst>
                  <a:gs pos="100000">
                    <a:schemeClr val="accent2">
                      <a:lumMod val="50000"/>
                    </a:schemeClr>
                  </a:gs>
                  <a:gs pos="38000">
                    <a:schemeClr val="bg1">
                      <a:alpha val="0"/>
                    </a:schemeClr>
                  </a:gs>
                </a:gsLst>
                <a:lin ang="21000000" scaled="0"/>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56" name="Isosceles Triangle 55"/>
              <p:cNvSpPr/>
              <p:nvPr/>
            </p:nvSpPr>
            <p:spPr>
              <a:xfrm rot="7881842">
                <a:off x="-151078" y="-762703"/>
                <a:ext cx="3159902" cy="5264629"/>
              </a:xfrm>
              <a:prstGeom prst="triangle">
                <a:avLst>
                  <a:gd name="adj" fmla="val 0"/>
                </a:avLst>
              </a:prstGeom>
              <a:gradFill flip="none" rotWithShape="1">
                <a:gsLst>
                  <a:gs pos="0">
                    <a:schemeClr val="accent2">
                      <a:lumMod val="50000"/>
                    </a:schemeClr>
                  </a:gs>
                  <a:gs pos="44000">
                    <a:schemeClr val="bg1">
                      <a:alpha val="0"/>
                    </a:schemeClr>
                  </a:gs>
                </a:gsLst>
                <a:lin ang="19800000" scaled="0"/>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57" name="Isosceles Triangle 56"/>
              <p:cNvSpPr/>
              <p:nvPr/>
            </p:nvSpPr>
            <p:spPr>
              <a:xfrm rot="17115694">
                <a:off x="6572188" y="886185"/>
                <a:ext cx="2615133" cy="4446021"/>
              </a:xfrm>
              <a:prstGeom prst="triangle">
                <a:avLst>
                  <a:gd name="adj" fmla="val 28647"/>
                </a:avLst>
              </a:prstGeom>
              <a:gradFill flip="none" rotWithShape="1">
                <a:gsLst>
                  <a:gs pos="0">
                    <a:schemeClr val="accent2">
                      <a:lumMod val="50000"/>
                    </a:schemeClr>
                  </a:gs>
                  <a:gs pos="44000">
                    <a:schemeClr val="bg1">
                      <a:alpha val="0"/>
                    </a:schemeClr>
                  </a:gs>
                </a:gsLst>
                <a:lin ang="21000000" scaled="0"/>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51" name="Isosceles Triangle 50"/>
              <p:cNvSpPr/>
              <p:nvPr/>
            </p:nvSpPr>
            <p:spPr>
              <a:xfrm rot="12543193">
                <a:off x="4322054" y="-2582136"/>
                <a:ext cx="2615133" cy="4446021"/>
              </a:xfrm>
              <a:prstGeom prst="triangle">
                <a:avLst>
                  <a:gd name="adj" fmla="val 28647"/>
                </a:avLst>
              </a:prstGeom>
              <a:gradFill flip="none" rotWithShape="1">
                <a:gsLst>
                  <a:gs pos="0">
                    <a:schemeClr val="accent2">
                      <a:lumMod val="50000"/>
                    </a:schemeClr>
                  </a:gs>
                  <a:gs pos="44000">
                    <a:schemeClr val="bg1">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67" name="SPARKLE"/>
              <p:cNvSpPr/>
              <p:nvPr/>
            </p:nvSpPr>
            <p:spPr>
              <a:xfrm>
                <a:off x="0" y="4940774"/>
                <a:ext cx="1726516" cy="1726516"/>
              </a:xfrm>
              <a:prstGeom prst="ellipse">
                <a:avLst/>
              </a:prstGeom>
              <a:gradFill>
                <a:gsLst>
                  <a:gs pos="0">
                    <a:schemeClr val="bg1"/>
                  </a:gs>
                  <a:gs pos="25000">
                    <a:srgbClr val="FFFFFF">
                      <a:alpha val="53000"/>
                    </a:srgbClr>
                  </a:gs>
                  <a:gs pos="72000">
                    <a:schemeClr val="bg1">
                      <a:alpha val="0"/>
                    </a:schemeClr>
                  </a:gs>
                </a:gsLst>
                <a:path path="circle">
                  <a:fillToRect l="50000" t="50000" r="50000" b="50000"/>
                </a:path>
              </a:gradFill>
              <a:ln>
                <a:noFill/>
              </a:ln>
              <a:effectLst>
                <a:softEdge rad="444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grpSp>
        <p:sp>
          <p:nvSpPr>
            <p:cNvPr id="54" name="Isosceles Triangle 53"/>
            <p:cNvSpPr/>
            <p:nvPr/>
          </p:nvSpPr>
          <p:spPr>
            <a:xfrm rot="3503187">
              <a:off x="1144439" y="1547198"/>
              <a:ext cx="2615133" cy="5852975"/>
            </a:xfrm>
            <a:prstGeom prst="triangle">
              <a:avLst>
                <a:gd name="adj" fmla="val 35641"/>
              </a:avLst>
            </a:prstGeom>
            <a:gradFill flip="none" rotWithShape="1">
              <a:gsLst>
                <a:gs pos="0">
                  <a:schemeClr val="accent2">
                    <a:lumMod val="50000"/>
                  </a:schemeClr>
                </a:gs>
                <a:gs pos="44000">
                  <a:schemeClr val="bg1">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58" name="Isosceles Triangle 57"/>
            <p:cNvSpPr/>
            <p:nvPr/>
          </p:nvSpPr>
          <p:spPr>
            <a:xfrm rot="11054638">
              <a:off x="3760609" y="-662055"/>
              <a:ext cx="2003468" cy="2541964"/>
            </a:xfrm>
            <a:prstGeom prst="triangle">
              <a:avLst>
                <a:gd name="adj" fmla="val 60362"/>
              </a:avLst>
            </a:prstGeom>
            <a:gradFill flip="none" rotWithShape="1">
              <a:gsLst>
                <a:gs pos="88000">
                  <a:schemeClr val="accent2">
                    <a:lumMod val="50000"/>
                  </a:schemeClr>
                </a:gs>
                <a:gs pos="42000">
                  <a:schemeClr val="bg1">
                    <a:alpha val="0"/>
                  </a:schemeClr>
                </a:gs>
              </a:gsLst>
              <a:lin ang="1200000" scaled="0"/>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grpSp>
      <p:grpSp>
        <p:nvGrpSpPr>
          <p:cNvPr id="8" name="ouitside grey"/>
          <p:cNvGrpSpPr/>
          <p:nvPr/>
        </p:nvGrpSpPr>
        <p:grpSpPr>
          <a:xfrm>
            <a:off x="1696011" y="-340909"/>
            <a:ext cx="5743880" cy="5743880"/>
            <a:chOff x="3626862" y="645382"/>
            <a:chExt cx="2873830" cy="2873830"/>
          </a:xfrm>
        </p:grpSpPr>
        <p:sp>
          <p:nvSpPr>
            <p:cNvPr id="6" name="grey arc"/>
            <p:cNvSpPr/>
            <p:nvPr/>
          </p:nvSpPr>
          <p:spPr>
            <a:xfrm>
              <a:off x="3765176" y="783696"/>
              <a:ext cx="2597202" cy="2597202"/>
            </a:xfrm>
            <a:prstGeom prst="arc">
              <a:avLst>
                <a:gd name="adj1" fmla="val 7746386"/>
                <a:gd name="adj2" fmla="val 18412192"/>
              </a:avLst>
            </a:prstGeom>
            <a:ln w="174625">
              <a:solidFill>
                <a:schemeClr val="tx2">
                  <a:lumMod val="60000"/>
                  <a:lumOff val="40000"/>
                </a:schemeClr>
              </a:solidFill>
            </a:ln>
            <a:effectLst>
              <a:outerShdw blurRad="63500" sx="102000" sy="102000" algn="ctr" rotWithShape="0">
                <a:prstClr val="black">
                  <a:alpha val="16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7" name="hidden_circle"/>
            <p:cNvSpPr/>
            <p:nvPr/>
          </p:nvSpPr>
          <p:spPr>
            <a:xfrm>
              <a:off x="3626862" y="645382"/>
              <a:ext cx="2873830" cy="287383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grpSp>
      <p:grpSp>
        <p:nvGrpSpPr>
          <p:cNvPr id="21" name="red cobm"/>
          <p:cNvGrpSpPr/>
          <p:nvPr/>
        </p:nvGrpSpPr>
        <p:grpSpPr>
          <a:xfrm>
            <a:off x="2463943" y="427023"/>
            <a:ext cx="4208016" cy="4208016"/>
            <a:chOff x="5670050" y="1690751"/>
            <a:chExt cx="2745990" cy="2745990"/>
          </a:xfrm>
        </p:grpSpPr>
        <p:grpSp>
          <p:nvGrpSpPr>
            <p:cNvPr id="20" name="comb"/>
            <p:cNvGrpSpPr/>
            <p:nvPr/>
          </p:nvGrpSpPr>
          <p:grpSpPr>
            <a:xfrm>
              <a:off x="5670050" y="1690751"/>
              <a:ext cx="2745990" cy="2745990"/>
              <a:chOff x="690282" y="-1951"/>
              <a:chExt cx="4850345" cy="4850345"/>
            </a:xfrm>
            <a:blipFill>
              <a:blip r:embed="rId3"/>
              <a:stretch>
                <a:fillRect/>
              </a:stretch>
            </a:blipFill>
          </p:grpSpPr>
          <p:sp>
            <p:nvSpPr>
              <p:cNvPr id="19" name="hidden_circle"/>
              <p:cNvSpPr/>
              <p:nvPr/>
            </p:nvSpPr>
            <p:spPr>
              <a:xfrm>
                <a:off x="690282" y="-1951"/>
                <a:ext cx="4850345" cy="4850345"/>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8" name="Block Arc 17"/>
              <p:cNvSpPr/>
              <p:nvPr/>
            </p:nvSpPr>
            <p:spPr>
              <a:xfrm>
                <a:off x="821681" y="129457"/>
                <a:ext cx="4587546" cy="4587536"/>
              </a:xfrm>
              <a:prstGeom prst="blockArc">
                <a:avLst>
                  <a:gd name="adj1" fmla="val 13872695"/>
                  <a:gd name="adj2" fmla="val 2182364"/>
                  <a:gd name="adj3" fmla="val 5277"/>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000000"/>
                  </a:solidFill>
                </a:endParaRPr>
              </a:p>
            </p:txBody>
          </p:sp>
        </p:grpSp>
        <p:sp>
          <p:nvSpPr>
            <p:cNvPr id="13" name="grey arc"/>
            <p:cNvSpPr/>
            <p:nvPr/>
          </p:nvSpPr>
          <p:spPr>
            <a:xfrm>
              <a:off x="5747020" y="1765146"/>
              <a:ext cx="2597202" cy="2597202"/>
            </a:xfrm>
            <a:prstGeom prst="arc">
              <a:avLst>
                <a:gd name="adj1" fmla="val 13874172"/>
                <a:gd name="adj2" fmla="val 2188143"/>
              </a:avLst>
            </a:prstGeom>
            <a:ln w="635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grpSp>
      <p:grpSp>
        <p:nvGrpSpPr>
          <p:cNvPr id="22" name="ouitside white"/>
          <p:cNvGrpSpPr/>
          <p:nvPr/>
        </p:nvGrpSpPr>
        <p:grpSpPr>
          <a:xfrm>
            <a:off x="2039359" y="2439"/>
            <a:ext cx="5057184" cy="5057184"/>
            <a:chOff x="3626862" y="645382"/>
            <a:chExt cx="2873830" cy="2873830"/>
          </a:xfrm>
        </p:grpSpPr>
        <p:sp>
          <p:nvSpPr>
            <p:cNvPr id="23" name="grey arc"/>
            <p:cNvSpPr/>
            <p:nvPr/>
          </p:nvSpPr>
          <p:spPr>
            <a:xfrm>
              <a:off x="3765176" y="783696"/>
              <a:ext cx="2597202" cy="2597202"/>
            </a:xfrm>
            <a:prstGeom prst="arc">
              <a:avLst>
                <a:gd name="adj1" fmla="val 18731020"/>
                <a:gd name="adj2" fmla="val 7774743"/>
              </a:avLst>
            </a:prstGeom>
            <a:ln w="127000">
              <a:solidFill>
                <a:schemeClr val="bg1"/>
              </a:solidFill>
            </a:ln>
            <a:effectLst>
              <a:outerShdw blurRad="88900" sx="102000" sy="102000" algn="ctr" rotWithShape="0">
                <a:prstClr val="black">
                  <a:alpha val="31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24" name="hidden_circle"/>
            <p:cNvSpPr/>
            <p:nvPr/>
          </p:nvSpPr>
          <p:spPr>
            <a:xfrm>
              <a:off x="3626862" y="645382"/>
              <a:ext cx="2873830" cy="287383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grpSp>
      <p:grpSp>
        <p:nvGrpSpPr>
          <p:cNvPr id="26" name="grey hash"/>
          <p:cNvGrpSpPr/>
          <p:nvPr/>
        </p:nvGrpSpPr>
        <p:grpSpPr>
          <a:xfrm>
            <a:off x="2463943" y="427023"/>
            <a:ext cx="4208016" cy="4208016"/>
            <a:chOff x="690282" y="-1951"/>
            <a:chExt cx="4850345" cy="4850345"/>
          </a:xfrm>
          <a:blipFill>
            <a:blip r:embed="rId4"/>
            <a:stretch>
              <a:fillRect/>
            </a:stretch>
          </a:blipFill>
        </p:grpSpPr>
        <p:sp>
          <p:nvSpPr>
            <p:cNvPr id="28" name="hidden_circle"/>
            <p:cNvSpPr/>
            <p:nvPr/>
          </p:nvSpPr>
          <p:spPr>
            <a:xfrm>
              <a:off x="690282" y="-1951"/>
              <a:ext cx="4850345" cy="4850345"/>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29" name="Block Arc 28"/>
            <p:cNvSpPr/>
            <p:nvPr/>
          </p:nvSpPr>
          <p:spPr>
            <a:xfrm>
              <a:off x="821681" y="129456"/>
              <a:ext cx="4587546" cy="4587535"/>
            </a:xfrm>
            <a:prstGeom prst="blockArc">
              <a:avLst>
                <a:gd name="adj1" fmla="val 6746402"/>
                <a:gd name="adj2" fmla="val 13211688"/>
                <a:gd name="adj3" fmla="val 3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000000"/>
                </a:solidFill>
              </a:endParaRPr>
            </a:p>
          </p:txBody>
        </p:sp>
      </p:grpSp>
      <p:grpSp>
        <p:nvGrpSpPr>
          <p:cNvPr id="31" name="Group 30"/>
          <p:cNvGrpSpPr/>
          <p:nvPr/>
        </p:nvGrpSpPr>
        <p:grpSpPr>
          <a:xfrm>
            <a:off x="2839492" y="802572"/>
            <a:ext cx="3456918" cy="3456918"/>
            <a:chOff x="5670050" y="1690751"/>
            <a:chExt cx="2745990" cy="2745990"/>
          </a:xfrm>
        </p:grpSpPr>
        <p:sp>
          <p:nvSpPr>
            <p:cNvPr id="34" name="hidden_circle"/>
            <p:cNvSpPr/>
            <p:nvPr/>
          </p:nvSpPr>
          <p:spPr>
            <a:xfrm>
              <a:off x="5670050" y="1690751"/>
              <a:ext cx="2745990" cy="274599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33" name="grey arc"/>
            <p:cNvSpPr/>
            <p:nvPr/>
          </p:nvSpPr>
          <p:spPr>
            <a:xfrm>
              <a:off x="5747020" y="1765146"/>
              <a:ext cx="2597201" cy="2597201"/>
            </a:xfrm>
            <a:prstGeom prst="arc">
              <a:avLst>
                <a:gd name="adj1" fmla="val 2504582"/>
                <a:gd name="adj2" fmla="val 13788930"/>
              </a:avLst>
            </a:prstGeom>
            <a:ln w="539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grpSp>
      <p:grpSp>
        <p:nvGrpSpPr>
          <p:cNvPr id="36" name="inner grey"/>
          <p:cNvGrpSpPr/>
          <p:nvPr/>
        </p:nvGrpSpPr>
        <p:grpSpPr>
          <a:xfrm>
            <a:off x="3210746" y="1173826"/>
            <a:ext cx="2714410" cy="2714410"/>
            <a:chOff x="5670050" y="1690751"/>
            <a:chExt cx="2745990" cy="2745990"/>
          </a:xfrm>
        </p:grpSpPr>
        <p:sp>
          <p:nvSpPr>
            <p:cNvPr id="37" name="hidden_circle"/>
            <p:cNvSpPr/>
            <p:nvPr/>
          </p:nvSpPr>
          <p:spPr>
            <a:xfrm>
              <a:off x="5670050" y="1690751"/>
              <a:ext cx="2745990" cy="274599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38" name="grey arc"/>
            <p:cNvSpPr/>
            <p:nvPr/>
          </p:nvSpPr>
          <p:spPr>
            <a:xfrm>
              <a:off x="5747020" y="1765146"/>
              <a:ext cx="2597201" cy="2597201"/>
            </a:xfrm>
            <a:prstGeom prst="arc">
              <a:avLst>
                <a:gd name="adj1" fmla="val 7903589"/>
                <a:gd name="adj2" fmla="val 18313906"/>
              </a:avLst>
            </a:prstGeom>
            <a:ln w="412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grpSp>
      <p:grpSp>
        <p:nvGrpSpPr>
          <p:cNvPr id="47" name="inner charcoal comb"/>
          <p:cNvGrpSpPr/>
          <p:nvPr/>
        </p:nvGrpSpPr>
        <p:grpSpPr>
          <a:xfrm>
            <a:off x="3503573" y="1466653"/>
            <a:ext cx="2128756" cy="2128756"/>
            <a:chOff x="3456015" y="1737907"/>
            <a:chExt cx="1586248" cy="1586248"/>
          </a:xfrm>
        </p:grpSpPr>
        <p:grpSp>
          <p:nvGrpSpPr>
            <p:cNvPr id="40" name="comb"/>
            <p:cNvGrpSpPr/>
            <p:nvPr/>
          </p:nvGrpSpPr>
          <p:grpSpPr>
            <a:xfrm>
              <a:off x="3456015" y="1737907"/>
              <a:ext cx="1586248" cy="1586248"/>
              <a:chOff x="690282" y="-1951"/>
              <a:chExt cx="4850345" cy="4850345"/>
            </a:xfrm>
            <a:blipFill>
              <a:blip r:embed="rId5"/>
              <a:stretch>
                <a:fillRect/>
              </a:stretch>
            </a:blipFill>
          </p:grpSpPr>
          <p:sp>
            <p:nvSpPr>
              <p:cNvPr id="42" name="hidden_circle"/>
              <p:cNvSpPr/>
              <p:nvPr/>
            </p:nvSpPr>
            <p:spPr>
              <a:xfrm>
                <a:off x="690282" y="-1951"/>
                <a:ext cx="4850345" cy="4850345"/>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43" name="Block Arc 42"/>
              <p:cNvSpPr/>
              <p:nvPr/>
            </p:nvSpPr>
            <p:spPr>
              <a:xfrm>
                <a:off x="894432" y="202212"/>
                <a:ext cx="4442044" cy="4442026"/>
              </a:xfrm>
              <a:prstGeom prst="blockArc">
                <a:avLst>
                  <a:gd name="adj1" fmla="val 13872695"/>
                  <a:gd name="adj2" fmla="val 2165311"/>
                  <a:gd name="adj3" fmla="val 39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000000"/>
                  </a:solidFill>
                </a:endParaRPr>
              </a:p>
            </p:txBody>
          </p:sp>
        </p:grpSp>
        <p:sp>
          <p:nvSpPr>
            <p:cNvPr id="41" name="grey arc"/>
            <p:cNvSpPr/>
            <p:nvPr/>
          </p:nvSpPr>
          <p:spPr>
            <a:xfrm>
              <a:off x="3500477" y="1780881"/>
              <a:ext cx="1500299" cy="1500299"/>
            </a:xfrm>
            <a:prstGeom prst="arc">
              <a:avLst>
                <a:gd name="adj1" fmla="val 13874172"/>
                <a:gd name="adj2" fmla="val 2188143"/>
              </a:avLst>
            </a:prstGeom>
            <a:ln w="127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grpSp>
      <p:grpSp>
        <p:nvGrpSpPr>
          <p:cNvPr id="44" name="inner charcaol"/>
          <p:cNvGrpSpPr/>
          <p:nvPr/>
        </p:nvGrpSpPr>
        <p:grpSpPr>
          <a:xfrm>
            <a:off x="3348267" y="1311347"/>
            <a:ext cx="2439368" cy="2439368"/>
            <a:chOff x="5670050" y="1690751"/>
            <a:chExt cx="2745990" cy="2745990"/>
          </a:xfrm>
        </p:grpSpPr>
        <p:sp>
          <p:nvSpPr>
            <p:cNvPr id="45" name="hidden_circle"/>
            <p:cNvSpPr/>
            <p:nvPr/>
          </p:nvSpPr>
          <p:spPr>
            <a:xfrm>
              <a:off x="5670050" y="1690751"/>
              <a:ext cx="2745990" cy="274599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46" name="grey arc"/>
            <p:cNvSpPr/>
            <p:nvPr/>
          </p:nvSpPr>
          <p:spPr>
            <a:xfrm>
              <a:off x="5747020" y="1765147"/>
              <a:ext cx="2597202" cy="2597202"/>
            </a:xfrm>
            <a:prstGeom prst="arc">
              <a:avLst>
                <a:gd name="adj1" fmla="val 17841680"/>
                <a:gd name="adj2" fmla="val 7849061"/>
              </a:avLst>
            </a:prstGeom>
            <a:ln w="412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grpSp>
      <p:sp>
        <p:nvSpPr>
          <p:cNvPr id="5" name="SPARKLE"/>
          <p:cNvSpPr/>
          <p:nvPr/>
        </p:nvSpPr>
        <p:spPr>
          <a:xfrm>
            <a:off x="8815659" y="4747091"/>
            <a:ext cx="1726516" cy="1726516"/>
          </a:xfrm>
          <a:prstGeom prst="ellipse">
            <a:avLst/>
          </a:prstGeom>
          <a:gradFill>
            <a:gsLst>
              <a:gs pos="0">
                <a:schemeClr val="bg1"/>
              </a:gs>
              <a:gs pos="25000">
                <a:srgbClr val="FFFFFF">
                  <a:alpha val="53000"/>
                </a:srgbClr>
              </a:gs>
              <a:gs pos="72000">
                <a:schemeClr val="bg1">
                  <a:alpha val="0"/>
                </a:schemeClr>
              </a:gs>
            </a:gsLst>
            <a:path path="circle">
              <a:fillToRect l="50000" t="50000" r="50000" b="50000"/>
            </a:path>
          </a:gradFill>
          <a:ln>
            <a:noFill/>
          </a:ln>
          <a:effectLst>
            <a:softEdge rad="444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60" name="SPARKLE"/>
          <p:cNvSpPr/>
          <p:nvPr/>
        </p:nvSpPr>
        <p:spPr>
          <a:xfrm>
            <a:off x="9366095" y="693796"/>
            <a:ext cx="1726516" cy="1726516"/>
          </a:xfrm>
          <a:prstGeom prst="ellipse">
            <a:avLst/>
          </a:prstGeom>
          <a:gradFill>
            <a:gsLst>
              <a:gs pos="0">
                <a:schemeClr val="bg1"/>
              </a:gs>
              <a:gs pos="25000">
                <a:srgbClr val="FFFFFF">
                  <a:alpha val="53000"/>
                </a:srgbClr>
              </a:gs>
              <a:gs pos="72000">
                <a:schemeClr val="bg1">
                  <a:alpha val="0"/>
                </a:schemeClr>
              </a:gs>
            </a:gsLst>
            <a:path path="circle">
              <a:fillToRect l="50000" t="50000" r="50000" b="50000"/>
            </a:path>
          </a:gradFill>
          <a:ln>
            <a:noFill/>
          </a:ln>
          <a:effectLst>
            <a:softEdge rad="444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61" name="SPARKLE"/>
          <p:cNvSpPr/>
          <p:nvPr/>
        </p:nvSpPr>
        <p:spPr>
          <a:xfrm>
            <a:off x="-1827714" y="608927"/>
            <a:ext cx="710124" cy="710124"/>
          </a:xfrm>
          <a:prstGeom prst="ellipse">
            <a:avLst/>
          </a:prstGeom>
          <a:gradFill>
            <a:gsLst>
              <a:gs pos="54000">
                <a:schemeClr val="bg1"/>
              </a:gs>
              <a:gs pos="100000">
                <a:srgbClr val="FFFFFF">
                  <a:alpha val="53000"/>
                </a:srgbClr>
              </a:gs>
            </a:gsLst>
            <a:path path="circle">
              <a:fillToRect l="50000" t="50000" r="50000" b="50000"/>
            </a:path>
          </a:gra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62" name="SPARKLE"/>
          <p:cNvSpPr/>
          <p:nvPr/>
        </p:nvSpPr>
        <p:spPr>
          <a:xfrm>
            <a:off x="-1007776" y="3418885"/>
            <a:ext cx="388550" cy="388550"/>
          </a:xfrm>
          <a:prstGeom prst="ellipse">
            <a:avLst/>
          </a:prstGeom>
          <a:gradFill>
            <a:gsLst>
              <a:gs pos="54000">
                <a:schemeClr val="bg1"/>
              </a:gs>
              <a:gs pos="100000">
                <a:srgbClr val="FFFFFF">
                  <a:alpha val="53000"/>
                </a:srgbClr>
              </a:gs>
            </a:gsLst>
            <a:path path="circle">
              <a:fillToRect l="50000" t="50000" r="50000" b="50000"/>
            </a:path>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63" name="SPARKLE"/>
          <p:cNvSpPr/>
          <p:nvPr/>
        </p:nvSpPr>
        <p:spPr>
          <a:xfrm>
            <a:off x="7605423" y="-997339"/>
            <a:ext cx="388550" cy="388550"/>
          </a:xfrm>
          <a:prstGeom prst="ellipse">
            <a:avLst/>
          </a:prstGeom>
          <a:gradFill>
            <a:gsLst>
              <a:gs pos="54000">
                <a:schemeClr val="bg1"/>
              </a:gs>
              <a:gs pos="100000">
                <a:srgbClr val="FFFFFF">
                  <a:alpha val="53000"/>
                </a:srgbClr>
              </a:gs>
            </a:gsLst>
            <a:path path="circle">
              <a:fillToRect l="50000" t="50000" r="50000" b="50000"/>
            </a:path>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64" name="SPARKLE"/>
          <p:cNvSpPr/>
          <p:nvPr/>
        </p:nvSpPr>
        <p:spPr>
          <a:xfrm>
            <a:off x="5078053" y="5750701"/>
            <a:ext cx="388550" cy="388550"/>
          </a:xfrm>
          <a:prstGeom prst="ellipse">
            <a:avLst/>
          </a:prstGeom>
          <a:gradFill>
            <a:gsLst>
              <a:gs pos="54000">
                <a:schemeClr val="bg1"/>
              </a:gs>
              <a:gs pos="100000">
                <a:srgbClr val="FFFFFF">
                  <a:alpha val="53000"/>
                </a:srgbClr>
              </a:gs>
            </a:gsLst>
            <a:path path="circle">
              <a:fillToRect l="50000" t="50000" r="50000" b="50000"/>
            </a:path>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65" name="SPARKLE"/>
          <p:cNvSpPr/>
          <p:nvPr/>
        </p:nvSpPr>
        <p:spPr>
          <a:xfrm>
            <a:off x="2307021" y="-816555"/>
            <a:ext cx="388550" cy="388550"/>
          </a:xfrm>
          <a:prstGeom prst="ellipse">
            <a:avLst/>
          </a:prstGeom>
          <a:gradFill>
            <a:gsLst>
              <a:gs pos="54000">
                <a:schemeClr val="bg1"/>
              </a:gs>
              <a:gs pos="100000">
                <a:srgbClr val="FFFFFF">
                  <a:alpha val="53000"/>
                </a:srgbClr>
              </a:gs>
            </a:gsLst>
            <a:path path="circle">
              <a:fillToRect l="50000" t="50000" r="50000" b="50000"/>
            </a:path>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66" name="SPARKLE"/>
          <p:cNvSpPr/>
          <p:nvPr/>
        </p:nvSpPr>
        <p:spPr>
          <a:xfrm>
            <a:off x="8945714" y="-622280"/>
            <a:ext cx="388550" cy="388550"/>
          </a:xfrm>
          <a:prstGeom prst="ellipse">
            <a:avLst/>
          </a:prstGeom>
          <a:gradFill>
            <a:gsLst>
              <a:gs pos="54000">
                <a:schemeClr val="bg1"/>
              </a:gs>
              <a:gs pos="100000">
                <a:srgbClr val="FFFFFF">
                  <a:alpha val="53000"/>
                </a:srgbClr>
              </a:gs>
            </a:gsLst>
            <a:path path="circle">
              <a:fillToRect l="50000" t="50000" r="50000" b="50000"/>
            </a:path>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68" name="SPARKLE"/>
          <p:cNvSpPr/>
          <p:nvPr/>
        </p:nvSpPr>
        <p:spPr>
          <a:xfrm>
            <a:off x="-2186079" y="-2036945"/>
            <a:ext cx="2143204" cy="2143204"/>
          </a:xfrm>
          <a:prstGeom prst="ellipse">
            <a:avLst/>
          </a:prstGeom>
          <a:gradFill>
            <a:gsLst>
              <a:gs pos="0">
                <a:schemeClr val="bg1"/>
              </a:gs>
              <a:gs pos="25000">
                <a:srgbClr val="FFFFFF">
                  <a:alpha val="53000"/>
                </a:srgbClr>
              </a:gs>
              <a:gs pos="72000">
                <a:schemeClr val="bg1">
                  <a:alpha val="0"/>
                </a:schemeClr>
              </a:gs>
            </a:gsLst>
            <a:path path="circle">
              <a:fillToRect l="50000" t="50000" r="50000" b="50000"/>
            </a:path>
          </a:gradFill>
          <a:ln>
            <a:noFill/>
          </a:ln>
          <a:effectLst>
            <a:softEdge rad="444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03" name="Rectangle 102"/>
          <p:cNvSpPr/>
          <p:nvPr/>
        </p:nvSpPr>
        <p:spPr>
          <a:xfrm>
            <a:off x="3773238" y="2162197"/>
            <a:ext cx="1625794" cy="861774"/>
          </a:xfrm>
          <a:prstGeom prst="rect">
            <a:avLst/>
          </a:prstGeom>
        </p:spPr>
        <p:txBody>
          <a:bodyPr wrap="square" rIns="0">
            <a:spAutoFit/>
          </a:bodyPr>
          <a:lstStyle/>
          <a:p>
            <a:pPr>
              <a:lnSpc>
                <a:spcPts val="2000"/>
              </a:lnSpc>
              <a:spcAft>
                <a:spcPts val="400"/>
              </a:spcAft>
            </a:pPr>
            <a:r>
              <a:rPr lang="en-US" sz="2200" b="1" dirty="0" smtClean="0">
                <a:solidFill>
                  <a:srgbClr val="FF1414"/>
                </a:solidFill>
              </a:rPr>
              <a:t/>
            </a:r>
            <a:br>
              <a:rPr lang="en-US" sz="2200" b="1" dirty="0" smtClean="0">
                <a:solidFill>
                  <a:srgbClr val="FF1414"/>
                </a:solidFill>
              </a:rPr>
            </a:br>
            <a:r>
              <a:rPr lang="en-US" sz="2200" dirty="0" smtClean="0"/>
              <a:t>INSIDE</a:t>
            </a:r>
            <a:br>
              <a:rPr lang="en-US" sz="2200" dirty="0" smtClean="0"/>
            </a:br>
            <a:r>
              <a:rPr lang="en-US" sz="2200" dirty="0" smtClean="0"/>
              <a:t>OUT</a:t>
            </a:r>
            <a:endParaRPr lang="en-US" sz="2200" dirty="0"/>
          </a:p>
        </p:txBody>
      </p:sp>
      <p:sp>
        <p:nvSpPr>
          <p:cNvPr id="3" name="Rectangle 2"/>
          <p:cNvSpPr/>
          <p:nvPr/>
        </p:nvSpPr>
        <p:spPr>
          <a:xfrm>
            <a:off x="3767132" y="2076281"/>
            <a:ext cx="1609736" cy="430887"/>
          </a:xfrm>
          <a:prstGeom prst="rect">
            <a:avLst/>
          </a:prstGeom>
        </p:spPr>
        <p:txBody>
          <a:bodyPr wrap="none">
            <a:spAutoFit/>
          </a:bodyPr>
          <a:lstStyle/>
          <a:p>
            <a:r>
              <a:rPr lang="en-US" sz="2200" b="1" dirty="0">
                <a:solidFill>
                  <a:srgbClr val="FF1414"/>
                </a:solidFill>
              </a:rPr>
              <a:t>SECURITY</a:t>
            </a:r>
            <a:endParaRPr lang="en-US" dirty="0">
              <a:solidFill>
                <a:srgbClr val="000000"/>
              </a:solidFill>
            </a:endParaRPr>
          </a:p>
        </p:txBody>
      </p:sp>
      <p:sp>
        <p:nvSpPr>
          <p:cNvPr id="70" name="Rectangle 69"/>
          <p:cNvSpPr/>
          <p:nvPr/>
        </p:nvSpPr>
        <p:spPr bwMode="auto">
          <a:xfrm>
            <a:off x="-20036" y="2076281"/>
            <a:ext cx="2572736" cy="1012868"/>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lIns="91440" tIns="46038" rIns="274320" bIns="46038" anchor="ctr"/>
          <a:lstStyle/>
          <a:p>
            <a:pPr marL="119063" indent="-119063" algn="r">
              <a:lnSpc>
                <a:spcPts val="2000"/>
              </a:lnSpc>
              <a:defRPr/>
            </a:pPr>
            <a:r>
              <a:rPr lang="ru-RU" sz="2200" dirty="0" smtClean="0">
                <a:solidFill>
                  <a:srgbClr val="FFFFFF"/>
                </a:solidFill>
                <a:ea typeface="ＭＳ Ｐゴシック" pitchFamily="34" charset="-128"/>
              </a:rPr>
              <a:t>Многоуровневая</a:t>
            </a:r>
            <a:r>
              <a:rPr lang="ru-RU" sz="2200" b="1" dirty="0" smtClean="0">
                <a:solidFill>
                  <a:srgbClr val="FFFFFF"/>
                </a:solidFill>
                <a:ea typeface="ＭＳ Ｐゴシック" pitchFamily="34" charset="-128"/>
              </a:rPr>
              <a:t> защита</a:t>
            </a:r>
            <a:endParaRPr lang="en-US" sz="2200" b="1" dirty="0" smtClean="0">
              <a:solidFill>
                <a:srgbClr val="FFFFFF"/>
              </a:solidFill>
              <a:ea typeface="ＭＳ Ｐゴシック" pitchFamily="34" charset="-128"/>
            </a:endParaRPr>
          </a:p>
        </p:txBody>
      </p:sp>
      <p:sp>
        <p:nvSpPr>
          <p:cNvPr id="71" name="Rectangle 70"/>
          <p:cNvSpPr/>
          <p:nvPr/>
        </p:nvSpPr>
        <p:spPr bwMode="auto">
          <a:xfrm flipH="1">
            <a:off x="6671959" y="2076281"/>
            <a:ext cx="2472041" cy="1012868"/>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lIns="274320" tIns="46038" rIns="91440" bIns="46038" anchor="ctr"/>
          <a:lstStyle/>
          <a:p>
            <a:pPr>
              <a:lnSpc>
                <a:spcPts val="2000"/>
              </a:lnSpc>
              <a:defRPr/>
            </a:pPr>
            <a:r>
              <a:rPr lang="ru-RU" sz="2200" b="1" dirty="0" smtClean="0">
                <a:solidFill>
                  <a:srgbClr val="FFFFFF"/>
                </a:solidFill>
                <a:ea typeface="ＭＳ Ｐゴシック" pitchFamily="34" charset="-128"/>
              </a:rPr>
              <a:t>Безопасность</a:t>
            </a:r>
            <a:endParaRPr lang="en-US" sz="2200" b="1" dirty="0" smtClean="0">
              <a:solidFill>
                <a:srgbClr val="FFFFFF"/>
              </a:solidFill>
              <a:ea typeface="ＭＳ Ｐゴシック" pitchFamily="34" charset="-128"/>
            </a:endParaRPr>
          </a:p>
          <a:p>
            <a:pPr>
              <a:lnSpc>
                <a:spcPts val="2000"/>
              </a:lnSpc>
              <a:defRPr/>
            </a:pPr>
            <a:r>
              <a:rPr lang="ru-RU" sz="2200" dirty="0" smtClean="0">
                <a:solidFill>
                  <a:srgbClr val="FFFFFF"/>
                </a:solidFill>
                <a:ea typeface="ＭＳ Ｐゴシック" pitchFamily="34" charset="-128"/>
              </a:rPr>
              <a:t>самого ценного</a:t>
            </a:r>
            <a:endParaRPr lang="en-US" sz="2200" dirty="0">
              <a:solidFill>
                <a:srgbClr val="FFFFFF"/>
              </a:solidFill>
              <a:ea typeface="ＭＳ Ｐゴシック" pitchFamily="34" charset="-128"/>
            </a:endParaRPr>
          </a:p>
        </p:txBody>
      </p:sp>
      <p:grpSp>
        <p:nvGrpSpPr>
          <p:cNvPr id="59" name="Group 58"/>
          <p:cNvGrpSpPr/>
          <p:nvPr/>
        </p:nvGrpSpPr>
        <p:grpSpPr>
          <a:xfrm>
            <a:off x="0" y="4629150"/>
            <a:ext cx="9144000" cy="168275"/>
            <a:chOff x="0" y="4629150"/>
            <a:chExt cx="9144000" cy="168275"/>
          </a:xfrm>
        </p:grpSpPr>
        <p:pic>
          <p:nvPicPr>
            <p:cNvPr id="69" name="Picture 25" descr="Red Ba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72" name="Picture 20" descr="Oracle WHITE"/>
            <p:cNvPicPr>
              <a:picLocks noChangeArrowheads="1"/>
            </p:cNvPicPr>
            <p:nvPr/>
          </p:nvPicPr>
          <p:blipFill>
            <a:blip r:embed="rId7"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73" name="Group 72"/>
          <p:cNvGrpSpPr/>
          <p:nvPr/>
        </p:nvGrpSpPr>
        <p:grpSpPr>
          <a:xfrm>
            <a:off x="0" y="0"/>
            <a:ext cx="9144000" cy="557966"/>
            <a:chOff x="0" y="0"/>
            <a:chExt cx="9144000" cy="557966"/>
          </a:xfrm>
        </p:grpSpPr>
        <p:sp>
          <p:nvSpPr>
            <p:cNvPr id="74" name="Rectangle 73"/>
            <p:cNvSpPr/>
            <p:nvPr/>
          </p:nvSpPr>
          <p:spPr>
            <a:xfrm>
              <a:off x="0" y="182"/>
              <a:ext cx="9144000" cy="55778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0" y="4630068"/>
            <a:ext cx="9144000" cy="514350"/>
            <a:chOff x="0" y="4629150"/>
            <a:chExt cx="9144000" cy="514350"/>
          </a:xfrm>
        </p:grpSpPr>
        <p:sp>
          <p:nvSpPr>
            <p:cNvPr id="77" name="Rectangle 76"/>
            <p:cNvSpPr/>
            <p:nvPr/>
          </p:nvSpPr>
          <p:spPr>
            <a:xfrm>
              <a:off x="0" y="4797425"/>
              <a:ext cx="9144000" cy="346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20" descr="Oracle WHITE"/>
            <p:cNvPicPr>
              <a:picLocks noChangeArrowheads="1"/>
            </p:cNvPicPr>
            <p:nvPr/>
          </p:nvPicPr>
          <p:blipFill>
            <a:blip r:embed="rId7" cstate="print"/>
            <a:srcRect/>
            <a:stretch>
              <a:fillRect/>
            </a:stretch>
          </p:blipFill>
          <p:spPr bwMode="auto">
            <a:xfrm>
              <a:off x="8015479" y="4668926"/>
              <a:ext cx="704056" cy="88722"/>
            </a:xfrm>
            <a:prstGeom prst="rect">
              <a:avLst/>
            </a:prstGeom>
            <a:noFill/>
            <a:ln w="9525">
              <a:noFill/>
              <a:miter lim="800000"/>
              <a:headEnd/>
              <a:tailEnd/>
            </a:ln>
          </p:spPr>
        </p:pic>
        <p:grpSp>
          <p:nvGrpSpPr>
            <p:cNvPr id="79" name="Group 78"/>
            <p:cNvGrpSpPr/>
            <p:nvPr/>
          </p:nvGrpSpPr>
          <p:grpSpPr>
            <a:xfrm>
              <a:off x="0" y="4629150"/>
              <a:ext cx="9144000" cy="168275"/>
              <a:chOff x="0" y="4629150"/>
              <a:chExt cx="9144000" cy="168275"/>
            </a:xfrm>
          </p:grpSpPr>
          <p:pic>
            <p:nvPicPr>
              <p:cNvPr id="86" name="Picture 25" descr="Red Ba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7" name="Picture 20" descr="Oracle WHITE"/>
              <p:cNvPicPr>
                <a:picLocks noChangeArrowheads="1"/>
              </p:cNvPicPr>
              <p:nvPr/>
            </p:nvPicPr>
            <p:blipFill>
              <a:blip r:embed="rId7"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80" name="Group 79"/>
            <p:cNvGrpSpPr/>
            <p:nvPr/>
          </p:nvGrpSpPr>
          <p:grpSpPr>
            <a:xfrm>
              <a:off x="597807" y="4913973"/>
              <a:ext cx="2539093" cy="218542"/>
              <a:chOff x="597807" y="4913973"/>
              <a:chExt cx="2539093" cy="218542"/>
            </a:xfrm>
          </p:grpSpPr>
          <p:sp>
            <p:nvSpPr>
              <p:cNvPr id="82" name="Text Box 14"/>
              <p:cNvSpPr txBox="1">
                <a:spLocks noChangeArrowheads="1"/>
              </p:cNvSpPr>
              <p:nvPr/>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2012, Oracle and/or its affiliates. All rights reserved.</a:t>
                </a:r>
                <a:endParaRPr lang="en-US" sz="600" dirty="0" smtClean="0">
                  <a:solidFill>
                    <a:schemeClr val="tx1"/>
                  </a:solidFill>
                </a:endParaRPr>
              </a:p>
            </p:txBody>
          </p:sp>
          <p:cxnSp>
            <p:nvCxnSpPr>
              <p:cNvPr id="83" name="Straight Connector 82"/>
              <p:cNvCxnSpPr/>
              <p:nvPr/>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85" name="Straight Connector 84"/>
              <p:cNvCxnSpPr/>
              <p:nvPr/>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81" name="Rectangle 80"/>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25</a:t>
              </a:fld>
              <a:endParaRPr lang="en-US" sz="600" dirty="0">
                <a:solidFill>
                  <a:schemeClr val="tx1"/>
                </a:solidFill>
              </a:endParaRPr>
            </a:p>
          </p:txBody>
        </p:sp>
      </p:grpSp>
    </p:spTree>
    <p:extLst>
      <p:ext uri="{BB962C8B-B14F-4D97-AF65-F5344CB8AC3E}">
        <p14:creationId xmlns="" xmlns:p14="http://schemas.microsoft.com/office/powerpoint/2010/main" val="25153472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2000"/>
                                        <p:tgtEl>
                                          <p:spTgt spid="22"/>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10" presetClass="entr" presetSubtype="0" fill="hold" nodeType="withEffect">
                                  <p:stCondLst>
                                    <p:cond delay="10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childTnLst>
                                </p:cTn>
                              </p:par>
                              <p:par>
                                <p:cTn id="17" presetID="10" presetClass="entr" presetSubtype="0" fill="hold" nodeType="withEffect">
                                  <p:stCondLst>
                                    <p:cond delay="25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2000"/>
                                        <p:tgtEl>
                                          <p:spTgt spid="36"/>
                                        </p:tgtEl>
                                      </p:cBhvr>
                                    </p:animEffect>
                                  </p:childTnLst>
                                </p:cTn>
                              </p:par>
                              <p:par>
                                <p:cTn id="20" presetID="10" presetClass="entr" presetSubtype="0"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2000"/>
                                        <p:tgtEl>
                                          <p:spTgt spid="44"/>
                                        </p:tgtEl>
                                      </p:cBhvr>
                                    </p:animEffect>
                                  </p:childTnLst>
                                </p:cTn>
                              </p:par>
                              <p:par>
                                <p:cTn id="23" presetID="10" presetClass="entr" presetSubtype="0" fill="hold" nodeType="withEffect">
                                  <p:stCondLst>
                                    <p:cond delay="10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2000"/>
                                        <p:tgtEl>
                                          <p:spTgt spid="47"/>
                                        </p:tgtEl>
                                      </p:cBhvr>
                                    </p:animEffect>
                                  </p:childTnLst>
                                </p:cTn>
                              </p:par>
                              <p:par>
                                <p:cTn id="26" presetID="10"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20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3"/>
                                        </p:tgtEl>
                                        <p:attrNameLst>
                                          <p:attrName>style.visibility</p:attrName>
                                        </p:attrNameLst>
                                      </p:cBhvr>
                                      <p:to>
                                        <p:strVal val="visible"/>
                                      </p:to>
                                    </p:set>
                                    <p:animEffect transition="in" filter="fade">
                                      <p:cBhvr>
                                        <p:cTn id="31" dur="1500"/>
                                        <p:tgtEl>
                                          <p:spTgt spid="103"/>
                                        </p:tgtEl>
                                      </p:cBhvr>
                                    </p:animEffect>
                                  </p:childTnLst>
                                </p:cTn>
                              </p:par>
                              <p:par>
                                <p:cTn id="32" presetID="10" presetClass="entr" presetSubtype="0" fill="hold" nodeType="withEffect">
                                  <p:stCondLst>
                                    <p:cond delay="25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2000"/>
                                        <p:tgtEl>
                                          <p:spTgt spid="8"/>
                                        </p:tgtEl>
                                      </p:cBhvr>
                                    </p:animEffect>
                                  </p:childTnLst>
                                </p:cTn>
                              </p:par>
                              <p:par>
                                <p:cTn id="35" presetID="53" presetClass="entr" presetSubtype="528" repeatCount="indefinite" fill="hold" grpId="0" nodeType="withEffect">
                                  <p:stCondLst>
                                    <p:cond delay="600"/>
                                  </p:stCondLst>
                                  <p:childTnLst>
                                    <p:set>
                                      <p:cBhvr>
                                        <p:cTn id="36" dur="1" fill="hold">
                                          <p:stCondLst>
                                            <p:cond delay="0"/>
                                          </p:stCondLst>
                                        </p:cTn>
                                        <p:tgtEl>
                                          <p:spTgt spid="63"/>
                                        </p:tgtEl>
                                        <p:attrNameLst>
                                          <p:attrName>style.visibility</p:attrName>
                                        </p:attrNameLst>
                                      </p:cBhvr>
                                      <p:to>
                                        <p:strVal val="visible"/>
                                      </p:to>
                                    </p:set>
                                    <p:anim calcmode="lin" valueType="num">
                                      <p:cBhvr>
                                        <p:cTn id="37" dur="3800" fill="hold"/>
                                        <p:tgtEl>
                                          <p:spTgt spid="63"/>
                                        </p:tgtEl>
                                        <p:attrNameLst>
                                          <p:attrName>ppt_w</p:attrName>
                                        </p:attrNameLst>
                                      </p:cBhvr>
                                      <p:tavLst>
                                        <p:tav tm="0">
                                          <p:val>
                                            <p:fltVal val="0"/>
                                          </p:val>
                                        </p:tav>
                                        <p:tav tm="100000">
                                          <p:val>
                                            <p:strVal val="#ppt_w"/>
                                          </p:val>
                                        </p:tav>
                                      </p:tavLst>
                                    </p:anim>
                                    <p:anim calcmode="lin" valueType="num">
                                      <p:cBhvr>
                                        <p:cTn id="38" dur="3800" fill="hold"/>
                                        <p:tgtEl>
                                          <p:spTgt spid="63"/>
                                        </p:tgtEl>
                                        <p:attrNameLst>
                                          <p:attrName>ppt_h</p:attrName>
                                        </p:attrNameLst>
                                      </p:cBhvr>
                                      <p:tavLst>
                                        <p:tav tm="0">
                                          <p:val>
                                            <p:fltVal val="0"/>
                                          </p:val>
                                        </p:tav>
                                        <p:tav tm="100000">
                                          <p:val>
                                            <p:strVal val="#ppt_h"/>
                                          </p:val>
                                        </p:tav>
                                      </p:tavLst>
                                    </p:anim>
                                    <p:animEffect transition="in" filter="fade">
                                      <p:cBhvr>
                                        <p:cTn id="39" dur="3800"/>
                                        <p:tgtEl>
                                          <p:spTgt spid="63"/>
                                        </p:tgtEl>
                                      </p:cBhvr>
                                    </p:animEffect>
                                    <p:anim calcmode="lin" valueType="num">
                                      <p:cBhvr>
                                        <p:cTn id="40" dur="3800" fill="hold"/>
                                        <p:tgtEl>
                                          <p:spTgt spid="63"/>
                                        </p:tgtEl>
                                        <p:attrNameLst>
                                          <p:attrName>ppt_x</p:attrName>
                                        </p:attrNameLst>
                                      </p:cBhvr>
                                      <p:tavLst>
                                        <p:tav tm="0">
                                          <p:val>
                                            <p:fltVal val="0.5"/>
                                          </p:val>
                                        </p:tav>
                                        <p:tav tm="100000">
                                          <p:val>
                                            <p:strVal val="#ppt_x"/>
                                          </p:val>
                                        </p:tav>
                                      </p:tavLst>
                                    </p:anim>
                                    <p:anim calcmode="lin" valueType="num">
                                      <p:cBhvr>
                                        <p:cTn id="41" dur="3800" fill="hold"/>
                                        <p:tgtEl>
                                          <p:spTgt spid="63"/>
                                        </p:tgtEl>
                                        <p:attrNameLst>
                                          <p:attrName>ppt_y</p:attrName>
                                        </p:attrNameLst>
                                      </p:cBhvr>
                                      <p:tavLst>
                                        <p:tav tm="0">
                                          <p:val>
                                            <p:fltVal val="0.5"/>
                                          </p:val>
                                        </p:tav>
                                        <p:tav tm="100000">
                                          <p:val>
                                            <p:strVal val="#ppt_y"/>
                                          </p:val>
                                        </p:tav>
                                      </p:tavLst>
                                    </p:anim>
                                  </p:childTnLst>
                                </p:cTn>
                              </p:par>
                              <p:par>
                                <p:cTn id="42" presetID="53" presetClass="entr" presetSubtype="528" repeatCount="indefinite" fill="hold" grpId="0" nodeType="withEffect">
                                  <p:stCondLst>
                                    <p:cond delay="700"/>
                                  </p:stCondLst>
                                  <p:childTnLst>
                                    <p:set>
                                      <p:cBhvr>
                                        <p:cTn id="43" dur="1" fill="hold">
                                          <p:stCondLst>
                                            <p:cond delay="0"/>
                                          </p:stCondLst>
                                        </p:cTn>
                                        <p:tgtEl>
                                          <p:spTgt spid="65"/>
                                        </p:tgtEl>
                                        <p:attrNameLst>
                                          <p:attrName>style.visibility</p:attrName>
                                        </p:attrNameLst>
                                      </p:cBhvr>
                                      <p:to>
                                        <p:strVal val="visible"/>
                                      </p:to>
                                    </p:set>
                                    <p:anim calcmode="lin" valueType="num">
                                      <p:cBhvr>
                                        <p:cTn id="44" dur="1250" fill="hold"/>
                                        <p:tgtEl>
                                          <p:spTgt spid="65"/>
                                        </p:tgtEl>
                                        <p:attrNameLst>
                                          <p:attrName>ppt_w</p:attrName>
                                        </p:attrNameLst>
                                      </p:cBhvr>
                                      <p:tavLst>
                                        <p:tav tm="0">
                                          <p:val>
                                            <p:fltVal val="0"/>
                                          </p:val>
                                        </p:tav>
                                        <p:tav tm="100000">
                                          <p:val>
                                            <p:strVal val="#ppt_w"/>
                                          </p:val>
                                        </p:tav>
                                      </p:tavLst>
                                    </p:anim>
                                    <p:anim calcmode="lin" valueType="num">
                                      <p:cBhvr>
                                        <p:cTn id="45" dur="1250" fill="hold"/>
                                        <p:tgtEl>
                                          <p:spTgt spid="65"/>
                                        </p:tgtEl>
                                        <p:attrNameLst>
                                          <p:attrName>ppt_h</p:attrName>
                                        </p:attrNameLst>
                                      </p:cBhvr>
                                      <p:tavLst>
                                        <p:tav tm="0">
                                          <p:val>
                                            <p:fltVal val="0"/>
                                          </p:val>
                                        </p:tav>
                                        <p:tav tm="100000">
                                          <p:val>
                                            <p:strVal val="#ppt_h"/>
                                          </p:val>
                                        </p:tav>
                                      </p:tavLst>
                                    </p:anim>
                                    <p:animEffect transition="in" filter="fade">
                                      <p:cBhvr>
                                        <p:cTn id="46" dur="1250"/>
                                        <p:tgtEl>
                                          <p:spTgt spid="65"/>
                                        </p:tgtEl>
                                      </p:cBhvr>
                                    </p:animEffect>
                                    <p:anim calcmode="lin" valueType="num">
                                      <p:cBhvr>
                                        <p:cTn id="47" dur="1250" fill="hold"/>
                                        <p:tgtEl>
                                          <p:spTgt spid="65"/>
                                        </p:tgtEl>
                                        <p:attrNameLst>
                                          <p:attrName>ppt_x</p:attrName>
                                        </p:attrNameLst>
                                      </p:cBhvr>
                                      <p:tavLst>
                                        <p:tav tm="0">
                                          <p:val>
                                            <p:fltVal val="0.5"/>
                                          </p:val>
                                        </p:tav>
                                        <p:tav tm="100000">
                                          <p:val>
                                            <p:strVal val="#ppt_x"/>
                                          </p:val>
                                        </p:tav>
                                      </p:tavLst>
                                    </p:anim>
                                    <p:anim calcmode="lin" valueType="num">
                                      <p:cBhvr>
                                        <p:cTn id="48" dur="1250" fill="hold"/>
                                        <p:tgtEl>
                                          <p:spTgt spid="65"/>
                                        </p:tgtEl>
                                        <p:attrNameLst>
                                          <p:attrName>ppt_y</p:attrName>
                                        </p:attrNameLst>
                                      </p:cBhvr>
                                      <p:tavLst>
                                        <p:tav tm="0">
                                          <p:val>
                                            <p:fltVal val="0.5"/>
                                          </p:val>
                                        </p:tav>
                                        <p:tav tm="100000">
                                          <p:val>
                                            <p:strVal val="#ppt_y"/>
                                          </p:val>
                                        </p:tav>
                                      </p:tavLst>
                                    </p:anim>
                                  </p:childTnLst>
                                </p:cTn>
                              </p:par>
                              <p:par>
                                <p:cTn id="49" presetID="53" presetClass="entr" presetSubtype="528" repeatCount="indefinite" fill="hold" grpId="0" nodeType="withEffect">
                                  <p:stCondLst>
                                    <p:cond delay="250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anim calcmode="lin" valueType="num">
                                      <p:cBhvr>
                                        <p:cTn id="54" dur="500" fill="hold"/>
                                        <p:tgtEl>
                                          <p:spTgt spid="66"/>
                                        </p:tgtEl>
                                        <p:attrNameLst>
                                          <p:attrName>ppt_x</p:attrName>
                                        </p:attrNameLst>
                                      </p:cBhvr>
                                      <p:tavLst>
                                        <p:tav tm="0">
                                          <p:val>
                                            <p:fltVal val="0.5"/>
                                          </p:val>
                                        </p:tav>
                                        <p:tav tm="100000">
                                          <p:val>
                                            <p:strVal val="#ppt_x"/>
                                          </p:val>
                                        </p:tav>
                                      </p:tavLst>
                                    </p:anim>
                                    <p:anim calcmode="lin" valueType="num">
                                      <p:cBhvr>
                                        <p:cTn id="55" dur="500" fill="hold"/>
                                        <p:tgtEl>
                                          <p:spTgt spid="66"/>
                                        </p:tgtEl>
                                        <p:attrNameLst>
                                          <p:attrName>ppt_y</p:attrName>
                                        </p:attrNameLst>
                                      </p:cBhvr>
                                      <p:tavLst>
                                        <p:tav tm="0">
                                          <p:val>
                                            <p:fltVal val="0.5"/>
                                          </p:val>
                                        </p:tav>
                                        <p:tav tm="100000">
                                          <p:val>
                                            <p:strVal val="#ppt_y"/>
                                          </p:val>
                                        </p:tav>
                                      </p:tavLst>
                                    </p:anim>
                                  </p:childTnLst>
                                </p:cTn>
                              </p:par>
                              <p:par>
                                <p:cTn id="56" presetID="53" presetClass="entr" presetSubtype="528" repeatCount="indefinite" fill="hold" grpId="0" nodeType="withEffect">
                                  <p:stCondLst>
                                    <p:cond delay="500"/>
                                  </p:stCondLst>
                                  <p:childTnLst>
                                    <p:set>
                                      <p:cBhvr>
                                        <p:cTn id="57" dur="1" fill="hold">
                                          <p:stCondLst>
                                            <p:cond delay="0"/>
                                          </p:stCondLst>
                                        </p:cTn>
                                        <p:tgtEl>
                                          <p:spTgt spid="68"/>
                                        </p:tgtEl>
                                        <p:attrNameLst>
                                          <p:attrName>style.visibility</p:attrName>
                                        </p:attrNameLst>
                                      </p:cBhvr>
                                      <p:to>
                                        <p:strVal val="visible"/>
                                      </p:to>
                                    </p:set>
                                    <p:anim calcmode="lin" valueType="num">
                                      <p:cBhvr>
                                        <p:cTn id="58" dur="2500" fill="hold"/>
                                        <p:tgtEl>
                                          <p:spTgt spid="68"/>
                                        </p:tgtEl>
                                        <p:attrNameLst>
                                          <p:attrName>ppt_w</p:attrName>
                                        </p:attrNameLst>
                                      </p:cBhvr>
                                      <p:tavLst>
                                        <p:tav tm="0">
                                          <p:val>
                                            <p:fltVal val="0"/>
                                          </p:val>
                                        </p:tav>
                                        <p:tav tm="100000">
                                          <p:val>
                                            <p:strVal val="#ppt_w"/>
                                          </p:val>
                                        </p:tav>
                                      </p:tavLst>
                                    </p:anim>
                                    <p:anim calcmode="lin" valueType="num">
                                      <p:cBhvr>
                                        <p:cTn id="59" dur="2500" fill="hold"/>
                                        <p:tgtEl>
                                          <p:spTgt spid="68"/>
                                        </p:tgtEl>
                                        <p:attrNameLst>
                                          <p:attrName>ppt_h</p:attrName>
                                        </p:attrNameLst>
                                      </p:cBhvr>
                                      <p:tavLst>
                                        <p:tav tm="0">
                                          <p:val>
                                            <p:fltVal val="0"/>
                                          </p:val>
                                        </p:tav>
                                        <p:tav tm="100000">
                                          <p:val>
                                            <p:strVal val="#ppt_h"/>
                                          </p:val>
                                        </p:tav>
                                      </p:tavLst>
                                    </p:anim>
                                    <p:animEffect transition="in" filter="fade">
                                      <p:cBhvr>
                                        <p:cTn id="60" dur="2500"/>
                                        <p:tgtEl>
                                          <p:spTgt spid="68"/>
                                        </p:tgtEl>
                                      </p:cBhvr>
                                    </p:animEffect>
                                    <p:anim calcmode="lin" valueType="num">
                                      <p:cBhvr>
                                        <p:cTn id="61" dur="2500" fill="hold"/>
                                        <p:tgtEl>
                                          <p:spTgt spid="68"/>
                                        </p:tgtEl>
                                        <p:attrNameLst>
                                          <p:attrName>ppt_x</p:attrName>
                                        </p:attrNameLst>
                                      </p:cBhvr>
                                      <p:tavLst>
                                        <p:tav tm="0">
                                          <p:val>
                                            <p:fltVal val="0.5"/>
                                          </p:val>
                                        </p:tav>
                                        <p:tav tm="100000">
                                          <p:val>
                                            <p:strVal val="#ppt_x"/>
                                          </p:val>
                                        </p:tav>
                                      </p:tavLst>
                                    </p:anim>
                                    <p:anim calcmode="lin" valueType="num">
                                      <p:cBhvr>
                                        <p:cTn id="62" dur="2500" fill="hold"/>
                                        <p:tgtEl>
                                          <p:spTgt spid="68"/>
                                        </p:tgtEl>
                                        <p:attrNameLst>
                                          <p:attrName>ppt_y</p:attrName>
                                        </p:attrNameLst>
                                      </p:cBhvr>
                                      <p:tavLst>
                                        <p:tav tm="0">
                                          <p:val>
                                            <p:fltVal val="0.5"/>
                                          </p:val>
                                        </p:tav>
                                        <p:tav tm="100000">
                                          <p:val>
                                            <p:strVal val="#ppt_y"/>
                                          </p:val>
                                        </p:tav>
                                      </p:tavLst>
                                    </p:anim>
                                  </p:childTnLst>
                                </p:cTn>
                              </p:par>
                              <p:par>
                                <p:cTn id="63" presetID="53" presetClass="entr" presetSubtype="528" repeatCount="indefinite" fill="hold" grpId="0" nodeType="withEffect">
                                  <p:stCondLst>
                                    <p:cond delay="1000"/>
                                  </p:stCondLst>
                                  <p:childTnLst>
                                    <p:set>
                                      <p:cBhvr>
                                        <p:cTn id="64" dur="1" fill="hold">
                                          <p:stCondLst>
                                            <p:cond delay="0"/>
                                          </p:stCondLst>
                                        </p:cTn>
                                        <p:tgtEl>
                                          <p:spTgt spid="61"/>
                                        </p:tgtEl>
                                        <p:attrNameLst>
                                          <p:attrName>style.visibility</p:attrName>
                                        </p:attrNameLst>
                                      </p:cBhvr>
                                      <p:to>
                                        <p:strVal val="visible"/>
                                      </p:to>
                                    </p:set>
                                    <p:anim calcmode="lin" valueType="num">
                                      <p:cBhvr>
                                        <p:cTn id="65" dur="1700" fill="hold"/>
                                        <p:tgtEl>
                                          <p:spTgt spid="61"/>
                                        </p:tgtEl>
                                        <p:attrNameLst>
                                          <p:attrName>ppt_w</p:attrName>
                                        </p:attrNameLst>
                                      </p:cBhvr>
                                      <p:tavLst>
                                        <p:tav tm="0">
                                          <p:val>
                                            <p:fltVal val="0"/>
                                          </p:val>
                                        </p:tav>
                                        <p:tav tm="100000">
                                          <p:val>
                                            <p:strVal val="#ppt_w"/>
                                          </p:val>
                                        </p:tav>
                                      </p:tavLst>
                                    </p:anim>
                                    <p:anim calcmode="lin" valueType="num">
                                      <p:cBhvr>
                                        <p:cTn id="66" dur="1700" fill="hold"/>
                                        <p:tgtEl>
                                          <p:spTgt spid="61"/>
                                        </p:tgtEl>
                                        <p:attrNameLst>
                                          <p:attrName>ppt_h</p:attrName>
                                        </p:attrNameLst>
                                      </p:cBhvr>
                                      <p:tavLst>
                                        <p:tav tm="0">
                                          <p:val>
                                            <p:fltVal val="0"/>
                                          </p:val>
                                        </p:tav>
                                        <p:tav tm="100000">
                                          <p:val>
                                            <p:strVal val="#ppt_h"/>
                                          </p:val>
                                        </p:tav>
                                      </p:tavLst>
                                    </p:anim>
                                    <p:animEffect transition="in" filter="fade">
                                      <p:cBhvr>
                                        <p:cTn id="67" dur="1700"/>
                                        <p:tgtEl>
                                          <p:spTgt spid="61"/>
                                        </p:tgtEl>
                                      </p:cBhvr>
                                    </p:animEffect>
                                    <p:anim calcmode="lin" valueType="num">
                                      <p:cBhvr>
                                        <p:cTn id="68" dur="1700" fill="hold"/>
                                        <p:tgtEl>
                                          <p:spTgt spid="61"/>
                                        </p:tgtEl>
                                        <p:attrNameLst>
                                          <p:attrName>ppt_x</p:attrName>
                                        </p:attrNameLst>
                                      </p:cBhvr>
                                      <p:tavLst>
                                        <p:tav tm="0">
                                          <p:val>
                                            <p:fltVal val="0.5"/>
                                          </p:val>
                                        </p:tav>
                                        <p:tav tm="100000">
                                          <p:val>
                                            <p:strVal val="#ppt_x"/>
                                          </p:val>
                                        </p:tav>
                                      </p:tavLst>
                                    </p:anim>
                                    <p:anim calcmode="lin" valueType="num">
                                      <p:cBhvr>
                                        <p:cTn id="69" dur="1700" fill="hold"/>
                                        <p:tgtEl>
                                          <p:spTgt spid="61"/>
                                        </p:tgtEl>
                                        <p:attrNameLst>
                                          <p:attrName>ppt_y</p:attrName>
                                        </p:attrNameLst>
                                      </p:cBhvr>
                                      <p:tavLst>
                                        <p:tav tm="0">
                                          <p:val>
                                            <p:fltVal val="0.5"/>
                                          </p:val>
                                        </p:tav>
                                        <p:tav tm="100000">
                                          <p:val>
                                            <p:strVal val="#ppt_y"/>
                                          </p:val>
                                        </p:tav>
                                      </p:tavLst>
                                    </p:anim>
                                  </p:childTnLst>
                                </p:cTn>
                              </p:par>
                              <p:par>
                                <p:cTn id="70" presetID="53" presetClass="entr" presetSubtype="528" repeatCount="indefinite" fill="hold" grpId="0" nodeType="withEffect">
                                  <p:stCondLst>
                                    <p:cond delay="800"/>
                                  </p:stCondLst>
                                  <p:childTnLst>
                                    <p:set>
                                      <p:cBhvr>
                                        <p:cTn id="71" dur="1" fill="hold">
                                          <p:stCondLst>
                                            <p:cond delay="0"/>
                                          </p:stCondLst>
                                        </p:cTn>
                                        <p:tgtEl>
                                          <p:spTgt spid="62"/>
                                        </p:tgtEl>
                                        <p:attrNameLst>
                                          <p:attrName>style.visibility</p:attrName>
                                        </p:attrNameLst>
                                      </p:cBhvr>
                                      <p:to>
                                        <p:strVal val="visible"/>
                                      </p:to>
                                    </p:set>
                                    <p:anim calcmode="lin" valueType="num">
                                      <p:cBhvr>
                                        <p:cTn id="72" dur="2500" fill="hold"/>
                                        <p:tgtEl>
                                          <p:spTgt spid="62"/>
                                        </p:tgtEl>
                                        <p:attrNameLst>
                                          <p:attrName>ppt_w</p:attrName>
                                        </p:attrNameLst>
                                      </p:cBhvr>
                                      <p:tavLst>
                                        <p:tav tm="0">
                                          <p:val>
                                            <p:fltVal val="0"/>
                                          </p:val>
                                        </p:tav>
                                        <p:tav tm="100000">
                                          <p:val>
                                            <p:strVal val="#ppt_w"/>
                                          </p:val>
                                        </p:tav>
                                      </p:tavLst>
                                    </p:anim>
                                    <p:anim calcmode="lin" valueType="num">
                                      <p:cBhvr>
                                        <p:cTn id="73" dur="2500" fill="hold"/>
                                        <p:tgtEl>
                                          <p:spTgt spid="62"/>
                                        </p:tgtEl>
                                        <p:attrNameLst>
                                          <p:attrName>ppt_h</p:attrName>
                                        </p:attrNameLst>
                                      </p:cBhvr>
                                      <p:tavLst>
                                        <p:tav tm="0">
                                          <p:val>
                                            <p:fltVal val="0"/>
                                          </p:val>
                                        </p:tav>
                                        <p:tav tm="100000">
                                          <p:val>
                                            <p:strVal val="#ppt_h"/>
                                          </p:val>
                                        </p:tav>
                                      </p:tavLst>
                                    </p:anim>
                                    <p:animEffect transition="in" filter="fade">
                                      <p:cBhvr>
                                        <p:cTn id="74" dur="2500"/>
                                        <p:tgtEl>
                                          <p:spTgt spid="62"/>
                                        </p:tgtEl>
                                      </p:cBhvr>
                                    </p:animEffect>
                                    <p:anim calcmode="lin" valueType="num">
                                      <p:cBhvr>
                                        <p:cTn id="75" dur="2500" fill="hold"/>
                                        <p:tgtEl>
                                          <p:spTgt spid="62"/>
                                        </p:tgtEl>
                                        <p:attrNameLst>
                                          <p:attrName>ppt_x</p:attrName>
                                        </p:attrNameLst>
                                      </p:cBhvr>
                                      <p:tavLst>
                                        <p:tav tm="0">
                                          <p:val>
                                            <p:fltVal val="0.5"/>
                                          </p:val>
                                        </p:tav>
                                        <p:tav tm="100000">
                                          <p:val>
                                            <p:strVal val="#ppt_x"/>
                                          </p:val>
                                        </p:tav>
                                      </p:tavLst>
                                    </p:anim>
                                    <p:anim calcmode="lin" valueType="num">
                                      <p:cBhvr>
                                        <p:cTn id="76" dur="2500" fill="hold"/>
                                        <p:tgtEl>
                                          <p:spTgt spid="62"/>
                                        </p:tgtEl>
                                        <p:attrNameLst>
                                          <p:attrName>ppt_y</p:attrName>
                                        </p:attrNameLst>
                                      </p:cBhvr>
                                      <p:tavLst>
                                        <p:tav tm="0">
                                          <p:val>
                                            <p:fltVal val="0.5"/>
                                          </p:val>
                                        </p:tav>
                                        <p:tav tm="100000">
                                          <p:val>
                                            <p:strVal val="#ppt_y"/>
                                          </p:val>
                                        </p:tav>
                                      </p:tavLst>
                                    </p:anim>
                                  </p:childTnLst>
                                </p:cTn>
                              </p:par>
                              <p:par>
                                <p:cTn id="77" presetID="53" presetClass="entr" presetSubtype="528" repeatCount="indefinite" fill="hold" grpId="0" nodeType="withEffect">
                                  <p:stCondLst>
                                    <p:cond delay="900"/>
                                  </p:stCondLst>
                                  <p:childTnLst>
                                    <p:set>
                                      <p:cBhvr>
                                        <p:cTn id="78" dur="1" fill="hold">
                                          <p:stCondLst>
                                            <p:cond delay="0"/>
                                          </p:stCondLst>
                                        </p:cTn>
                                        <p:tgtEl>
                                          <p:spTgt spid="64"/>
                                        </p:tgtEl>
                                        <p:attrNameLst>
                                          <p:attrName>style.visibility</p:attrName>
                                        </p:attrNameLst>
                                      </p:cBhvr>
                                      <p:to>
                                        <p:strVal val="visible"/>
                                      </p:to>
                                    </p:set>
                                    <p:anim calcmode="lin" valueType="num">
                                      <p:cBhvr>
                                        <p:cTn id="79" dur="800" fill="hold"/>
                                        <p:tgtEl>
                                          <p:spTgt spid="64"/>
                                        </p:tgtEl>
                                        <p:attrNameLst>
                                          <p:attrName>ppt_w</p:attrName>
                                        </p:attrNameLst>
                                      </p:cBhvr>
                                      <p:tavLst>
                                        <p:tav tm="0">
                                          <p:val>
                                            <p:fltVal val="0"/>
                                          </p:val>
                                        </p:tav>
                                        <p:tav tm="100000">
                                          <p:val>
                                            <p:strVal val="#ppt_w"/>
                                          </p:val>
                                        </p:tav>
                                      </p:tavLst>
                                    </p:anim>
                                    <p:anim calcmode="lin" valueType="num">
                                      <p:cBhvr>
                                        <p:cTn id="80" dur="800" fill="hold"/>
                                        <p:tgtEl>
                                          <p:spTgt spid="64"/>
                                        </p:tgtEl>
                                        <p:attrNameLst>
                                          <p:attrName>ppt_h</p:attrName>
                                        </p:attrNameLst>
                                      </p:cBhvr>
                                      <p:tavLst>
                                        <p:tav tm="0">
                                          <p:val>
                                            <p:fltVal val="0"/>
                                          </p:val>
                                        </p:tav>
                                        <p:tav tm="100000">
                                          <p:val>
                                            <p:strVal val="#ppt_h"/>
                                          </p:val>
                                        </p:tav>
                                      </p:tavLst>
                                    </p:anim>
                                    <p:animEffect transition="in" filter="fade">
                                      <p:cBhvr>
                                        <p:cTn id="81" dur="800"/>
                                        <p:tgtEl>
                                          <p:spTgt spid="64"/>
                                        </p:tgtEl>
                                      </p:cBhvr>
                                    </p:animEffect>
                                    <p:anim calcmode="lin" valueType="num">
                                      <p:cBhvr>
                                        <p:cTn id="82" dur="800" fill="hold"/>
                                        <p:tgtEl>
                                          <p:spTgt spid="64"/>
                                        </p:tgtEl>
                                        <p:attrNameLst>
                                          <p:attrName>ppt_x</p:attrName>
                                        </p:attrNameLst>
                                      </p:cBhvr>
                                      <p:tavLst>
                                        <p:tav tm="0">
                                          <p:val>
                                            <p:fltVal val="0.5"/>
                                          </p:val>
                                        </p:tav>
                                        <p:tav tm="100000">
                                          <p:val>
                                            <p:strVal val="#ppt_x"/>
                                          </p:val>
                                        </p:tav>
                                      </p:tavLst>
                                    </p:anim>
                                    <p:anim calcmode="lin" valueType="num">
                                      <p:cBhvr>
                                        <p:cTn id="83" dur="800" fill="hold"/>
                                        <p:tgtEl>
                                          <p:spTgt spid="64"/>
                                        </p:tgtEl>
                                        <p:attrNameLst>
                                          <p:attrName>ppt_y</p:attrName>
                                        </p:attrNameLst>
                                      </p:cBhvr>
                                      <p:tavLst>
                                        <p:tav tm="0">
                                          <p:val>
                                            <p:fltVal val="0.5"/>
                                          </p:val>
                                        </p:tav>
                                        <p:tav tm="100000">
                                          <p:val>
                                            <p:strVal val="#ppt_y"/>
                                          </p:val>
                                        </p:tav>
                                      </p:tavLst>
                                    </p:anim>
                                  </p:childTnLst>
                                </p:cTn>
                              </p:par>
                              <p:par>
                                <p:cTn id="84" presetID="53" presetClass="entr" presetSubtype="528" repeatCount="indefinite" fill="hold" grpId="0" nodeType="withEffect">
                                  <p:stCondLst>
                                    <p:cond delay="600"/>
                                  </p:stCondLst>
                                  <p:childTnLst>
                                    <p:set>
                                      <p:cBhvr>
                                        <p:cTn id="85" dur="1" fill="hold">
                                          <p:stCondLst>
                                            <p:cond delay="0"/>
                                          </p:stCondLst>
                                        </p:cTn>
                                        <p:tgtEl>
                                          <p:spTgt spid="5"/>
                                        </p:tgtEl>
                                        <p:attrNameLst>
                                          <p:attrName>style.visibility</p:attrName>
                                        </p:attrNameLst>
                                      </p:cBhvr>
                                      <p:to>
                                        <p:strVal val="visible"/>
                                      </p:to>
                                    </p:set>
                                    <p:anim calcmode="lin" valueType="num">
                                      <p:cBhvr>
                                        <p:cTn id="86" dur="2700" fill="hold"/>
                                        <p:tgtEl>
                                          <p:spTgt spid="5"/>
                                        </p:tgtEl>
                                        <p:attrNameLst>
                                          <p:attrName>ppt_w</p:attrName>
                                        </p:attrNameLst>
                                      </p:cBhvr>
                                      <p:tavLst>
                                        <p:tav tm="0">
                                          <p:val>
                                            <p:fltVal val="0"/>
                                          </p:val>
                                        </p:tav>
                                        <p:tav tm="100000">
                                          <p:val>
                                            <p:strVal val="#ppt_w"/>
                                          </p:val>
                                        </p:tav>
                                      </p:tavLst>
                                    </p:anim>
                                    <p:anim calcmode="lin" valueType="num">
                                      <p:cBhvr>
                                        <p:cTn id="87" dur="2700" fill="hold"/>
                                        <p:tgtEl>
                                          <p:spTgt spid="5"/>
                                        </p:tgtEl>
                                        <p:attrNameLst>
                                          <p:attrName>ppt_h</p:attrName>
                                        </p:attrNameLst>
                                      </p:cBhvr>
                                      <p:tavLst>
                                        <p:tav tm="0">
                                          <p:val>
                                            <p:fltVal val="0"/>
                                          </p:val>
                                        </p:tav>
                                        <p:tav tm="100000">
                                          <p:val>
                                            <p:strVal val="#ppt_h"/>
                                          </p:val>
                                        </p:tav>
                                      </p:tavLst>
                                    </p:anim>
                                    <p:animEffect transition="in" filter="fade">
                                      <p:cBhvr>
                                        <p:cTn id="88" dur="2700"/>
                                        <p:tgtEl>
                                          <p:spTgt spid="5"/>
                                        </p:tgtEl>
                                      </p:cBhvr>
                                    </p:animEffect>
                                    <p:anim calcmode="lin" valueType="num">
                                      <p:cBhvr>
                                        <p:cTn id="89" dur="2700" fill="hold"/>
                                        <p:tgtEl>
                                          <p:spTgt spid="5"/>
                                        </p:tgtEl>
                                        <p:attrNameLst>
                                          <p:attrName>ppt_x</p:attrName>
                                        </p:attrNameLst>
                                      </p:cBhvr>
                                      <p:tavLst>
                                        <p:tav tm="0">
                                          <p:val>
                                            <p:fltVal val="0.5"/>
                                          </p:val>
                                        </p:tav>
                                        <p:tav tm="100000">
                                          <p:val>
                                            <p:strVal val="#ppt_x"/>
                                          </p:val>
                                        </p:tav>
                                      </p:tavLst>
                                    </p:anim>
                                    <p:anim calcmode="lin" valueType="num">
                                      <p:cBhvr>
                                        <p:cTn id="90" dur="2700" fill="hold"/>
                                        <p:tgtEl>
                                          <p:spTgt spid="5"/>
                                        </p:tgtEl>
                                        <p:attrNameLst>
                                          <p:attrName>ppt_y</p:attrName>
                                        </p:attrNameLst>
                                      </p:cBhvr>
                                      <p:tavLst>
                                        <p:tav tm="0">
                                          <p:val>
                                            <p:fltVal val="0.5"/>
                                          </p:val>
                                        </p:tav>
                                        <p:tav tm="100000">
                                          <p:val>
                                            <p:strVal val="#ppt_y"/>
                                          </p:val>
                                        </p:tav>
                                      </p:tavLst>
                                    </p:anim>
                                  </p:childTnLst>
                                </p:cTn>
                              </p:par>
                              <p:par>
                                <p:cTn id="91" presetID="53" presetClass="entr" presetSubtype="528" repeatCount="indefinite" fill="hold" grpId="0" nodeType="withEffect">
                                  <p:stCondLst>
                                    <p:cond delay="500"/>
                                  </p:stCondLst>
                                  <p:childTnLst>
                                    <p:set>
                                      <p:cBhvr>
                                        <p:cTn id="92" dur="1" fill="hold">
                                          <p:stCondLst>
                                            <p:cond delay="0"/>
                                          </p:stCondLst>
                                        </p:cTn>
                                        <p:tgtEl>
                                          <p:spTgt spid="60"/>
                                        </p:tgtEl>
                                        <p:attrNameLst>
                                          <p:attrName>style.visibility</p:attrName>
                                        </p:attrNameLst>
                                      </p:cBhvr>
                                      <p:to>
                                        <p:strVal val="visible"/>
                                      </p:to>
                                    </p:set>
                                    <p:anim calcmode="lin" valueType="num">
                                      <p:cBhvr>
                                        <p:cTn id="93" dur="900" fill="hold"/>
                                        <p:tgtEl>
                                          <p:spTgt spid="60"/>
                                        </p:tgtEl>
                                        <p:attrNameLst>
                                          <p:attrName>ppt_w</p:attrName>
                                        </p:attrNameLst>
                                      </p:cBhvr>
                                      <p:tavLst>
                                        <p:tav tm="0">
                                          <p:val>
                                            <p:fltVal val="0"/>
                                          </p:val>
                                        </p:tav>
                                        <p:tav tm="100000">
                                          <p:val>
                                            <p:strVal val="#ppt_w"/>
                                          </p:val>
                                        </p:tav>
                                      </p:tavLst>
                                    </p:anim>
                                    <p:anim calcmode="lin" valueType="num">
                                      <p:cBhvr>
                                        <p:cTn id="94" dur="900" fill="hold"/>
                                        <p:tgtEl>
                                          <p:spTgt spid="60"/>
                                        </p:tgtEl>
                                        <p:attrNameLst>
                                          <p:attrName>ppt_h</p:attrName>
                                        </p:attrNameLst>
                                      </p:cBhvr>
                                      <p:tavLst>
                                        <p:tav tm="0">
                                          <p:val>
                                            <p:fltVal val="0"/>
                                          </p:val>
                                        </p:tav>
                                        <p:tav tm="100000">
                                          <p:val>
                                            <p:strVal val="#ppt_h"/>
                                          </p:val>
                                        </p:tav>
                                      </p:tavLst>
                                    </p:anim>
                                    <p:animEffect transition="in" filter="fade">
                                      <p:cBhvr>
                                        <p:cTn id="95" dur="900"/>
                                        <p:tgtEl>
                                          <p:spTgt spid="60"/>
                                        </p:tgtEl>
                                      </p:cBhvr>
                                    </p:animEffect>
                                    <p:anim calcmode="lin" valueType="num">
                                      <p:cBhvr>
                                        <p:cTn id="96" dur="900" fill="hold"/>
                                        <p:tgtEl>
                                          <p:spTgt spid="60"/>
                                        </p:tgtEl>
                                        <p:attrNameLst>
                                          <p:attrName>ppt_x</p:attrName>
                                        </p:attrNameLst>
                                      </p:cBhvr>
                                      <p:tavLst>
                                        <p:tav tm="0">
                                          <p:val>
                                            <p:fltVal val="0.5"/>
                                          </p:val>
                                        </p:tav>
                                        <p:tav tm="100000">
                                          <p:val>
                                            <p:strVal val="#ppt_x"/>
                                          </p:val>
                                        </p:tav>
                                      </p:tavLst>
                                    </p:anim>
                                    <p:anim calcmode="lin" valueType="num">
                                      <p:cBhvr>
                                        <p:cTn id="97" dur="900" fill="hold"/>
                                        <p:tgtEl>
                                          <p:spTgt spid="60"/>
                                        </p:tgtEl>
                                        <p:attrNameLst>
                                          <p:attrName>ppt_y</p:attrName>
                                        </p:attrNameLst>
                                      </p:cBhvr>
                                      <p:tavLst>
                                        <p:tav tm="0">
                                          <p:val>
                                            <p:fltVal val="0.5"/>
                                          </p:val>
                                        </p:tav>
                                        <p:tav tm="100000">
                                          <p:val>
                                            <p:strVal val="#ppt_y"/>
                                          </p:val>
                                        </p:tav>
                                      </p:tavLst>
                                    </p:anim>
                                  </p:childTnLst>
                                </p:cTn>
                              </p:par>
                              <p:par>
                                <p:cTn id="98" presetID="8" presetClass="emph" presetSubtype="0" repeatCount="indefinite" fill="hold" nodeType="withEffect">
                                  <p:stCondLst>
                                    <p:cond delay="0"/>
                                  </p:stCondLst>
                                  <p:childTnLst>
                                    <p:animRot by="-21600000">
                                      <p:cBhvr>
                                        <p:cTn id="99" dur="5900" fill="hold"/>
                                        <p:tgtEl>
                                          <p:spTgt spid="8"/>
                                        </p:tgtEl>
                                        <p:attrNameLst>
                                          <p:attrName>r</p:attrName>
                                        </p:attrNameLst>
                                      </p:cBhvr>
                                    </p:animRot>
                                  </p:childTnLst>
                                </p:cTn>
                              </p:par>
                              <p:par>
                                <p:cTn id="100" presetID="8" presetClass="emph" presetSubtype="0" repeatCount="indefinite" fill="hold" nodeType="withEffect">
                                  <p:stCondLst>
                                    <p:cond delay="0"/>
                                  </p:stCondLst>
                                  <p:childTnLst>
                                    <p:animRot by="21600000">
                                      <p:cBhvr>
                                        <p:cTn id="101" dur="5000" fill="hold"/>
                                        <p:tgtEl>
                                          <p:spTgt spid="21"/>
                                        </p:tgtEl>
                                        <p:attrNameLst>
                                          <p:attrName>r</p:attrName>
                                        </p:attrNameLst>
                                      </p:cBhvr>
                                    </p:animRot>
                                  </p:childTnLst>
                                </p:cTn>
                              </p:par>
                              <p:par>
                                <p:cTn id="102" presetID="8" presetClass="emph" presetSubtype="0" repeatCount="indefinite" fill="hold" nodeType="withEffect">
                                  <p:stCondLst>
                                    <p:cond delay="0"/>
                                  </p:stCondLst>
                                  <p:childTnLst>
                                    <p:animRot by="21600000">
                                      <p:cBhvr>
                                        <p:cTn id="103" dur="4400" fill="hold"/>
                                        <p:tgtEl>
                                          <p:spTgt spid="22"/>
                                        </p:tgtEl>
                                        <p:attrNameLst>
                                          <p:attrName>r</p:attrName>
                                        </p:attrNameLst>
                                      </p:cBhvr>
                                    </p:animRot>
                                  </p:childTnLst>
                                </p:cTn>
                              </p:par>
                              <p:par>
                                <p:cTn id="104" presetID="8" presetClass="emph" presetSubtype="0" repeatCount="indefinite" fill="hold" nodeType="withEffect">
                                  <p:stCondLst>
                                    <p:cond delay="0"/>
                                  </p:stCondLst>
                                  <p:childTnLst>
                                    <p:animRot by="21600000">
                                      <p:cBhvr>
                                        <p:cTn id="105" dur="3900" fill="hold"/>
                                        <p:tgtEl>
                                          <p:spTgt spid="31"/>
                                        </p:tgtEl>
                                        <p:attrNameLst>
                                          <p:attrName>r</p:attrName>
                                        </p:attrNameLst>
                                      </p:cBhvr>
                                    </p:animRot>
                                  </p:childTnLst>
                                </p:cTn>
                              </p:par>
                              <p:par>
                                <p:cTn id="106" presetID="8" presetClass="emph" presetSubtype="0" repeatCount="indefinite" fill="hold" nodeType="withEffect">
                                  <p:stCondLst>
                                    <p:cond delay="0"/>
                                  </p:stCondLst>
                                  <p:childTnLst>
                                    <p:animRot by="-21600000">
                                      <p:cBhvr>
                                        <p:cTn id="107" dur="3100" fill="hold"/>
                                        <p:tgtEl>
                                          <p:spTgt spid="36"/>
                                        </p:tgtEl>
                                        <p:attrNameLst>
                                          <p:attrName>r</p:attrName>
                                        </p:attrNameLst>
                                      </p:cBhvr>
                                    </p:animRot>
                                  </p:childTnLst>
                                </p:cTn>
                              </p:par>
                              <p:par>
                                <p:cTn id="108" presetID="8" presetClass="emph" presetSubtype="0" repeatCount="indefinite" fill="hold" nodeType="withEffect">
                                  <p:stCondLst>
                                    <p:cond delay="0"/>
                                  </p:stCondLst>
                                  <p:childTnLst>
                                    <p:animRot by="21600000">
                                      <p:cBhvr>
                                        <p:cTn id="109" dur="3300" fill="hold"/>
                                        <p:tgtEl>
                                          <p:spTgt spid="44"/>
                                        </p:tgtEl>
                                        <p:attrNameLst>
                                          <p:attrName>r</p:attrName>
                                        </p:attrNameLst>
                                      </p:cBhvr>
                                    </p:animRot>
                                  </p:childTnLst>
                                </p:cTn>
                              </p:par>
                              <p:par>
                                <p:cTn id="110" presetID="8" presetClass="emph" presetSubtype="0" repeatCount="indefinite" fill="hold" nodeType="withEffect">
                                  <p:stCondLst>
                                    <p:cond delay="0"/>
                                  </p:stCondLst>
                                  <p:childTnLst>
                                    <p:animRot by="-21600000">
                                      <p:cBhvr>
                                        <p:cTn id="111" dur="2300" fill="hold"/>
                                        <p:tgtEl>
                                          <p:spTgt spid="47"/>
                                        </p:tgtEl>
                                        <p:attrNameLst>
                                          <p:attrName>r</p:attrName>
                                        </p:attrNameLst>
                                      </p:cBhvr>
                                    </p:animRot>
                                  </p:childTnLst>
                                </p:cTn>
                              </p:par>
                              <p:par>
                                <p:cTn id="112" presetID="8" presetClass="emph" presetSubtype="0" repeatCount="indefinite" fill="hold" nodeType="withEffect">
                                  <p:stCondLst>
                                    <p:cond delay="0"/>
                                  </p:stCondLst>
                                  <p:childTnLst>
                                    <p:animRot by="-21600000">
                                      <p:cBhvr>
                                        <p:cTn id="113" dur="2500" fill="hold"/>
                                        <p:tgtEl>
                                          <p:spTgt spid="26"/>
                                        </p:tgtEl>
                                        <p:attrNameLst>
                                          <p:attrName>r</p:attrName>
                                        </p:attrNameLst>
                                      </p:cBhvr>
                                    </p:animRot>
                                  </p:childTnLst>
                                </p:cTn>
                              </p:par>
                              <p:par>
                                <p:cTn id="114" presetID="2" presetClass="entr" presetSubtype="8" decel="100000" fill="hold" grpId="0" nodeType="withEffect">
                                  <p:stCondLst>
                                    <p:cond delay="4500"/>
                                  </p:stCondLst>
                                  <p:childTnLst>
                                    <p:set>
                                      <p:cBhvr>
                                        <p:cTn id="115" dur="1" fill="hold">
                                          <p:stCondLst>
                                            <p:cond delay="0"/>
                                          </p:stCondLst>
                                        </p:cTn>
                                        <p:tgtEl>
                                          <p:spTgt spid="70"/>
                                        </p:tgtEl>
                                        <p:attrNameLst>
                                          <p:attrName>style.visibility</p:attrName>
                                        </p:attrNameLst>
                                      </p:cBhvr>
                                      <p:to>
                                        <p:strVal val="visible"/>
                                      </p:to>
                                    </p:set>
                                    <p:anim calcmode="lin" valueType="num">
                                      <p:cBhvr additive="base">
                                        <p:cTn id="116" dur="750" fill="hold"/>
                                        <p:tgtEl>
                                          <p:spTgt spid="70"/>
                                        </p:tgtEl>
                                        <p:attrNameLst>
                                          <p:attrName>ppt_x</p:attrName>
                                        </p:attrNameLst>
                                      </p:cBhvr>
                                      <p:tavLst>
                                        <p:tav tm="0">
                                          <p:val>
                                            <p:strVal val="0-#ppt_w/2"/>
                                          </p:val>
                                        </p:tav>
                                        <p:tav tm="100000">
                                          <p:val>
                                            <p:strVal val="#ppt_x"/>
                                          </p:val>
                                        </p:tav>
                                      </p:tavLst>
                                    </p:anim>
                                    <p:anim calcmode="lin" valueType="num">
                                      <p:cBhvr additive="base">
                                        <p:cTn id="117" dur="750" fill="hold"/>
                                        <p:tgtEl>
                                          <p:spTgt spid="70"/>
                                        </p:tgtEl>
                                        <p:attrNameLst>
                                          <p:attrName>ppt_y</p:attrName>
                                        </p:attrNameLst>
                                      </p:cBhvr>
                                      <p:tavLst>
                                        <p:tav tm="0">
                                          <p:val>
                                            <p:strVal val="#ppt_y"/>
                                          </p:val>
                                        </p:tav>
                                        <p:tav tm="100000">
                                          <p:val>
                                            <p:strVal val="#ppt_y"/>
                                          </p:val>
                                        </p:tav>
                                      </p:tavLst>
                                    </p:anim>
                                  </p:childTnLst>
                                </p:cTn>
                              </p:par>
                              <p:par>
                                <p:cTn id="118" presetID="2" presetClass="entr" presetSubtype="2" decel="100000" fill="hold" grpId="0" nodeType="withEffect">
                                  <p:stCondLst>
                                    <p:cond delay="4500"/>
                                  </p:stCondLst>
                                  <p:childTnLst>
                                    <p:set>
                                      <p:cBhvr>
                                        <p:cTn id="119" dur="1" fill="hold">
                                          <p:stCondLst>
                                            <p:cond delay="0"/>
                                          </p:stCondLst>
                                        </p:cTn>
                                        <p:tgtEl>
                                          <p:spTgt spid="71"/>
                                        </p:tgtEl>
                                        <p:attrNameLst>
                                          <p:attrName>style.visibility</p:attrName>
                                        </p:attrNameLst>
                                      </p:cBhvr>
                                      <p:to>
                                        <p:strVal val="visible"/>
                                      </p:to>
                                    </p:set>
                                    <p:anim calcmode="lin" valueType="num">
                                      <p:cBhvr additive="base">
                                        <p:cTn id="120" dur="750" fill="hold"/>
                                        <p:tgtEl>
                                          <p:spTgt spid="71"/>
                                        </p:tgtEl>
                                        <p:attrNameLst>
                                          <p:attrName>ppt_x</p:attrName>
                                        </p:attrNameLst>
                                      </p:cBhvr>
                                      <p:tavLst>
                                        <p:tav tm="0">
                                          <p:val>
                                            <p:strVal val="1+#ppt_w/2"/>
                                          </p:val>
                                        </p:tav>
                                        <p:tav tm="100000">
                                          <p:val>
                                            <p:strVal val="#ppt_x"/>
                                          </p:val>
                                        </p:tav>
                                      </p:tavLst>
                                    </p:anim>
                                    <p:anim calcmode="lin" valueType="num">
                                      <p:cBhvr additive="base">
                                        <p:cTn id="121" dur="75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0" grpId="0" animBg="1"/>
      <p:bldP spid="61" grpId="0" animBg="1"/>
      <p:bldP spid="62" grpId="0" animBg="1"/>
      <p:bldP spid="63" grpId="0" animBg="1"/>
      <p:bldP spid="64" grpId="0" animBg="1"/>
      <p:bldP spid="65" grpId="0" animBg="1"/>
      <p:bldP spid="66" grpId="0" animBg="1"/>
      <p:bldP spid="68" grpId="0" animBg="1"/>
      <p:bldP spid="103" grpId="0"/>
      <p:bldP spid="70"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p:txBody>
          <a:bodyPr/>
          <a:lstStyle/>
          <a:p>
            <a:r>
              <a:rPr lang="ru-RU" dirty="0" smtClean="0"/>
              <a:t>Сертификация</a:t>
            </a:r>
          </a:p>
          <a:p>
            <a:r>
              <a:rPr lang="ru-RU" dirty="0" smtClean="0"/>
              <a:t>Локализация</a:t>
            </a:r>
          </a:p>
          <a:p>
            <a:r>
              <a:rPr lang="ru-RU" dirty="0" smtClean="0"/>
              <a:t>Партнерская сеть</a:t>
            </a:r>
          </a:p>
          <a:p>
            <a:r>
              <a:rPr lang="ru-RU" dirty="0" smtClean="0"/>
              <a:t>Совместные решения</a:t>
            </a:r>
            <a:endParaRPr lang="en-US" dirty="0"/>
          </a:p>
        </p:txBody>
      </p:sp>
      <p:pic>
        <p:nvPicPr>
          <p:cNvPr id="6" name="Chart Placeholder 5" descr="Certification.png"/>
          <p:cNvPicPr>
            <a:picLocks noGrp="1" noChangeAspect="1"/>
          </p:cNvPicPr>
          <p:nvPr>
            <p:ph type="chart" sz="quarter" idx="17"/>
          </p:nvPr>
        </p:nvPicPr>
        <p:blipFill>
          <a:blip r:embed="rId2" cstate="print"/>
          <a:stretch>
            <a:fillRect/>
          </a:stretch>
        </p:blipFill>
        <p:spPr>
          <a:xfrm>
            <a:off x="3669335" y="1123950"/>
            <a:ext cx="4864442" cy="3284538"/>
          </a:xfrm>
          <a:ln>
            <a:solidFill>
              <a:schemeClr val="accent1"/>
            </a:solidFill>
          </a:ln>
        </p:spPr>
      </p:pic>
      <p:sp>
        <p:nvSpPr>
          <p:cNvPr id="2" name="Title 1"/>
          <p:cNvSpPr>
            <a:spLocks noGrp="1"/>
          </p:cNvSpPr>
          <p:nvPr>
            <p:ph type="title"/>
          </p:nvPr>
        </p:nvSpPr>
        <p:spPr/>
        <p:txBody>
          <a:bodyPr/>
          <a:lstStyle/>
          <a:p>
            <a:r>
              <a:rPr lang="en-US" dirty="0" smtClean="0"/>
              <a:t>Oracle </a:t>
            </a:r>
            <a:r>
              <a:rPr lang="ru-RU" dirty="0" smtClean="0"/>
              <a:t>в России</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ru-RU" dirty="0" smtClean="0"/>
              <a:t>Партнерские решения</a:t>
            </a:r>
            <a:endParaRPr lang="en-US" dirty="0"/>
          </a:p>
        </p:txBody>
      </p:sp>
      <p:sp>
        <p:nvSpPr>
          <p:cNvPr id="6" name="Content Placeholder 5"/>
          <p:cNvSpPr>
            <a:spLocks noGrp="1"/>
          </p:cNvSpPr>
          <p:nvPr>
            <p:ph sz="quarter" idx="12"/>
          </p:nvPr>
        </p:nvSpPr>
        <p:spPr/>
        <p:txBody>
          <a:bodyPr/>
          <a:lstStyle/>
          <a:p>
            <a:r>
              <a:rPr lang="ru-RU" dirty="0" err="1" smtClean="0"/>
              <a:t>Аладдин-РД</a:t>
            </a:r>
            <a:r>
              <a:rPr lang="ru-RU" dirty="0" smtClean="0"/>
              <a:t>: </a:t>
            </a:r>
            <a:r>
              <a:rPr lang="ru-RU" dirty="0" err="1" smtClean="0"/>
              <a:t>КриптоБД</a:t>
            </a:r>
            <a:endParaRPr lang="ru-RU" dirty="0" smtClean="0"/>
          </a:p>
          <a:p>
            <a:r>
              <a:rPr lang="ru-RU" dirty="0" err="1" smtClean="0"/>
              <a:t>КриптоПро</a:t>
            </a:r>
            <a:r>
              <a:rPr lang="ru-RU" dirty="0" smtClean="0"/>
              <a:t>: ЭЦП для </a:t>
            </a:r>
            <a:r>
              <a:rPr lang="en-US" dirty="0" smtClean="0"/>
              <a:t>Java</a:t>
            </a:r>
            <a:r>
              <a:rPr lang="ru-RU" dirty="0" smtClean="0"/>
              <a:t> </a:t>
            </a:r>
            <a:r>
              <a:rPr lang="en-US" dirty="0" smtClean="0"/>
              <a:t>(IDM</a:t>
            </a:r>
            <a:r>
              <a:rPr lang="ru-RU" dirty="0" smtClean="0"/>
              <a:t>, </a:t>
            </a:r>
            <a:r>
              <a:rPr lang="en-US" dirty="0" err="1" smtClean="0"/>
              <a:t>OeBS</a:t>
            </a:r>
            <a:r>
              <a:rPr lang="en-US" dirty="0" smtClean="0"/>
              <a:t>, WCC)</a:t>
            </a:r>
          </a:p>
          <a:p>
            <a:r>
              <a:rPr lang="en-US" dirty="0" err="1" smtClean="0"/>
              <a:t>Infowatch</a:t>
            </a:r>
            <a:r>
              <a:rPr lang="en-US" dirty="0" smtClean="0"/>
              <a:t>: DLP</a:t>
            </a:r>
          </a:p>
          <a:p>
            <a:r>
              <a:rPr lang="en-US" dirty="0" err="1" smtClean="0"/>
              <a:t>Digt</a:t>
            </a:r>
            <a:r>
              <a:rPr lang="en-US" dirty="0" smtClean="0"/>
              <a:t> &amp; </a:t>
            </a:r>
            <a:r>
              <a:rPr lang="ru-RU" dirty="0" err="1" smtClean="0"/>
              <a:t>КриптоПро</a:t>
            </a:r>
            <a:r>
              <a:rPr lang="ru-RU" dirty="0" smtClean="0"/>
              <a:t> </a:t>
            </a:r>
            <a:r>
              <a:rPr lang="en-US" dirty="0" smtClean="0"/>
              <a:t>CSP</a:t>
            </a:r>
            <a:r>
              <a:rPr lang="ru-RU" dirty="0" smtClean="0"/>
              <a:t>: Аутентификация по ГОСТ</a:t>
            </a:r>
          </a:p>
          <a:p>
            <a:r>
              <a:rPr lang="ru-RU" dirty="0" smtClean="0"/>
              <a:t>1С: </a:t>
            </a:r>
            <a:r>
              <a:rPr lang="ru-RU" dirty="0" err="1" smtClean="0"/>
              <a:t>коннектор</a:t>
            </a:r>
            <a:r>
              <a:rPr lang="ru-RU" dirty="0" smtClean="0"/>
              <a:t> для </a:t>
            </a:r>
            <a:r>
              <a:rPr lang="en-US" dirty="0" smtClean="0"/>
              <a:t>Oracle Identity Manager</a:t>
            </a:r>
          </a:p>
          <a:p>
            <a:r>
              <a:rPr lang="ru-RU" dirty="0" smtClean="0"/>
              <a:t>Инновационные технологии: решение по защите печатных копий</a:t>
            </a:r>
            <a:endParaRPr lang="en-US" dirty="0"/>
          </a:p>
        </p:txBody>
      </p:sp>
      <p:sp>
        <p:nvSpPr>
          <p:cNvPr id="7" name="Text Placeholder 6"/>
          <p:cNvSpPr>
            <a:spLocks noGrp="1"/>
          </p:cNvSpPr>
          <p:nvPr>
            <p:ph type="body" sz="quarter" idx="13"/>
          </p:nvPr>
        </p:nvSpPr>
        <p:spPr/>
        <p:txBody>
          <a:bodyPr/>
          <a:lstStyle/>
          <a:p>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9144000" cy="15427569"/>
          </a:xfrm>
          <a:prstGeom prst="rect">
            <a:avLst/>
          </a:prstGeom>
          <a:gradFill>
            <a:gsLst>
              <a:gs pos="0">
                <a:schemeClr val="accent3"/>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8"/>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artisticBlur radius="23"/>
                    </a14:imgEffect>
                    <a14:imgEffect>
                      <a14:colorTemperature colorTemp="5800"/>
                    </a14:imgEffect>
                  </a14:imgLayer>
                </a14:imgProps>
              </a:ext>
              <a:ext uri="{28A0092B-C50C-407E-A947-70E740481C1C}">
                <a14:useLocalDpi xmlns="" xmlns:a14="http://schemas.microsoft.com/office/drawing/2010/main" val="0"/>
              </a:ext>
            </a:extLst>
          </a:blip>
          <a:srcRect/>
          <a:stretch>
            <a:fillRect/>
          </a:stretch>
        </p:blipFill>
        <p:spPr bwMode="auto">
          <a:xfrm>
            <a:off x="319733" y="1243670"/>
            <a:ext cx="1963584" cy="13007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0" y="0"/>
            <a:ext cx="9144000" cy="557966"/>
            <a:chOff x="0" y="0"/>
            <a:chExt cx="9144000" cy="557966"/>
          </a:xfrm>
        </p:grpSpPr>
        <p:sp>
          <p:nvSpPr>
            <p:cNvPr id="3" name="Rectangle 2"/>
            <p:cNvSpPr/>
            <p:nvPr/>
          </p:nvSpPr>
          <p:spPr>
            <a:xfrm>
              <a:off x="0" y="182"/>
              <a:ext cx="9144000" cy="55778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Rectangle 3"/>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grpSp>
        <p:nvGrpSpPr>
          <p:cNvPr id="13" name="Group 12"/>
          <p:cNvGrpSpPr/>
          <p:nvPr/>
        </p:nvGrpSpPr>
        <p:grpSpPr>
          <a:xfrm>
            <a:off x="2349500" y="1711230"/>
            <a:ext cx="4597400" cy="1086607"/>
            <a:chOff x="2349500" y="1711230"/>
            <a:chExt cx="4597400" cy="1086607"/>
          </a:xfrm>
        </p:grpSpPr>
        <p:sp>
          <p:nvSpPr>
            <p:cNvPr id="14" name="Title 1" descr="Down:  YOUR FUTURE"/>
            <p:cNvSpPr txBox="1">
              <a:spLocks/>
            </p:cNvSpPr>
            <p:nvPr/>
          </p:nvSpPr>
          <p:spPr>
            <a:xfrm>
              <a:off x="2717800" y="2430635"/>
              <a:ext cx="3657600" cy="367202"/>
            </a:xfrm>
            <a:prstGeom prst="rect">
              <a:avLst/>
            </a:prstGeom>
          </p:spPr>
          <p:txBody>
            <a:bodyPr vert="horz" lIns="0" tIns="0" rIns="0" bIns="0" rtlCol="0" anchor="t" anchorCtr="0">
              <a:noAutofit/>
            </a:bodyPr>
            <a:lstStyle>
              <a:lvl1pPr marL="0" algn="l" defTabSz="914400" rtl="0" eaLnBrk="1" latinLnBrk="0" hangingPunct="1">
                <a:lnSpc>
                  <a:spcPct val="90000"/>
                </a:lnSpc>
                <a:spcBef>
                  <a:spcPct val="0"/>
                </a:spcBef>
                <a:buNone/>
                <a:defRPr lang="en-US" sz="2800" b="1" kern="1200" dirty="0">
                  <a:solidFill>
                    <a:schemeClr val="tx2"/>
                  </a:solidFill>
                  <a:latin typeface="Arial" pitchFamily="34" charset="0"/>
                  <a:ea typeface="+mj-ea"/>
                  <a:cs typeface="Arial" pitchFamily="34" charset="0"/>
                </a:defRPr>
              </a:lvl1pPr>
            </a:lstStyle>
            <a:p>
              <a:pPr algn="ctr"/>
              <a:r>
                <a:rPr lang="ru-RU" sz="5000" dirty="0" smtClean="0">
                  <a:gradFill>
                    <a:gsLst>
                      <a:gs pos="0">
                        <a:schemeClr val="accent1"/>
                      </a:gs>
                      <a:gs pos="100000">
                        <a:srgbClr val="C00000"/>
                      </a:gs>
                    </a:gsLst>
                    <a:lin ang="5400000" scaled="0"/>
                  </a:gradFill>
                </a:rPr>
                <a:t>РИСКАМИ</a:t>
              </a:r>
              <a:endParaRPr lang="en-US" sz="5000" dirty="0">
                <a:gradFill>
                  <a:gsLst>
                    <a:gs pos="0">
                      <a:schemeClr val="accent1"/>
                    </a:gs>
                    <a:gs pos="100000">
                      <a:srgbClr val="C00000"/>
                    </a:gs>
                  </a:gsLst>
                  <a:lin ang="5400000" scaled="0"/>
                </a:gradFill>
              </a:endParaRPr>
            </a:p>
          </p:txBody>
        </p:sp>
        <p:sp>
          <p:nvSpPr>
            <p:cNvPr id="15" name="Title 1"/>
            <p:cNvSpPr txBox="1">
              <a:spLocks/>
            </p:cNvSpPr>
            <p:nvPr/>
          </p:nvSpPr>
          <p:spPr>
            <a:xfrm>
              <a:off x="2349500" y="1711230"/>
              <a:ext cx="4597400" cy="641058"/>
            </a:xfrm>
            <a:prstGeom prst="rect">
              <a:avLst/>
            </a:prstGeom>
          </p:spPr>
          <p:txBody>
            <a:bodyPr/>
            <a:lstStyle>
              <a:lvl1pPr algn="l" defTabSz="914400" rtl="0" eaLnBrk="1" latinLnBrk="0" hangingPunct="1">
                <a:lnSpc>
                  <a:spcPct val="90000"/>
                </a:lnSpc>
                <a:spcBef>
                  <a:spcPct val="0"/>
                </a:spcBef>
                <a:buNone/>
                <a:defRPr sz="2800" b="1" kern="1200">
                  <a:solidFill>
                    <a:schemeClr val="tx2"/>
                  </a:solidFill>
                  <a:latin typeface="Arial" pitchFamily="34" charset="0"/>
                  <a:ea typeface="+mj-ea"/>
                  <a:cs typeface="Arial" pitchFamily="34" charset="0"/>
                </a:defRPr>
              </a:lvl1pPr>
            </a:lstStyle>
            <a:p>
              <a:pPr algn="ctr"/>
              <a:r>
                <a:rPr lang="ru-RU" sz="5400" dirty="0" smtClean="0">
                  <a:solidFill>
                    <a:schemeClr val="tx1"/>
                  </a:solidFill>
                </a:rPr>
                <a:t>УПРАВЛЯТЬ</a:t>
              </a:r>
              <a:endParaRPr lang="en-US" sz="5400" dirty="0">
                <a:solidFill>
                  <a:schemeClr val="tx1"/>
                </a:solidFill>
              </a:endParaRPr>
            </a:p>
          </p:txBody>
        </p:sp>
      </p:grpSp>
      <p:pic>
        <p:nvPicPr>
          <p:cNvPr id="19" name="Picture 8"/>
          <p:cNvPicPr>
            <a:picLocks noChangeAspect="1" noChangeArrowheads="1"/>
          </p:cNvPicPr>
          <p:nvPr/>
        </p:nvPicPr>
        <p:blipFill>
          <a:blip r:embed="rId5" cstate="print">
            <a:extLst>
              <a:ext uri="{BEBA8EAE-BF5A-486C-A8C5-ECC9F3942E4B}">
                <a14:imgProps xmlns="" xmlns:a14="http://schemas.microsoft.com/office/drawing/2010/main">
                  <a14:imgLayer r:embed="rId6">
                    <a14:imgEffect>
                      <a14:artisticBlur radius="16"/>
                    </a14:imgEffect>
                    <a14:imgEffect>
                      <a14:colorTemperature colorTemp="5800"/>
                    </a14:imgEffect>
                  </a14:imgLayer>
                </a14:imgProps>
              </a:ext>
              <a:ext uri="{28A0092B-C50C-407E-A947-70E740481C1C}">
                <a14:useLocalDpi xmlns="" xmlns:a14="http://schemas.microsoft.com/office/drawing/2010/main" val="0"/>
              </a:ext>
            </a:extLst>
          </a:blip>
          <a:srcRect/>
          <a:stretch>
            <a:fillRect/>
          </a:stretch>
        </p:blipFill>
        <p:spPr bwMode="auto">
          <a:xfrm>
            <a:off x="7145107" y="1874042"/>
            <a:ext cx="724434" cy="47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1" name="Picture 8"/>
          <p:cNvPicPr>
            <a:picLocks noChangeAspect="1" noChangeArrowheads="1"/>
          </p:cNvPicPr>
          <p:nvPr/>
        </p:nvPicPr>
        <p:blipFill>
          <a:blip r:embed="rId7" cstate="print">
            <a:extLst>
              <a:ext uri="{BEBA8EAE-BF5A-486C-A8C5-ECC9F3942E4B}">
                <a14:imgProps xmlns="" xmlns:a14="http://schemas.microsoft.com/office/drawing/2010/main">
                  <a14:imgLayer r:embed="rId8">
                    <a14:imgEffect>
                      <a14:artisticBlur radius="23"/>
                    </a14:imgEffect>
                    <a14:imgEffect>
                      <a14:colorTemperature colorTemp="5800"/>
                    </a14:imgEffect>
                  </a14:imgLayer>
                </a14:imgProps>
              </a:ext>
              <a:ext uri="{28A0092B-C50C-407E-A947-70E740481C1C}">
                <a14:useLocalDpi xmlns="" xmlns:a14="http://schemas.microsoft.com/office/drawing/2010/main" val="0"/>
              </a:ext>
            </a:extLst>
          </a:blip>
          <a:srcRect/>
          <a:stretch>
            <a:fillRect/>
          </a:stretch>
        </p:blipFill>
        <p:spPr bwMode="auto">
          <a:xfrm flipH="1">
            <a:off x="1433447" y="2819020"/>
            <a:ext cx="1333692" cy="9168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2" name="Freeform 6"/>
          <p:cNvSpPr>
            <a:spLocks/>
          </p:cNvSpPr>
          <p:nvPr/>
        </p:nvSpPr>
        <p:spPr bwMode="auto">
          <a:xfrm>
            <a:off x="-509170" y="2077199"/>
            <a:ext cx="2015348" cy="1199102"/>
          </a:xfrm>
          <a:custGeom>
            <a:avLst/>
            <a:gdLst>
              <a:gd name="T0" fmla="*/ 1023 w 2870"/>
              <a:gd name="T1" fmla="*/ 1569 h 1708"/>
              <a:gd name="T2" fmla="*/ 1038 w 2870"/>
              <a:gd name="T3" fmla="*/ 1575 h 1708"/>
              <a:gd name="T4" fmla="*/ 1412 w 2870"/>
              <a:gd name="T5" fmla="*/ 1708 h 1708"/>
              <a:gd name="T6" fmla="*/ 1416 w 2870"/>
              <a:gd name="T7" fmla="*/ 1708 h 1708"/>
              <a:gd name="T8" fmla="*/ 1767 w 2870"/>
              <a:gd name="T9" fmla="*/ 1595 h 1708"/>
              <a:gd name="T10" fmla="*/ 1790 w 2870"/>
              <a:gd name="T11" fmla="*/ 1592 h 1708"/>
              <a:gd name="T12" fmla="*/ 2012 w 2870"/>
              <a:gd name="T13" fmla="*/ 1635 h 1708"/>
              <a:gd name="T14" fmla="*/ 2014 w 2870"/>
              <a:gd name="T15" fmla="*/ 1635 h 1708"/>
              <a:gd name="T16" fmla="*/ 2318 w 2870"/>
              <a:gd name="T17" fmla="*/ 1553 h 1708"/>
              <a:gd name="T18" fmla="*/ 2338 w 2870"/>
              <a:gd name="T19" fmla="*/ 1552 h 1708"/>
              <a:gd name="T20" fmla="*/ 2471 w 2870"/>
              <a:gd name="T21" fmla="*/ 1575 h 1708"/>
              <a:gd name="T22" fmla="*/ 2472 w 2870"/>
              <a:gd name="T23" fmla="*/ 1575 h 1708"/>
              <a:gd name="T24" fmla="*/ 2869 w 2870"/>
              <a:gd name="T25" fmla="*/ 1181 h 1708"/>
              <a:gd name="T26" fmla="*/ 2575 w 2870"/>
              <a:gd name="T27" fmla="*/ 795 h 1708"/>
              <a:gd name="T28" fmla="*/ 2558 w 2870"/>
              <a:gd name="T29" fmla="*/ 783 h 1708"/>
              <a:gd name="T30" fmla="*/ 2018 w 2870"/>
              <a:gd name="T31" fmla="*/ 436 h 1708"/>
              <a:gd name="T32" fmla="*/ 2017 w 2870"/>
              <a:gd name="T33" fmla="*/ 436 h 1708"/>
              <a:gd name="T34" fmla="*/ 2014 w 2870"/>
              <a:gd name="T35" fmla="*/ 436 h 1708"/>
              <a:gd name="T36" fmla="*/ 1991 w 2870"/>
              <a:gd name="T37" fmla="*/ 420 h 1708"/>
              <a:gd name="T38" fmla="*/ 1422 w 2870"/>
              <a:gd name="T39" fmla="*/ 0 h 1708"/>
              <a:gd name="T40" fmla="*/ 1419 w 2870"/>
              <a:gd name="T41" fmla="*/ 0 h 1708"/>
              <a:gd name="T42" fmla="*/ 834 w 2870"/>
              <a:gd name="T43" fmla="*/ 462 h 1708"/>
              <a:gd name="T44" fmla="*/ 824 w 2870"/>
              <a:gd name="T45" fmla="*/ 476 h 1708"/>
              <a:gd name="T46" fmla="*/ 805 w 2870"/>
              <a:gd name="T47" fmla="*/ 479 h 1708"/>
              <a:gd name="T48" fmla="*/ 631 w 2870"/>
              <a:gd name="T49" fmla="*/ 454 h 1708"/>
              <a:gd name="T50" fmla="*/ 627 w 2870"/>
              <a:gd name="T51" fmla="*/ 454 h 1708"/>
              <a:gd name="T52" fmla="*/ 1 w 2870"/>
              <a:gd name="T53" fmla="*/ 1076 h 1708"/>
              <a:gd name="T54" fmla="*/ 181 w 2870"/>
              <a:gd name="T55" fmla="*/ 1518 h 1708"/>
              <a:gd name="T56" fmla="*/ 622 w 2870"/>
              <a:gd name="T57" fmla="*/ 1704 h 1708"/>
              <a:gd name="T58" fmla="*/ 627 w 2870"/>
              <a:gd name="T59" fmla="*/ 1704 h 1708"/>
              <a:gd name="T60" fmla="*/ 1009 w 2870"/>
              <a:gd name="T61" fmla="*/ 1573 h 1708"/>
              <a:gd name="T62" fmla="*/ 1023 w 2870"/>
              <a:gd name="T63" fmla="*/ 1569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70" h="1708">
                <a:moveTo>
                  <a:pt x="1023" y="1569"/>
                </a:moveTo>
                <a:cubicBezTo>
                  <a:pt x="1027" y="1569"/>
                  <a:pt x="1033" y="1571"/>
                  <a:pt x="1038" y="1575"/>
                </a:cubicBezTo>
                <a:cubicBezTo>
                  <a:pt x="1145" y="1661"/>
                  <a:pt x="1275" y="1708"/>
                  <a:pt x="1412" y="1708"/>
                </a:cubicBezTo>
                <a:cubicBezTo>
                  <a:pt x="1416" y="1708"/>
                  <a:pt x="1416" y="1708"/>
                  <a:pt x="1416" y="1708"/>
                </a:cubicBezTo>
                <a:cubicBezTo>
                  <a:pt x="1543" y="1708"/>
                  <a:pt x="1665" y="1669"/>
                  <a:pt x="1767" y="1595"/>
                </a:cubicBezTo>
                <a:cubicBezTo>
                  <a:pt x="1774" y="1590"/>
                  <a:pt x="1782" y="1590"/>
                  <a:pt x="1790" y="1592"/>
                </a:cubicBezTo>
                <a:cubicBezTo>
                  <a:pt x="1860" y="1621"/>
                  <a:pt x="1935" y="1635"/>
                  <a:pt x="2012" y="1635"/>
                </a:cubicBezTo>
                <a:cubicBezTo>
                  <a:pt x="2014" y="1635"/>
                  <a:pt x="2014" y="1635"/>
                  <a:pt x="2014" y="1635"/>
                </a:cubicBezTo>
                <a:cubicBezTo>
                  <a:pt x="2121" y="1635"/>
                  <a:pt x="2226" y="1607"/>
                  <a:pt x="2318" y="1553"/>
                </a:cubicBezTo>
                <a:cubicBezTo>
                  <a:pt x="2325" y="1549"/>
                  <a:pt x="2332" y="1549"/>
                  <a:pt x="2338" y="1552"/>
                </a:cubicBezTo>
                <a:cubicBezTo>
                  <a:pt x="2380" y="1567"/>
                  <a:pt x="2425" y="1575"/>
                  <a:pt x="2471" y="1575"/>
                </a:cubicBezTo>
                <a:cubicBezTo>
                  <a:pt x="2472" y="1575"/>
                  <a:pt x="2472" y="1575"/>
                  <a:pt x="2472" y="1575"/>
                </a:cubicBezTo>
                <a:cubicBezTo>
                  <a:pt x="2689" y="1575"/>
                  <a:pt x="2868" y="1398"/>
                  <a:pt x="2869" y="1181"/>
                </a:cubicBezTo>
                <a:cubicBezTo>
                  <a:pt x="2870" y="1000"/>
                  <a:pt x="2749" y="842"/>
                  <a:pt x="2575" y="795"/>
                </a:cubicBezTo>
                <a:cubicBezTo>
                  <a:pt x="2568" y="794"/>
                  <a:pt x="2562" y="789"/>
                  <a:pt x="2558" y="783"/>
                </a:cubicBezTo>
                <a:cubicBezTo>
                  <a:pt x="2461" y="574"/>
                  <a:pt x="2249" y="437"/>
                  <a:pt x="2018" y="436"/>
                </a:cubicBezTo>
                <a:cubicBezTo>
                  <a:pt x="2017" y="436"/>
                  <a:pt x="2017" y="436"/>
                  <a:pt x="2017" y="436"/>
                </a:cubicBezTo>
                <a:cubicBezTo>
                  <a:pt x="2016" y="436"/>
                  <a:pt x="2014" y="436"/>
                  <a:pt x="2014" y="436"/>
                </a:cubicBezTo>
                <a:cubicBezTo>
                  <a:pt x="2004" y="436"/>
                  <a:pt x="1994" y="429"/>
                  <a:pt x="1991" y="420"/>
                </a:cubicBezTo>
                <a:cubicBezTo>
                  <a:pt x="1913" y="170"/>
                  <a:pt x="1684" y="2"/>
                  <a:pt x="1422" y="0"/>
                </a:cubicBezTo>
                <a:cubicBezTo>
                  <a:pt x="1419" y="0"/>
                  <a:pt x="1419" y="0"/>
                  <a:pt x="1419" y="0"/>
                </a:cubicBezTo>
                <a:cubicBezTo>
                  <a:pt x="1138" y="0"/>
                  <a:pt x="899" y="190"/>
                  <a:pt x="834" y="462"/>
                </a:cubicBezTo>
                <a:cubicBezTo>
                  <a:pt x="833" y="468"/>
                  <a:pt x="829" y="474"/>
                  <a:pt x="824" y="476"/>
                </a:cubicBezTo>
                <a:cubicBezTo>
                  <a:pt x="818" y="481"/>
                  <a:pt x="811" y="481"/>
                  <a:pt x="805" y="479"/>
                </a:cubicBezTo>
                <a:cubicBezTo>
                  <a:pt x="748" y="463"/>
                  <a:pt x="689" y="454"/>
                  <a:pt x="631" y="454"/>
                </a:cubicBezTo>
                <a:cubicBezTo>
                  <a:pt x="627" y="454"/>
                  <a:pt x="627" y="454"/>
                  <a:pt x="627" y="454"/>
                </a:cubicBezTo>
                <a:cubicBezTo>
                  <a:pt x="284" y="454"/>
                  <a:pt x="3" y="733"/>
                  <a:pt x="1" y="1076"/>
                </a:cubicBezTo>
                <a:cubicBezTo>
                  <a:pt x="0" y="1241"/>
                  <a:pt x="64" y="1399"/>
                  <a:pt x="181" y="1518"/>
                </a:cubicBezTo>
                <a:cubicBezTo>
                  <a:pt x="298" y="1637"/>
                  <a:pt x="456" y="1703"/>
                  <a:pt x="622" y="1704"/>
                </a:cubicBezTo>
                <a:cubicBezTo>
                  <a:pt x="627" y="1704"/>
                  <a:pt x="627" y="1704"/>
                  <a:pt x="627" y="1704"/>
                </a:cubicBezTo>
                <a:cubicBezTo>
                  <a:pt x="766" y="1704"/>
                  <a:pt x="898" y="1658"/>
                  <a:pt x="1009" y="1573"/>
                </a:cubicBezTo>
                <a:cubicBezTo>
                  <a:pt x="1013" y="1571"/>
                  <a:pt x="1018" y="1569"/>
                  <a:pt x="1023" y="1569"/>
                </a:cubicBezTo>
                <a:close/>
              </a:path>
            </a:pathLst>
          </a:custGeom>
          <a:gradFill>
            <a:gsLst>
              <a:gs pos="0">
                <a:schemeClr val="bg2">
                  <a:lumMod val="60000"/>
                  <a:lumOff val="40000"/>
                </a:schemeClr>
              </a:gs>
              <a:gs pos="100000">
                <a:schemeClr val="bg1"/>
              </a:gs>
            </a:gsLst>
            <a:lin ang="16200000" scaled="0"/>
          </a:gradFill>
          <a:ln w="38100">
            <a:solidFill>
              <a:schemeClr val="tx2"/>
            </a:solidFill>
          </a:ln>
        </p:spPr>
        <p:txBody>
          <a:bodyPr vert="horz" wrap="square" lIns="91440" tIns="45720" rIns="91440" bIns="45720" numCol="1" anchor="t" anchorCtr="0" compatLnSpc="1">
            <a:prstTxWarp prst="textNoShape">
              <a:avLst/>
            </a:prstTxWarp>
          </a:bodyPr>
          <a:lstStyle/>
          <a:p>
            <a:endParaRPr lang="en-US"/>
          </a:p>
        </p:txBody>
      </p:sp>
      <p:pic>
        <p:nvPicPr>
          <p:cNvPr id="23" name="Picture 8"/>
          <p:cNvPicPr>
            <a:picLocks noChangeAspect="1" noChangeArrowheads="1"/>
          </p:cNvPicPr>
          <p:nvPr/>
        </p:nvPicPr>
        <p:blipFill>
          <a:blip r:embed="rId9" cstate="print">
            <a:extLst>
              <a:ext uri="{BEBA8EAE-BF5A-486C-A8C5-ECC9F3942E4B}">
                <a14:imgProps xmlns="" xmlns:a14="http://schemas.microsoft.com/office/drawing/2010/main">
                  <a14:imgLayer r:embed="rId4">
                    <a14:imgEffect>
                      <a14:artisticBlur radius="13"/>
                    </a14:imgEffect>
                    <a14:imgEffect>
                      <a14:colorTemperature colorTemp="5800"/>
                    </a14:imgEffect>
                  </a14:imgLayer>
                </a14:imgProps>
              </a:ext>
              <a:ext uri="{28A0092B-C50C-407E-A947-70E740481C1C}">
                <a14:useLocalDpi xmlns="" xmlns:a14="http://schemas.microsoft.com/office/drawing/2010/main" val="0"/>
              </a:ext>
            </a:extLst>
          </a:blip>
          <a:srcRect/>
          <a:stretch>
            <a:fillRect/>
          </a:stretch>
        </p:blipFill>
        <p:spPr bwMode="auto">
          <a:xfrm>
            <a:off x="5754735" y="2772174"/>
            <a:ext cx="1913918" cy="13157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4" name="Freeform 6"/>
          <p:cNvSpPr>
            <a:spLocks/>
          </p:cNvSpPr>
          <p:nvPr/>
        </p:nvSpPr>
        <p:spPr bwMode="auto">
          <a:xfrm>
            <a:off x="6918719" y="3055993"/>
            <a:ext cx="2225281" cy="1324009"/>
          </a:xfrm>
          <a:custGeom>
            <a:avLst/>
            <a:gdLst>
              <a:gd name="T0" fmla="*/ 1023 w 2870"/>
              <a:gd name="T1" fmla="*/ 1569 h 1708"/>
              <a:gd name="T2" fmla="*/ 1038 w 2870"/>
              <a:gd name="T3" fmla="*/ 1575 h 1708"/>
              <a:gd name="T4" fmla="*/ 1412 w 2870"/>
              <a:gd name="T5" fmla="*/ 1708 h 1708"/>
              <a:gd name="T6" fmla="*/ 1416 w 2870"/>
              <a:gd name="T7" fmla="*/ 1708 h 1708"/>
              <a:gd name="T8" fmla="*/ 1767 w 2870"/>
              <a:gd name="T9" fmla="*/ 1595 h 1708"/>
              <a:gd name="T10" fmla="*/ 1790 w 2870"/>
              <a:gd name="T11" fmla="*/ 1592 h 1708"/>
              <a:gd name="T12" fmla="*/ 2012 w 2870"/>
              <a:gd name="T13" fmla="*/ 1635 h 1708"/>
              <a:gd name="T14" fmla="*/ 2014 w 2870"/>
              <a:gd name="T15" fmla="*/ 1635 h 1708"/>
              <a:gd name="T16" fmla="*/ 2318 w 2870"/>
              <a:gd name="T17" fmla="*/ 1553 h 1708"/>
              <a:gd name="T18" fmla="*/ 2338 w 2870"/>
              <a:gd name="T19" fmla="*/ 1552 h 1708"/>
              <a:gd name="T20" fmla="*/ 2471 w 2870"/>
              <a:gd name="T21" fmla="*/ 1575 h 1708"/>
              <a:gd name="T22" fmla="*/ 2472 w 2870"/>
              <a:gd name="T23" fmla="*/ 1575 h 1708"/>
              <a:gd name="T24" fmla="*/ 2869 w 2870"/>
              <a:gd name="T25" fmla="*/ 1181 h 1708"/>
              <a:gd name="T26" fmla="*/ 2575 w 2870"/>
              <a:gd name="T27" fmla="*/ 795 h 1708"/>
              <a:gd name="T28" fmla="*/ 2558 w 2870"/>
              <a:gd name="T29" fmla="*/ 783 h 1708"/>
              <a:gd name="T30" fmla="*/ 2018 w 2870"/>
              <a:gd name="T31" fmla="*/ 436 h 1708"/>
              <a:gd name="T32" fmla="*/ 2017 w 2870"/>
              <a:gd name="T33" fmla="*/ 436 h 1708"/>
              <a:gd name="T34" fmla="*/ 2014 w 2870"/>
              <a:gd name="T35" fmla="*/ 436 h 1708"/>
              <a:gd name="T36" fmla="*/ 1991 w 2870"/>
              <a:gd name="T37" fmla="*/ 420 h 1708"/>
              <a:gd name="T38" fmla="*/ 1422 w 2870"/>
              <a:gd name="T39" fmla="*/ 0 h 1708"/>
              <a:gd name="T40" fmla="*/ 1419 w 2870"/>
              <a:gd name="T41" fmla="*/ 0 h 1708"/>
              <a:gd name="T42" fmla="*/ 834 w 2870"/>
              <a:gd name="T43" fmla="*/ 462 h 1708"/>
              <a:gd name="T44" fmla="*/ 824 w 2870"/>
              <a:gd name="T45" fmla="*/ 476 h 1708"/>
              <a:gd name="T46" fmla="*/ 805 w 2870"/>
              <a:gd name="T47" fmla="*/ 479 h 1708"/>
              <a:gd name="T48" fmla="*/ 631 w 2870"/>
              <a:gd name="T49" fmla="*/ 454 h 1708"/>
              <a:gd name="T50" fmla="*/ 627 w 2870"/>
              <a:gd name="T51" fmla="*/ 454 h 1708"/>
              <a:gd name="T52" fmla="*/ 1 w 2870"/>
              <a:gd name="T53" fmla="*/ 1076 h 1708"/>
              <a:gd name="T54" fmla="*/ 181 w 2870"/>
              <a:gd name="T55" fmla="*/ 1518 h 1708"/>
              <a:gd name="T56" fmla="*/ 622 w 2870"/>
              <a:gd name="T57" fmla="*/ 1704 h 1708"/>
              <a:gd name="T58" fmla="*/ 627 w 2870"/>
              <a:gd name="T59" fmla="*/ 1704 h 1708"/>
              <a:gd name="T60" fmla="*/ 1009 w 2870"/>
              <a:gd name="T61" fmla="*/ 1573 h 1708"/>
              <a:gd name="T62" fmla="*/ 1023 w 2870"/>
              <a:gd name="T63" fmla="*/ 1569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70" h="1708">
                <a:moveTo>
                  <a:pt x="1023" y="1569"/>
                </a:moveTo>
                <a:cubicBezTo>
                  <a:pt x="1027" y="1569"/>
                  <a:pt x="1033" y="1571"/>
                  <a:pt x="1038" y="1575"/>
                </a:cubicBezTo>
                <a:cubicBezTo>
                  <a:pt x="1145" y="1661"/>
                  <a:pt x="1275" y="1708"/>
                  <a:pt x="1412" y="1708"/>
                </a:cubicBezTo>
                <a:cubicBezTo>
                  <a:pt x="1416" y="1708"/>
                  <a:pt x="1416" y="1708"/>
                  <a:pt x="1416" y="1708"/>
                </a:cubicBezTo>
                <a:cubicBezTo>
                  <a:pt x="1543" y="1708"/>
                  <a:pt x="1665" y="1669"/>
                  <a:pt x="1767" y="1595"/>
                </a:cubicBezTo>
                <a:cubicBezTo>
                  <a:pt x="1774" y="1590"/>
                  <a:pt x="1782" y="1590"/>
                  <a:pt x="1790" y="1592"/>
                </a:cubicBezTo>
                <a:cubicBezTo>
                  <a:pt x="1860" y="1621"/>
                  <a:pt x="1935" y="1635"/>
                  <a:pt x="2012" y="1635"/>
                </a:cubicBezTo>
                <a:cubicBezTo>
                  <a:pt x="2014" y="1635"/>
                  <a:pt x="2014" y="1635"/>
                  <a:pt x="2014" y="1635"/>
                </a:cubicBezTo>
                <a:cubicBezTo>
                  <a:pt x="2121" y="1635"/>
                  <a:pt x="2226" y="1607"/>
                  <a:pt x="2318" y="1553"/>
                </a:cubicBezTo>
                <a:cubicBezTo>
                  <a:pt x="2325" y="1549"/>
                  <a:pt x="2332" y="1549"/>
                  <a:pt x="2338" y="1552"/>
                </a:cubicBezTo>
                <a:cubicBezTo>
                  <a:pt x="2380" y="1567"/>
                  <a:pt x="2425" y="1575"/>
                  <a:pt x="2471" y="1575"/>
                </a:cubicBezTo>
                <a:cubicBezTo>
                  <a:pt x="2472" y="1575"/>
                  <a:pt x="2472" y="1575"/>
                  <a:pt x="2472" y="1575"/>
                </a:cubicBezTo>
                <a:cubicBezTo>
                  <a:pt x="2689" y="1575"/>
                  <a:pt x="2868" y="1398"/>
                  <a:pt x="2869" y="1181"/>
                </a:cubicBezTo>
                <a:cubicBezTo>
                  <a:pt x="2870" y="1000"/>
                  <a:pt x="2749" y="842"/>
                  <a:pt x="2575" y="795"/>
                </a:cubicBezTo>
                <a:cubicBezTo>
                  <a:pt x="2568" y="794"/>
                  <a:pt x="2562" y="789"/>
                  <a:pt x="2558" y="783"/>
                </a:cubicBezTo>
                <a:cubicBezTo>
                  <a:pt x="2461" y="574"/>
                  <a:pt x="2249" y="437"/>
                  <a:pt x="2018" y="436"/>
                </a:cubicBezTo>
                <a:cubicBezTo>
                  <a:pt x="2017" y="436"/>
                  <a:pt x="2017" y="436"/>
                  <a:pt x="2017" y="436"/>
                </a:cubicBezTo>
                <a:cubicBezTo>
                  <a:pt x="2016" y="436"/>
                  <a:pt x="2014" y="436"/>
                  <a:pt x="2014" y="436"/>
                </a:cubicBezTo>
                <a:cubicBezTo>
                  <a:pt x="2004" y="436"/>
                  <a:pt x="1994" y="429"/>
                  <a:pt x="1991" y="420"/>
                </a:cubicBezTo>
                <a:cubicBezTo>
                  <a:pt x="1913" y="170"/>
                  <a:pt x="1684" y="2"/>
                  <a:pt x="1422" y="0"/>
                </a:cubicBezTo>
                <a:cubicBezTo>
                  <a:pt x="1419" y="0"/>
                  <a:pt x="1419" y="0"/>
                  <a:pt x="1419" y="0"/>
                </a:cubicBezTo>
                <a:cubicBezTo>
                  <a:pt x="1138" y="0"/>
                  <a:pt x="899" y="190"/>
                  <a:pt x="834" y="462"/>
                </a:cubicBezTo>
                <a:cubicBezTo>
                  <a:pt x="833" y="468"/>
                  <a:pt x="829" y="474"/>
                  <a:pt x="824" y="476"/>
                </a:cubicBezTo>
                <a:cubicBezTo>
                  <a:pt x="818" y="481"/>
                  <a:pt x="811" y="481"/>
                  <a:pt x="805" y="479"/>
                </a:cubicBezTo>
                <a:cubicBezTo>
                  <a:pt x="748" y="463"/>
                  <a:pt x="689" y="454"/>
                  <a:pt x="631" y="454"/>
                </a:cubicBezTo>
                <a:cubicBezTo>
                  <a:pt x="627" y="454"/>
                  <a:pt x="627" y="454"/>
                  <a:pt x="627" y="454"/>
                </a:cubicBezTo>
                <a:cubicBezTo>
                  <a:pt x="284" y="454"/>
                  <a:pt x="3" y="733"/>
                  <a:pt x="1" y="1076"/>
                </a:cubicBezTo>
                <a:cubicBezTo>
                  <a:pt x="0" y="1241"/>
                  <a:pt x="64" y="1399"/>
                  <a:pt x="181" y="1518"/>
                </a:cubicBezTo>
                <a:cubicBezTo>
                  <a:pt x="298" y="1637"/>
                  <a:pt x="456" y="1703"/>
                  <a:pt x="622" y="1704"/>
                </a:cubicBezTo>
                <a:cubicBezTo>
                  <a:pt x="627" y="1704"/>
                  <a:pt x="627" y="1704"/>
                  <a:pt x="627" y="1704"/>
                </a:cubicBezTo>
                <a:cubicBezTo>
                  <a:pt x="766" y="1704"/>
                  <a:pt x="898" y="1658"/>
                  <a:pt x="1009" y="1573"/>
                </a:cubicBezTo>
                <a:cubicBezTo>
                  <a:pt x="1013" y="1571"/>
                  <a:pt x="1018" y="1569"/>
                  <a:pt x="1023" y="1569"/>
                </a:cubicBezTo>
                <a:close/>
              </a:path>
            </a:pathLst>
          </a:custGeom>
          <a:gradFill>
            <a:gsLst>
              <a:gs pos="0">
                <a:schemeClr val="bg2">
                  <a:lumMod val="60000"/>
                  <a:lumOff val="40000"/>
                </a:schemeClr>
              </a:gs>
              <a:gs pos="100000">
                <a:schemeClr val="bg1"/>
              </a:gs>
            </a:gsLst>
            <a:lin ang="16200000" scaled="0"/>
          </a:gradFill>
          <a:ln w="38100">
            <a:solidFill>
              <a:schemeClr val="tx2"/>
            </a:solidFill>
          </a:ln>
        </p:spPr>
        <p:txBody>
          <a:bodyPr vert="horz" wrap="square" lIns="91440" tIns="45720" rIns="91440" bIns="45720" numCol="1" anchor="t" anchorCtr="0" compatLnSpc="1">
            <a:prstTxWarp prst="textNoShape">
              <a:avLst/>
            </a:prstTxWarp>
          </a:bodyPr>
          <a:lstStyle/>
          <a:p>
            <a:endParaRPr lang="en-US"/>
          </a:p>
        </p:txBody>
      </p:sp>
      <p:pic>
        <p:nvPicPr>
          <p:cNvPr id="25" name="Picture 8"/>
          <p:cNvPicPr>
            <a:picLocks noChangeAspect="1" noChangeArrowheads="1"/>
          </p:cNvPicPr>
          <p:nvPr/>
        </p:nvPicPr>
        <p:blipFill>
          <a:blip r:embed="rId10" cstate="print">
            <a:extLst>
              <a:ext uri="{BEBA8EAE-BF5A-486C-A8C5-ECC9F3942E4B}">
                <a14:imgProps xmlns="" xmlns:a14="http://schemas.microsoft.com/office/drawing/2010/main">
                  <a14:imgLayer r:embed="rId11">
                    <a14:imgEffect>
                      <a14:artisticBlur radius="36"/>
                    </a14:imgEffect>
                    <a14:imgEffect>
                      <a14:colorTemperature colorTemp="5800"/>
                    </a14:imgEffect>
                  </a14:imgLayer>
                </a14:imgProps>
              </a:ext>
              <a:ext uri="{28A0092B-C50C-407E-A947-70E740481C1C}">
                <a14:useLocalDpi xmlns="" xmlns:a14="http://schemas.microsoft.com/office/drawing/2010/main" val="0"/>
              </a:ext>
            </a:extLst>
          </a:blip>
          <a:srcRect/>
          <a:stretch>
            <a:fillRect/>
          </a:stretch>
        </p:blipFill>
        <p:spPr bwMode="auto">
          <a:xfrm flipH="1">
            <a:off x="2166207" y="2257323"/>
            <a:ext cx="1056064" cy="699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7" name="Picture 8"/>
          <p:cNvPicPr>
            <a:picLocks noChangeAspect="1" noChangeArrowheads="1"/>
          </p:cNvPicPr>
          <p:nvPr/>
        </p:nvPicPr>
        <p:blipFill>
          <a:blip r:embed="rId12" cstate="print">
            <a:extLst>
              <a:ext uri="{BEBA8EAE-BF5A-486C-A8C5-ECC9F3942E4B}">
                <a14:imgProps xmlns="" xmlns:a14="http://schemas.microsoft.com/office/drawing/2010/main">
                  <a14:imgLayer r:embed="rId4">
                    <a14:imgEffect>
                      <a14:artisticBlur radius="13"/>
                    </a14:imgEffect>
                  </a14:imgLayer>
                </a14:imgProps>
              </a:ext>
              <a:ext uri="{28A0092B-C50C-407E-A947-70E740481C1C}">
                <a14:useLocalDpi xmlns="" xmlns:a14="http://schemas.microsoft.com/office/drawing/2010/main" val="0"/>
              </a:ext>
            </a:extLst>
          </a:blip>
          <a:srcRect/>
          <a:stretch>
            <a:fillRect/>
          </a:stretch>
        </p:blipFill>
        <p:spPr bwMode="auto">
          <a:xfrm flipH="1">
            <a:off x="-1304299" y="2213712"/>
            <a:ext cx="4762342" cy="32433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5" name="Picture 8"/>
          <p:cNvPicPr>
            <a:picLocks noChangeAspect="1" noChangeArrowheads="1"/>
          </p:cNvPicPr>
          <p:nvPr/>
        </p:nvPicPr>
        <p:blipFill>
          <a:blip r:embed="rId12" cstate="print">
            <a:extLst>
              <a:ext uri="{BEBA8EAE-BF5A-486C-A8C5-ECC9F3942E4B}">
                <a14:imgProps xmlns="" xmlns:a14="http://schemas.microsoft.com/office/drawing/2010/main">
                  <a14:imgLayer r:embed="rId4">
                    <a14:imgEffect>
                      <a14:artisticBlur radius="13"/>
                    </a14:imgEffect>
                  </a14:imgLayer>
                </a14:imgProps>
              </a:ext>
              <a:ext uri="{28A0092B-C50C-407E-A947-70E740481C1C}">
                <a14:useLocalDpi xmlns="" xmlns:a14="http://schemas.microsoft.com/office/drawing/2010/main" val="0"/>
              </a:ext>
            </a:extLst>
          </a:blip>
          <a:srcRect/>
          <a:stretch>
            <a:fillRect/>
          </a:stretch>
        </p:blipFill>
        <p:spPr bwMode="auto">
          <a:xfrm flipH="1">
            <a:off x="7448185" y="-809301"/>
            <a:ext cx="4762342" cy="32433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254610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156201"/>
            <a:ext cx="9144000" cy="15427569"/>
          </a:xfrm>
          <a:prstGeom prst="rect">
            <a:avLst/>
          </a:prstGeom>
          <a:gradFill>
            <a:gsLst>
              <a:gs pos="0">
                <a:schemeClr val="accent3"/>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8"/>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artisticBlur radius="23"/>
                    </a14:imgEffect>
                    <a14:imgEffect>
                      <a14:colorTemperature colorTemp="5800"/>
                    </a14:imgEffect>
                  </a14:imgLayer>
                </a14:imgProps>
              </a:ext>
              <a:ext uri="{28A0092B-C50C-407E-A947-70E740481C1C}">
                <a14:useLocalDpi xmlns="" xmlns:a14="http://schemas.microsoft.com/office/drawing/2010/main" val="0"/>
              </a:ext>
            </a:extLst>
          </a:blip>
          <a:srcRect/>
          <a:stretch>
            <a:fillRect/>
          </a:stretch>
        </p:blipFill>
        <p:spPr bwMode="auto">
          <a:xfrm>
            <a:off x="319733" y="1243670"/>
            <a:ext cx="1963584" cy="13007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 name="Picture 8"/>
          <p:cNvPicPr>
            <a:picLocks noChangeAspect="1" noChangeArrowheads="1"/>
          </p:cNvPicPr>
          <p:nvPr/>
        </p:nvPicPr>
        <p:blipFill>
          <a:blip r:embed="rId5" cstate="print">
            <a:extLst>
              <a:ext uri="{BEBA8EAE-BF5A-486C-A8C5-ECC9F3942E4B}">
                <a14:imgProps xmlns="" xmlns:a14="http://schemas.microsoft.com/office/drawing/2010/main">
                  <a14:imgLayer r:embed="rId6">
                    <a14:imgEffect>
                      <a14:artisticBlur radius="16"/>
                    </a14:imgEffect>
                    <a14:imgEffect>
                      <a14:colorTemperature colorTemp="5800"/>
                    </a14:imgEffect>
                  </a14:imgLayer>
                </a14:imgProps>
              </a:ext>
              <a:ext uri="{28A0092B-C50C-407E-A947-70E740481C1C}">
                <a14:useLocalDpi xmlns="" xmlns:a14="http://schemas.microsoft.com/office/drawing/2010/main" val="0"/>
              </a:ext>
            </a:extLst>
          </a:blip>
          <a:srcRect/>
          <a:stretch>
            <a:fillRect/>
          </a:stretch>
        </p:blipFill>
        <p:spPr bwMode="auto">
          <a:xfrm>
            <a:off x="2750907" y="3448842"/>
            <a:ext cx="724434" cy="47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1" name="Picture 8"/>
          <p:cNvPicPr>
            <a:picLocks noChangeAspect="1" noChangeArrowheads="1"/>
          </p:cNvPicPr>
          <p:nvPr/>
        </p:nvPicPr>
        <p:blipFill>
          <a:blip r:embed="rId7" cstate="print">
            <a:extLst>
              <a:ext uri="{BEBA8EAE-BF5A-486C-A8C5-ECC9F3942E4B}">
                <a14:imgProps xmlns="" xmlns:a14="http://schemas.microsoft.com/office/drawing/2010/main">
                  <a14:imgLayer r:embed="rId8">
                    <a14:imgEffect>
                      <a14:artisticBlur radius="23"/>
                    </a14:imgEffect>
                    <a14:imgEffect>
                      <a14:colorTemperature colorTemp="5800"/>
                    </a14:imgEffect>
                  </a14:imgLayer>
                </a14:imgProps>
              </a:ext>
              <a:ext uri="{28A0092B-C50C-407E-A947-70E740481C1C}">
                <a14:useLocalDpi xmlns="" xmlns:a14="http://schemas.microsoft.com/office/drawing/2010/main" val="0"/>
              </a:ext>
            </a:extLst>
          </a:blip>
          <a:srcRect/>
          <a:stretch>
            <a:fillRect/>
          </a:stretch>
        </p:blipFill>
        <p:spPr bwMode="auto">
          <a:xfrm flipH="1">
            <a:off x="6462647" y="1574420"/>
            <a:ext cx="1333692" cy="9168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2" name="Freeform 6"/>
          <p:cNvSpPr>
            <a:spLocks/>
          </p:cNvSpPr>
          <p:nvPr/>
        </p:nvSpPr>
        <p:spPr bwMode="auto">
          <a:xfrm>
            <a:off x="-509170" y="2077199"/>
            <a:ext cx="2015348" cy="1199102"/>
          </a:xfrm>
          <a:custGeom>
            <a:avLst/>
            <a:gdLst>
              <a:gd name="T0" fmla="*/ 1023 w 2870"/>
              <a:gd name="T1" fmla="*/ 1569 h 1708"/>
              <a:gd name="T2" fmla="*/ 1038 w 2870"/>
              <a:gd name="T3" fmla="*/ 1575 h 1708"/>
              <a:gd name="T4" fmla="*/ 1412 w 2870"/>
              <a:gd name="T5" fmla="*/ 1708 h 1708"/>
              <a:gd name="T6" fmla="*/ 1416 w 2870"/>
              <a:gd name="T7" fmla="*/ 1708 h 1708"/>
              <a:gd name="T8" fmla="*/ 1767 w 2870"/>
              <a:gd name="T9" fmla="*/ 1595 h 1708"/>
              <a:gd name="T10" fmla="*/ 1790 w 2870"/>
              <a:gd name="T11" fmla="*/ 1592 h 1708"/>
              <a:gd name="T12" fmla="*/ 2012 w 2870"/>
              <a:gd name="T13" fmla="*/ 1635 h 1708"/>
              <a:gd name="T14" fmla="*/ 2014 w 2870"/>
              <a:gd name="T15" fmla="*/ 1635 h 1708"/>
              <a:gd name="T16" fmla="*/ 2318 w 2870"/>
              <a:gd name="T17" fmla="*/ 1553 h 1708"/>
              <a:gd name="T18" fmla="*/ 2338 w 2870"/>
              <a:gd name="T19" fmla="*/ 1552 h 1708"/>
              <a:gd name="T20" fmla="*/ 2471 w 2870"/>
              <a:gd name="T21" fmla="*/ 1575 h 1708"/>
              <a:gd name="T22" fmla="*/ 2472 w 2870"/>
              <a:gd name="T23" fmla="*/ 1575 h 1708"/>
              <a:gd name="T24" fmla="*/ 2869 w 2870"/>
              <a:gd name="T25" fmla="*/ 1181 h 1708"/>
              <a:gd name="T26" fmla="*/ 2575 w 2870"/>
              <a:gd name="T27" fmla="*/ 795 h 1708"/>
              <a:gd name="T28" fmla="*/ 2558 w 2870"/>
              <a:gd name="T29" fmla="*/ 783 h 1708"/>
              <a:gd name="T30" fmla="*/ 2018 w 2870"/>
              <a:gd name="T31" fmla="*/ 436 h 1708"/>
              <a:gd name="T32" fmla="*/ 2017 w 2870"/>
              <a:gd name="T33" fmla="*/ 436 h 1708"/>
              <a:gd name="T34" fmla="*/ 2014 w 2870"/>
              <a:gd name="T35" fmla="*/ 436 h 1708"/>
              <a:gd name="T36" fmla="*/ 1991 w 2870"/>
              <a:gd name="T37" fmla="*/ 420 h 1708"/>
              <a:gd name="T38" fmla="*/ 1422 w 2870"/>
              <a:gd name="T39" fmla="*/ 0 h 1708"/>
              <a:gd name="T40" fmla="*/ 1419 w 2870"/>
              <a:gd name="T41" fmla="*/ 0 h 1708"/>
              <a:gd name="T42" fmla="*/ 834 w 2870"/>
              <a:gd name="T43" fmla="*/ 462 h 1708"/>
              <a:gd name="T44" fmla="*/ 824 w 2870"/>
              <a:gd name="T45" fmla="*/ 476 h 1708"/>
              <a:gd name="T46" fmla="*/ 805 w 2870"/>
              <a:gd name="T47" fmla="*/ 479 h 1708"/>
              <a:gd name="T48" fmla="*/ 631 w 2870"/>
              <a:gd name="T49" fmla="*/ 454 h 1708"/>
              <a:gd name="T50" fmla="*/ 627 w 2870"/>
              <a:gd name="T51" fmla="*/ 454 h 1708"/>
              <a:gd name="T52" fmla="*/ 1 w 2870"/>
              <a:gd name="T53" fmla="*/ 1076 h 1708"/>
              <a:gd name="T54" fmla="*/ 181 w 2870"/>
              <a:gd name="T55" fmla="*/ 1518 h 1708"/>
              <a:gd name="T56" fmla="*/ 622 w 2870"/>
              <a:gd name="T57" fmla="*/ 1704 h 1708"/>
              <a:gd name="T58" fmla="*/ 627 w 2870"/>
              <a:gd name="T59" fmla="*/ 1704 h 1708"/>
              <a:gd name="T60" fmla="*/ 1009 w 2870"/>
              <a:gd name="T61" fmla="*/ 1573 h 1708"/>
              <a:gd name="T62" fmla="*/ 1023 w 2870"/>
              <a:gd name="T63" fmla="*/ 1569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70" h="1708">
                <a:moveTo>
                  <a:pt x="1023" y="1569"/>
                </a:moveTo>
                <a:cubicBezTo>
                  <a:pt x="1027" y="1569"/>
                  <a:pt x="1033" y="1571"/>
                  <a:pt x="1038" y="1575"/>
                </a:cubicBezTo>
                <a:cubicBezTo>
                  <a:pt x="1145" y="1661"/>
                  <a:pt x="1275" y="1708"/>
                  <a:pt x="1412" y="1708"/>
                </a:cubicBezTo>
                <a:cubicBezTo>
                  <a:pt x="1416" y="1708"/>
                  <a:pt x="1416" y="1708"/>
                  <a:pt x="1416" y="1708"/>
                </a:cubicBezTo>
                <a:cubicBezTo>
                  <a:pt x="1543" y="1708"/>
                  <a:pt x="1665" y="1669"/>
                  <a:pt x="1767" y="1595"/>
                </a:cubicBezTo>
                <a:cubicBezTo>
                  <a:pt x="1774" y="1590"/>
                  <a:pt x="1782" y="1590"/>
                  <a:pt x="1790" y="1592"/>
                </a:cubicBezTo>
                <a:cubicBezTo>
                  <a:pt x="1860" y="1621"/>
                  <a:pt x="1935" y="1635"/>
                  <a:pt x="2012" y="1635"/>
                </a:cubicBezTo>
                <a:cubicBezTo>
                  <a:pt x="2014" y="1635"/>
                  <a:pt x="2014" y="1635"/>
                  <a:pt x="2014" y="1635"/>
                </a:cubicBezTo>
                <a:cubicBezTo>
                  <a:pt x="2121" y="1635"/>
                  <a:pt x="2226" y="1607"/>
                  <a:pt x="2318" y="1553"/>
                </a:cubicBezTo>
                <a:cubicBezTo>
                  <a:pt x="2325" y="1549"/>
                  <a:pt x="2332" y="1549"/>
                  <a:pt x="2338" y="1552"/>
                </a:cubicBezTo>
                <a:cubicBezTo>
                  <a:pt x="2380" y="1567"/>
                  <a:pt x="2425" y="1575"/>
                  <a:pt x="2471" y="1575"/>
                </a:cubicBezTo>
                <a:cubicBezTo>
                  <a:pt x="2472" y="1575"/>
                  <a:pt x="2472" y="1575"/>
                  <a:pt x="2472" y="1575"/>
                </a:cubicBezTo>
                <a:cubicBezTo>
                  <a:pt x="2689" y="1575"/>
                  <a:pt x="2868" y="1398"/>
                  <a:pt x="2869" y="1181"/>
                </a:cubicBezTo>
                <a:cubicBezTo>
                  <a:pt x="2870" y="1000"/>
                  <a:pt x="2749" y="842"/>
                  <a:pt x="2575" y="795"/>
                </a:cubicBezTo>
                <a:cubicBezTo>
                  <a:pt x="2568" y="794"/>
                  <a:pt x="2562" y="789"/>
                  <a:pt x="2558" y="783"/>
                </a:cubicBezTo>
                <a:cubicBezTo>
                  <a:pt x="2461" y="574"/>
                  <a:pt x="2249" y="437"/>
                  <a:pt x="2018" y="436"/>
                </a:cubicBezTo>
                <a:cubicBezTo>
                  <a:pt x="2017" y="436"/>
                  <a:pt x="2017" y="436"/>
                  <a:pt x="2017" y="436"/>
                </a:cubicBezTo>
                <a:cubicBezTo>
                  <a:pt x="2016" y="436"/>
                  <a:pt x="2014" y="436"/>
                  <a:pt x="2014" y="436"/>
                </a:cubicBezTo>
                <a:cubicBezTo>
                  <a:pt x="2004" y="436"/>
                  <a:pt x="1994" y="429"/>
                  <a:pt x="1991" y="420"/>
                </a:cubicBezTo>
                <a:cubicBezTo>
                  <a:pt x="1913" y="170"/>
                  <a:pt x="1684" y="2"/>
                  <a:pt x="1422" y="0"/>
                </a:cubicBezTo>
                <a:cubicBezTo>
                  <a:pt x="1419" y="0"/>
                  <a:pt x="1419" y="0"/>
                  <a:pt x="1419" y="0"/>
                </a:cubicBezTo>
                <a:cubicBezTo>
                  <a:pt x="1138" y="0"/>
                  <a:pt x="899" y="190"/>
                  <a:pt x="834" y="462"/>
                </a:cubicBezTo>
                <a:cubicBezTo>
                  <a:pt x="833" y="468"/>
                  <a:pt x="829" y="474"/>
                  <a:pt x="824" y="476"/>
                </a:cubicBezTo>
                <a:cubicBezTo>
                  <a:pt x="818" y="481"/>
                  <a:pt x="811" y="481"/>
                  <a:pt x="805" y="479"/>
                </a:cubicBezTo>
                <a:cubicBezTo>
                  <a:pt x="748" y="463"/>
                  <a:pt x="689" y="454"/>
                  <a:pt x="631" y="454"/>
                </a:cubicBezTo>
                <a:cubicBezTo>
                  <a:pt x="627" y="454"/>
                  <a:pt x="627" y="454"/>
                  <a:pt x="627" y="454"/>
                </a:cubicBezTo>
                <a:cubicBezTo>
                  <a:pt x="284" y="454"/>
                  <a:pt x="3" y="733"/>
                  <a:pt x="1" y="1076"/>
                </a:cubicBezTo>
                <a:cubicBezTo>
                  <a:pt x="0" y="1241"/>
                  <a:pt x="64" y="1399"/>
                  <a:pt x="181" y="1518"/>
                </a:cubicBezTo>
                <a:cubicBezTo>
                  <a:pt x="298" y="1637"/>
                  <a:pt x="456" y="1703"/>
                  <a:pt x="622" y="1704"/>
                </a:cubicBezTo>
                <a:cubicBezTo>
                  <a:pt x="627" y="1704"/>
                  <a:pt x="627" y="1704"/>
                  <a:pt x="627" y="1704"/>
                </a:cubicBezTo>
                <a:cubicBezTo>
                  <a:pt x="766" y="1704"/>
                  <a:pt x="898" y="1658"/>
                  <a:pt x="1009" y="1573"/>
                </a:cubicBezTo>
                <a:cubicBezTo>
                  <a:pt x="1013" y="1571"/>
                  <a:pt x="1018" y="1569"/>
                  <a:pt x="1023" y="1569"/>
                </a:cubicBezTo>
                <a:close/>
              </a:path>
            </a:pathLst>
          </a:custGeom>
          <a:gradFill>
            <a:gsLst>
              <a:gs pos="0">
                <a:schemeClr val="bg2">
                  <a:lumMod val="60000"/>
                  <a:lumOff val="40000"/>
                </a:schemeClr>
              </a:gs>
              <a:gs pos="100000">
                <a:schemeClr val="bg1"/>
              </a:gs>
            </a:gsLst>
            <a:lin ang="16200000" scaled="0"/>
          </a:gradFill>
          <a:ln w="38100">
            <a:solidFill>
              <a:schemeClr val="tx2"/>
            </a:solidFill>
          </a:ln>
        </p:spPr>
        <p:txBody>
          <a:bodyPr vert="horz" wrap="square" lIns="91440" tIns="45720" rIns="91440" bIns="45720" numCol="1" anchor="t" anchorCtr="0" compatLnSpc="1">
            <a:prstTxWarp prst="textNoShape">
              <a:avLst/>
            </a:prstTxWarp>
          </a:bodyPr>
          <a:lstStyle/>
          <a:p>
            <a:endParaRPr lang="en-US"/>
          </a:p>
        </p:txBody>
      </p:sp>
      <p:pic>
        <p:nvPicPr>
          <p:cNvPr id="26" name="Picture 8"/>
          <p:cNvPicPr>
            <a:picLocks noChangeAspect="1" noChangeArrowheads="1"/>
          </p:cNvPicPr>
          <p:nvPr/>
        </p:nvPicPr>
        <p:blipFill>
          <a:blip r:embed="rId9" cstate="print">
            <a:extLst>
              <a:ext uri="{BEBA8EAE-BF5A-486C-A8C5-ECC9F3942E4B}">
                <a14:imgProps xmlns="" xmlns:a14="http://schemas.microsoft.com/office/drawing/2010/main">
                  <a14:imgLayer r:embed="rId4">
                    <a14:imgEffect>
                      <a14:artisticBlur radius="13"/>
                    </a14:imgEffect>
                  </a14:imgLayer>
                </a14:imgProps>
              </a:ext>
              <a:ext uri="{28A0092B-C50C-407E-A947-70E740481C1C}">
                <a14:useLocalDpi xmlns="" xmlns:a14="http://schemas.microsoft.com/office/drawing/2010/main" val="0"/>
              </a:ext>
            </a:extLst>
          </a:blip>
          <a:srcRect/>
          <a:stretch>
            <a:fillRect/>
          </a:stretch>
        </p:blipFill>
        <p:spPr bwMode="auto">
          <a:xfrm flipH="1">
            <a:off x="7750801" y="283312"/>
            <a:ext cx="4762342" cy="32433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7" name="Picture 8"/>
          <p:cNvPicPr>
            <a:picLocks noChangeAspect="1" noChangeArrowheads="1"/>
          </p:cNvPicPr>
          <p:nvPr/>
        </p:nvPicPr>
        <p:blipFill>
          <a:blip r:embed="rId9" cstate="print">
            <a:extLst>
              <a:ext uri="{BEBA8EAE-BF5A-486C-A8C5-ECC9F3942E4B}">
                <a14:imgProps xmlns="" xmlns:a14="http://schemas.microsoft.com/office/drawing/2010/main">
                  <a14:imgLayer r:embed="rId4">
                    <a14:imgEffect>
                      <a14:artisticBlur radius="13"/>
                    </a14:imgEffect>
                  </a14:imgLayer>
                </a14:imgProps>
              </a:ext>
              <a:ext uri="{28A0092B-C50C-407E-A947-70E740481C1C}">
                <a14:useLocalDpi xmlns="" xmlns:a14="http://schemas.microsoft.com/office/drawing/2010/main" val="0"/>
              </a:ext>
            </a:extLst>
          </a:blip>
          <a:srcRect/>
          <a:stretch>
            <a:fillRect/>
          </a:stretch>
        </p:blipFill>
        <p:spPr bwMode="auto">
          <a:xfrm flipH="1">
            <a:off x="-3740515" y="-961701"/>
            <a:ext cx="4762342" cy="32433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3" name="Picture 8"/>
          <p:cNvPicPr>
            <a:picLocks noChangeAspect="1" noChangeArrowheads="1"/>
          </p:cNvPicPr>
          <p:nvPr/>
        </p:nvPicPr>
        <p:blipFill>
          <a:blip r:embed="rId10" cstate="print">
            <a:extLst>
              <a:ext uri="{BEBA8EAE-BF5A-486C-A8C5-ECC9F3942E4B}">
                <a14:imgProps xmlns="" xmlns:a14="http://schemas.microsoft.com/office/drawing/2010/main">
                  <a14:imgLayer r:embed="rId4">
                    <a14:imgEffect>
                      <a14:artisticBlur radius="13"/>
                    </a14:imgEffect>
                    <a14:imgEffect>
                      <a14:colorTemperature colorTemp="5800"/>
                    </a14:imgEffect>
                  </a14:imgLayer>
                </a14:imgProps>
              </a:ext>
              <a:ext uri="{28A0092B-C50C-407E-A947-70E740481C1C}">
                <a14:useLocalDpi xmlns="" xmlns:a14="http://schemas.microsoft.com/office/drawing/2010/main" val="0"/>
              </a:ext>
            </a:extLst>
          </a:blip>
          <a:srcRect/>
          <a:stretch>
            <a:fillRect/>
          </a:stretch>
        </p:blipFill>
        <p:spPr bwMode="auto">
          <a:xfrm>
            <a:off x="5742035" y="3292874"/>
            <a:ext cx="1913918" cy="13157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4" name="Freeform 6"/>
          <p:cNvSpPr>
            <a:spLocks/>
          </p:cNvSpPr>
          <p:nvPr/>
        </p:nvSpPr>
        <p:spPr bwMode="auto">
          <a:xfrm>
            <a:off x="7350519" y="3309993"/>
            <a:ext cx="2225281" cy="1324009"/>
          </a:xfrm>
          <a:custGeom>
            <a:avLst/>
            <a:gdLst>
              <a:gd name="T0" fmla="*/ 1023 w 2870"/>
              <a:gd name="T1" fmla="*/ 1569 h 1708"/>
              <a:gd name="T2" fmla="*/ 1038 w 2870"/>
              <a:gd name="T3" fmla="*/ 1575 h 1708"/>
              <a:gd name="T4" fmla="*/ 1412 w 2870"/>
              <a:gd name="T5" fmla="*/ 1708 h 1708"/>
              <a:gd name="T6" fmla="*/ 1416 w 2870"/>
              <a:gd name="T7" fmla="*/ 1708 h 1708"/>
              <a:gd name="T8" fmla="*/ 1767 w 2870"/>
              <a:gd name="T9" fmla="*/ 1595 h 1708"/>
              <a:gd name="T10" fmla="*/ 1790 w 2870"/>
              <a:gd name="T11" fmla="*/ 1592 h 1708"/>
              <a:gd name="T12" fmla="*/ 2012 w 2870"/>
              <a:gd name="T13" fmla="*/ 1635 h 1708"/>
              <a:gd name="T14" fmla="*/ 2014 w 2870"/>
              <a:gd name="T15" fmla="*/ 1635 h 1708"/>
              <a:gd name="T16" fmla="*/ 2318 w 2870"/>
              <a:gd name="T17" fmla="*/ 1553 h 1708"/>
              <a:gd name="T18" fmla="*/ 2338 w 2870"/>
              <a:gd name="T19" fmla="*/ 1552 h 1708"/>
              <a:gd name="T20" fmla="*/ 2471 w 2870"/>
              <a:gd name="T21" fmla="*/ 1575 h 1708"/>
              <a:gd name="T22" fmla="*/ 2472 w 2870"/>
              <a:gd name="T23" fmla="*/ 1575 h 1708"/>
              <a:gd name="T24" fmla="*/ 2869 w 2870"/>
              <a:gd name="T25" fmla="*/ 1181 h 1708"/>
              <a:gd name="T26" fmla="*/ 2575 w 2870"/>
              <a:gd name="T27" fmla="*/ 795 h 1708"/>
              <a:gd name="T28" fmla="*/ 2558 w 2870"/>
              <a:gd name="T29" fmla="*/ 783 h 1708"/>
              <a:gd name="T30" fmla="*/ 2018 w 2870"/>
              <a:gd name="T31" fmla="*/ 436 h 1708"/>
              <a:gd name="T32" fmla="*/ 2017 w 2870"/>
              <a:gd name="T33" fmla="*/ 436 h 1708"/>
              <a:gd name="T34" fmla="*/ 2014 w 2870"/>
              <a:gd name="T35" fmla="*/ 436 h 1708"/>
              <a:gd name="T36" fmla="*/ 1991 w 2870"/>
              <a:gd name="T37" fmla="*/ 420 h 1708"/>
              <a:gd name="T38" fmla="*/ 1422 w 2870"/>
              <a:gd name="T39" fmla="*/ 0 h 1708"/>
              <a:gd name="T40" fmla="*/ 1419 w 2870"/>
              <a:gd name="T41" fmla="*/ 0 h 1708"/>
              <a:gd name="T42" fmla="*/ 834 w 2870"/>
              <a:gd name="T43" fmla="*/ 462 h 1708"/>
              <a:gd name="T44" fmla="*/ 824 w 2870"/>
              <a:gd name="T45" fmla="*/ 476 h 1708"/>
              <a:gd name="T46" fmla="*/ 805 w 2870"/>
              <a:gd name="T47" fmla="*/ 479 h 1708"/>
              <a:gd name="T48" fmla="*/ 631 w 2870"/>
              <a:gd name="T49" fmla="*/ 454 h 1708"/>
              <a:gd name="T50" fmla="*/ 627 w 2870"/>
              <a:gd name="T51" fmla="*/ 454 h 1708"/>
              <a:gd name="T52" fmla="*/ 1 w 2870"/>
              <a:gd name="T53" fmla="*/ 1076 h 1708"/>
              <a:gd name="T54" fmla="*/ 181 w 2870"/>
              <a:gd name="T55" fmla="*/ 1518 h 1708"/>
              <a:gd name="T56" fmla="*/ 622 w 2870"/>
              <a:gd name="T57" fmla="*/ 1704 h 1708"/>
              <a:gd name="T58" fmla="*/ 627 w 2870"/>
              <a:gd name="T59" fmla="*/ 1704 h 1708"/>
              <a:gd name="T60" fmla="*/ 1009 w 2870"/>
              <a:gd name="T61" fmla="*/ 1573 h 1708"/>
              <a:gd name="T62" fmla="*/ 1023 w 2870"/>
              <a:gd name="T63" fmla="*/ 1569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70" h="1708">
                <a:moveTo>
                  <a:pt x="1023" y="1569"/>
                </a:moveTo>
                <a:cubicBezTo>
                  <a:pt x="1027" y="1569"/>
                  <a:pt x="1033" y="1571"/>
                  <a:pt x="1038" y="1575"/>
                </a:cubicBezTo>
                <a:cubicBezTo>
                  <a:pt x="1145" y="1661"/>
                  <a:pt x="1275" y="1708"/>
                  <a:pt x="1412" y="1708"/>
                </a:cubicBezTo>
                <a:cubicBezTo>
                  <a:pt x="1416" y="1708"/>
                  <a:pt x="1416" y="1708"/>
                  <a:pt x="1416" y="1708"/>
                </a:cubicBezTo>
                <a:cubicBezTo>
                  <a:pt x="1543" y="1708"/>
                  <a:pt x="1665" y="1669"/>
                  <a:pt x="1767" y="1595"/>
                </a:cubicBezTo>
                <a:cubicBezTo>
                  <a:pt x="1774" y="1590"/>
                  <a:pt x="1782" y="1590"/>
                  <a:pt x="1790" y="1592"/>
                </a:cubicBezTo>
                <a:cubicBezTo>
                  <a:pt x="1860" y="1621"/>
                  <a:pt x="1935" y="1635"/>
                  <a:pt x="2012" y="1635"/>
                </a:cubicBezTo>
                <a:cubicBezTo>
                  <a:pt x="2014" y="1635"/>
                  <a:pt x="2014" y="1635"/>
                  <a:pt x="2014" y="1635"/>
                </a:cubicBezTo>
                <a:cubicBezTo>
                  <a:pt x="2121" y="1635"/>
                  <a:pt x="2226" y="1607"/>
                  <a:pt x="2318" y="1553"/>
                </a:cubicBezTo>
                <a:cubicBezTo>
                  <a:pt x="2325" y="1549"/>
                  <a:pt x="2332" y="1549"/>
                  <a:pt x="2338" y="1552"/>
                </a:cubicBezTo>
                <a:cubicBezTo>
                  <a:pt x="2380" y="1567"/>
                  <a:pt x="2425" y="1575"/>
                  <a:pt x="2471" y="1575"/>
                </a:cubicBezTo>
                <a:cubicBezTo>
                  <a:pt x="2472" y="1575"/>
                  <a:pt x="2472" y="1575"/>
                  <a:pt x="2472" y="1575"/>
                </a:cubicBezTo>
                <a:cubicBezTo>
                  <a:pt x="2689" y="1575"/>
                  <a:pt x="2868" y="1398"/>
                  <a:pt x="2869" y="1181"/>
                </a:cubicBezTo>
                <a:cubicBezTo>
                  <a:pt x="2870" y="1000"/>
                  <a:pt x="2749" y="842"/>
                  <a:pt x="2575" y="795"/>
                </a:cubicBezTo>
                <a:cubicBezTo>
                  <a:pt x="2568" y="794"/>
                  <a:pt x="2562" y="789"/>
                  <a:pt x="2558" y="783"/>
                </a:cubicBezTo>
                <a:cubicBezTo>
                  <a:pt x="2461" y="574"/>
                  <a:pt x="2249" y="437"/>
                  <a:pt x="2018" y="436"/>
                </a:cubicBezTo>
                <a:cubicBezTo>
                  <a:pt x="2017" y="436"/>
                  <a:pt x="2017" y="436"/>
                  <a:pt x="2017" y="436"/>
                </a:cubicBezTo>
                <a:cubicBezTo>
                  <a:pt x="2016" y="436"/>
                  <a:pt x="2014" y="436"/>
                  <a:pt x="2014" y="436"/>
                </a:cubicBezTo>
                <a:cubicBezTo>
                  <a:pt x="2004" y="436"/>
                  <a:pt x="1994" y="429"/>
                  <a:pt x="1991" y="420"/>
                </a:cubicBezTo>
                <a:cubicBezTo>
                  <a:pt x="1913" y="170"/>
                  <a:pt x="1684" y="2"/>
                  <a:pt x="1422" y="0"/>
                </a:cubicBezTo>
                <a:cubicBezTo>
                  <a:pt x="1419" y="0"/>
                  <a:pt x="1419" y="0"/>
                  <a:pt x="1419" y="0"/>
                </a:cubicBezTo>
                <a:cubicBezTo>
                  <a:pt x="1138" y="0"/>
                  <a:pt x="899" y="190"/>
                  <a:pt x="834" y="462"/>
                </a:cubicBezTo>
                <a:cubicBezTo>
                  <a:pt x="833" y="468"/>
                  <a:pt x="829" y="474"/>
                  <a:pt x="824" y="476"/>
                </a:cubicBezTo>
                <a:cubicBezTo>
                  <a:pt x="818" y="481"/>
                  <a:pt x="811" y="481"/>
                  <a:pt x="805" y="479"/>
                </a:cubicBezTo>
                <a:cubicBezTo>
                  <a:pt x="748" y="463"/>
                  <a:pt x="689" y="454"/>
                  <a:pt x="631" y="454"/>
                </a:cubicBezTo>
                <a:cubicBezTo>
                  <a:pt x="627" y="454"/>
                  <a:pt x="627" y="454"/>
                  <a:pt x="627" y="454"/>
                </a:cubicBezTo>
                <a:cubicBezTo>
                  <a:pt x="284" y="454"/>
                  <a:pt x="3" y="733"/>
                  <a:pt x="1" y="1076"/>
                </a:cubicBezTo>
                <a:cubicBezTo>
                  <a:pt x="0" y="1241"/>
                  <a:pt x="64" y="1399"/>
                  <a:pt x="181" y="1518"/>
                </a:cubicBezTo>
                <a:cubicBezTo>
                  <a:pt x="298" y="1637"/>
                  <a:pt x="456" y="1703"/>
                  <a:pt x="622" y="1704"/>
                </a:cubicBezTo>
                <a:cubicBezTo>
                  <a:pt x="627" y="1704"/>
                  <a:pt x="627" y="1704"/>
                  <a:pt x="627" y="1704"/>
                </a:cubicBezTo>
                <a:cubicBezTo>
                  <a:pt x="766" y="1704"/>
                  <a:pt x="898" y="1658"/>
                  <a:pt x="1009" y="1573"/>
                </a:cubicBezTo>
                <a:cubicBezTo>
                  <a:pt x="1013" y="1571"/>
                  <a:pt x="1018" y="1569"/>
                  <a:pt x="1023" y="1569"/>
                </a:cubicBezTo>
                <a:close/>
              </a:path>
            </a:pathLst>
          </a:custGeom>
          <a:gradFill>
            <a:gsLst>
              <a:gs pos="0">
                <a:schemeClr val="bg2">
                  <a:lumMod val="60000"/>
                  <a:lumOff val="40000"/>
                </a:schemeClr>
              </a:gs>
              <a:gs pos="100000">
                <a:schemeClr val="bg1"/>
              </a:gs>
            </a:gsLst>
            <a:lin ang="16200000" scaled="0"/>
          </a:gradFill>
          <a:ln w="38100">
            <a:solidFill>
              <a:schemeClr val="tx2"/>
            </a:solidFill>
          </a:ln>
        </p:spPr>
        <p:txBody>
          <a:bodyPr vert="horz" wrap="square" lIns="91440" tIns="45720" rIns="91440" bIns="45720" numCol="1" anchor="t" anchorCtr="0" compatLnSpc="1">
            <a:prstTxWarp prst="textNoShape">
              <a:avLst/>
            </a:prstTxWarp>
          </a:bodyPr>
          <a:lstStyle/>
          <a:p>
            <a:endParaRPr lang="en-US"/>
          </a:p>
        </p:txBody>
      </p:sp>
      <p:grpSp>
        <p:nvGrpSpPr>
          <p:cNvPr id="31" name="Group 30"/>
          <p:cNvGrpSpPr/>
          <p:nvPr/>
        </p:nvGrpSpPr>
        <p:grpSpPr>
          <a:xfrm>
            <a:off x="1257300" y="1711230"/>
            <a:ext cx="6769100" cy="1086607"/>
            <a:chOff x="1257300" y="1711230"/>
            <a:chExt cx="6769100" cy="1086607"/>
          </a:xfrm>
        </p:grpSpPr>
        <p:sp>
          <p:nvSpPr>
            <p:cNvPr id="32" name="Title 1" descr="Down:  YOUR FUTURE"/>
            <p:cNvSpPr txBox="1">
              <a:spLocks/>
            </p:cNvSpPr>
            <p:nvPr/>
          </p:nvSpPr>
          <p:spPr>
            <a:xfrm>
              <a:off x="2717800" y="2430635"/>
              <a:ext cx="3657600" cy="367202"/>
            </a:xfrm>
            <a:prstGeom prst="rect">
              <a:avLst/>
            </a:prstGeom>
          </p:spPr>
          <p:txBody>
            <a:bodyPr vert="horz" lIns="0" tIns="0" rIns="0" bIns="0" rtlCol="0" anchor="t" anchorCtr="0">
              <a:noAutofit/>
            </a:bodyPr>
            <a:lstStyle>
              <a:lvl1pPr marL="0" algn="l" defTabSz="914400" rtl="0" eaLnBrk="1" latinLnBrk="0" hangingPunct="1">
                <a:lnSpc>
                  <a:spcPct val="90000"/>
                </a:lnSpc>
                <a:spcBef>
                  <a:spcPct val="0"/>
                </a:spcBef>
                <a:buNone/>
                <a:defRPr lang="en-US" sz="2800" b="1" kern="1200" dirty="0">
                  <a:solidFill>
                    <a:schemeClr val="tx2"/>
                  </a:solidFill>
                  <a:latin typeface="Arial" pitchFamily="34" charset="0"/>
                  <a:ea typeface="+mj-ea"/>
                  <a:cs typeface="Arial" pitchFamily="34" charset="0"/>
                </a:defRPr>
              </a:lvl1pPr>
            </a:lstStyle>
            <a:p>
              <a:pPr algn="ctr"/>
              <a:r>
                <a:rPr lang="ru-RU" sz="3600" dirty="0" smtClean="0">
                  <a:gradFill>
                    <a:gsLst>
                      <a:gs pos="0">
                        <a:schemeClr val="accent1"/>
                      </a:gs>
                      <a:gs pos="100000">
                        <a:srgbClr val="C00000"/>
                      </a:gs>
                    </a:gsLst>
                    <a:lin ang="5400000" scaled="0"/>
                  </a:gradFill>
                </a:rPr>
                <a:t>ИНЦИДЕНТЫ</a:t>
              </a:r>
              <a:endParaRPr lang="en-US" sz="3600" dirty="0">
                <a:gradFill>
                  <a:gsLst>
                    <a:gs pos="0">
                      <a:schemeClr val="accent1"/>
                    </a:gs>
                    <a:gs pos="100000">
                      <a:srgbClr val="C00000"/>
                    </a:gs>
                  </a:gsLst>
                  <a:lin ang="5400000" scaled="0"/>
                </a:gradFill>
              </a:endParaRPr>
            </a:p>
          </p:txBody>
        </p:sp>
        <p:sp>
          <p:nvSpPr>
            <p:cNvPr id="33" name="Title 1"/>
            <p:cNvSpPr txBox="1">
              <a:spLocks/>
            </p:cNvSpPr>
            <p:nvPr/>
          </p:nvSpPr>
          <p:spPr>
            <a:xfrm>
              <a:off x="1257300" y="1711230"/>
              <a:ext cx="6769100" cy="641058"/>
            </a:xfrm>
            <a:prstGeom prst="rect">
              <a:avLst/>
            </a:prstGeom>
          </p:spPr>
          <p:txBody>
            <a:bodyPr/>
            <a:lstStyle>
              <a:lvl1pPr algn="l" defTabSz="914400" rtl="0" eaLnBrk="1" latinLnBrk="0" hangingPunct="1">
                <a:lnSpc>
                  <a:spcPct val="90000"/>
                </a:lnSpc>
                <a:spcBef>
                  <a:spcPct val="0"/>
                </a:spcBef>
                <a:buNone/>
                <a:defRPr sz="2800" b="1" kern="1200">
                  <a:solidFill>
                    <a:schemeClr val="tx2"/>
                  </a:solidFill>
                  <a:latin typeface="Arial" pitchFamily="34" charset="0"/>
                  <a:ea typeface="+mj-ea"/>
                  <a:cs typeface="Arial" pitchFamily="34" charset="0"/>
                </a:defRPr>
              </a:lvl1pPr>
            </a:lstStyle>
            <a:p>
              <a:pPr algn="ctr"/>
              <a:r>
                <a:rPr lang="ru-RU" sz="5400" dirty="0" smtClean="0">
                  <a:solidFill>
                    <a:schemeClr val="tx1"/>
                  </a:solidFill>
                </a:rPr>
                <a:t>ПРЕДОТВРАЩАТЬ</a:t>
              </a:r>
              <a:endParaRPr lang="en-US" sz="5400" dirty="0">
                <a:solidFill>
                  <a:schemeClr val="tx1"/>
                </a:solidFill>
              </a:endParaRPr>
            </a:p>
          </p:txBody>
        </p:sp>
      </p:grpSp>
    </p:spTree>
    <p:extLst>
      <p:ext uri="{BB962C8B-B14F-4D97-AF65-F5344CB8AC3E}">
        <p14:creationId xmlns="" xmlns:p14="http://schemas.microsoft.com/office/powerpoint/2010/main" val="387493600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itle 5"/>
          <p:cNvSpPr>
            <a:spLocks noGrp="1"/>
          </p:cNvSpPr>
          <p:nvPr>
            <p:ph type="ctrTitle"/>
          </p:nvPr>
        </p:nvSpPr>
        <p:spPr>
          <a:xfrm>
            <a:off x="1152525" y="3825875"/>
            <a:ext cx="6458719" cy="441325"/>
          </a:xfrm>
        </p:spPr>
        <p:txBody>
          <a:bodyPr wrap="square">
            <a:normAutofit/>
          </a:bodyPr>
          <a:lstStyle/>
          <a:p>
            <a:r>
              <a:rPr lang="ru-RU" dirty="0" smtClean="0">
                <a:ea typeface="ＭＳ Ｐゴシック" pitchFamily="34" charset="-128"/>
              </a:rPr>
              <a:t>Платформа безопасности </a:t>
            </a:r>
            <a:r>
              <a:rPr lang="en-US" dirty="0" smtClean="0">
                <a:ea typeface="ＭＳ Ｐゴシック" pitchFamily="34" charset="-128"/>
              </a:rPr>
              <a:t>ORACLE</a:t>
            </a:r>
          </a:p>
        </p:txBody>
      </p:sp>
      <p:sp>
        <p:nvSpPr>
          <p:cNvPr id="58373" name="Subtitle 6"/>
          <p:cNvSpPr>
            <a:spLocks noGrp="1"/>
          </p:cNvSpPr>
          <p:nvPr>
            <p:ph type="subTitle" idx="1"/>
          </p:nvPr>
        </p:nvSpPr>
        <p:spPr>
          <a:xfrm>
            <a:off x="1152525" y="4410075"/>
            <a:ext cx="6467475" cy="533400"/>
          </a:xfrm>
        </p:spPr>
        <p:txBody>
          <a:bodyPr wrap="square">
            <a:normAutofit fontScale="77500" lnSpcReduction="20000"/>
          </a:bodyPr>
          <a:lstStyle/>
          <a:p>
            <a:r>
              <a:rPr lang="ru-RU" sz="2800" dirty="0" smtClean="0">
                <a:solidFill>
                  <a:srgbClr val="595959"/>
                </a:solidFill>
                <a:ea typeface="Arial" pitchFamily="-106" charset="0"/>
                <a:cs typeface="Arial" pitchFamily="-106" charset="0"/>
              </a:rPr>
              <a:t>Сергей </a:t>
            </a:r>
            <a:r>
              <a:rPr lang="ru-RU" sz="2800" dirty="0" err="1" smtClean="0">
                <a:solidFill>
                  <a:srgbClr val="595959"/>
                </a:solidFill>
                <a:ea typeface="Arial" pitchFamily="-106" charset="0"/>
                <a:cs typeface="Arial" pitchFamily="-106" charset="0"/>
              </a:rPr>
              <a:t>Базылько</a:t>
            </a:r>
            <a:r>
              <a:rPr lang="en-US" dirty="0" smtClean="0">
                <a:solidFill>
                  <a:srgbClr val="595959"/>
                </a:solidFill>
                <a:ea typeface="Arial" pitchFamily="-106" charset="0"/>
                <a:cs typeface="Arial" pitchFamily="-106" charset="0"/>
              </a:rPr>
              <a:t>, </a:t>
            </a:r>
            <a:r>
              <a:rPr lang="ru-RU" dirty="0" err="1" smtClean="0">
                <a:solidFill>
                  <a:srgbClr val="595959"/>
                </a:solidFill>
                <a:ea typeface="Arial" pitchFamily="-106" charset="0"/>
                <a:cs typeface="Arial" pitchFamily="-106" charset="0"/>
              </a:rPr>
              <a:t>к.ф.-м.н</a:t>
            </a:r>
            <a:r>
              <a:rPr lang="ru-RU" dirty="0" smtClean="0">
                <a:solidFill>
                  <a:srgbClr val="595959"/>
                </a:solidFill>
                <a:ea typeface="Arial" pitchFamily="-106" charset="0"/>
                <a:cs typeface="Arial" pitchFamily="-106" charset="0"/>
              </a:rPr>
              <a:t>.</a:t>
            </a:r>
            <a:endParaRPr lang="en-US" dirty="0" smtClean="0">
              <a:solidFill>
                <a:srgbClr val="595959"/>
              </a:solidFill>
              <a:ea typeface="Arial" pitchFamily="-106" charset="0"/>
              <a:cs typeface="Arial" pitchFamily="-106" charset="0"/>
            </a:endParaRPr>
          </a:p>
          <a:p>
            <a:r>
              <a:rPr lang="ru-RU" dirty="0" smtClean="0">
                <a:solidFill>
                  <a:srgbClr val="595959"/>
                </a:solidFill>
                <a:ea typeface="Arial" pitchFamily="-106" charset="0"/>
                <a:cs typeface="Arial" pitchFamily="-106" charset="0"/>
              </a:rPr>
              <a:t>Менеджер по продажам продуктов информационной безопасности</a:t>
            </a:r>
            <a:endParaRPr lang="en-US" dirty="0" smtClean="0">
              <a:solidFill>
                <a:srgbClr val="595959"/>
              </a:solidFill>
              <a:ea typeface="Arial" pitchFamily="-106" charset="0"/>
              <a:cs typeface="Arial" pitchFamily="-106" charset="0"/>
            </a:endParaRPr>
          </a:p>
          <a:p>
            <a:pPr>
              <a:spcBef>
                <a:spcPct val="0"/>
              </a:spcBef>
              <a:buFont typeface="Arial" pitchFamily="34" charset="0"/>
              <a:buNone/>
            </a:pPr>
            <a:endParaRPr lang="en-US" dirty="0" smtClean="0">
              <a:ea typeface="ＭＳ Ｐゴシック" pitchFamily="34" charset="-128"/>
            </a:endParaRPr>
          </a:p>
        </p:txBody>
      </p:sp>
      <p:pic>
        <p:nvPicPr>
          <p:cNvPr id="6" name="Picture 9" descr="ph_fac_hq_rs_0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000" y="685800"/>
            <a:ext cx="2120900" cy="2117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logo.jpg"/>
          <p:cNvPicPr>
            <a:picLocks noChangeAspect="1"/>
          </p:cNvPicPr>
          <p:nvPr/>
        </p:nvPicPr>
        <p:blipFill>
          <a:blip r:embed="rId4" cstate="print"/>
          <a:stretch>
            <a:fillRect/>
          </a:stretch>
        </p:blipFill>
        <p:spPr>
          <a:xfrm>
            <a:off x="0" y="0"/>
            <a:ext cx="9144000" cy="731520"/>
          </a:xfrm>
          <a:prstGeom prst="rect">
            <a:avLst/>
          </a:prstGeom>
        </p:spPr>
      </p:pic>
      <p:sp>
        <p:nvSpPr>
          <p:cNvPr id="9" name="TextBox 8"/>
          <p:cNvSpPr txBox="1"/>
          <p:nvPr/>
        </p:nvSpPr>
        <p:spPr>
          <a:xfrm>
            <a:off x="3486912" y="729996"/>
            <a:ext cx="5657088" cy="2062103"/>
          </a:xfrm>
          <a:prstGeom prst="rect">
            <a:avLst/>
          </a:prstGeom>
          <a:noFill/>
        </p:spPr>
        <p:txBody>
          <a:bodyPr wrap="square" rtlCol="0">
            <a:spAutoFit/>
          </a:bodyPr>
          <a:lstStyle/>
          <a:p>
            <a:pPr algn="ctr"/>
            <a:r>
              <a:rPr lang="ru-RU" sz="1600" dirty="0" smtClean="0">
                <a:solidFill>
                  <a:schemeClr val="bg1"/>
                </a:solidFill>
              </a:rPr>
              <a:t>6-я конференция</a:t>
            </a:r>
          </a:p>
          <a:p>
            <a:pPr algn="ctr"/>
            <a:r>
              <a:rPr lang="ru-RU" sz="1600" dirty="0" smtClean="0">
                <a:solidFill>
                  <a:schemeClr val="bg1"/>
                </a:solidFill>
              </a:rPr>
              <a:t>«ОБЕСПЕЧЕНИЕ БЕЗОПАСНОСТИ ИНФОРМАЦИИ В КОРПОРАТИВНЫХ ИНФОРМАЦИОННЫХ СИСТЕМАХ. ТЕОРИЯ ВОПРОСОВ, ПРАКТИКА РЕШЕНИЙ»</a:t>
            </a:r>
          </a:p>
          <a:p>
            <a:pPr algn="ctr"/>
            <a:endParaRPr lang="ru-RU" sz="1600" dirty="0" smtClean="0">
              <a:solidFill>
                <a:schemeClr val="bg1"/>
              </a:solidFill>
            </a:endParaRPr>
          </a:p>
          <a:p>
            <a:pPr algn="ctr"/>
            <a:r>
              <a:rPr lang="ru-RU" sz="1600" dirty="0" smtClean="0">
                <a:solidFill>
                  <a:schemeClr val="bg1"/>
                </a:solidFill>
              </a:rPr>
              <a:t>17-19 октября 2012 г.</a:t>
            </a:r>
            <a:endParaRPr lang="en-US" sz="1600" dirty="0" smtClean="0">
              <a:solidFill>
                <a:schemeClr val="bg1"/>
              </a:solidFill>
            </a:endParaRPr>
          </a:p>
          <a:p>
            <a:pPr algn="ctr"/>
            <a:r>
              <a:rPr lang="ru-RU" sz="1600" dirty="0" err="1" smtClean="0">
                <a:solidFill>
                  <a:schemeClr val="bg1"/>
                </a:solidFill>
              </a:rPr>
              <a:t>Park</a:t>
            </a:r>
            <a:r>
              <a:rPr lang="ru-RU" sz="1600" dirty="0" smtClean="0">
                <a:solidFill>
                  <a:schemeClr val="bg1"/>
                </a:solidFill>
              </a:rPr>
              <a:t> </a:t>
            </a:r>
            <a:r>
              <a:rPr lang="ru-RU" sz="1600" dirty="0" err="1" smtClean="0">
                <a:solidFill>
                  <a:schemeClr val="bg1"/>
                </a:solidFill>
              </a:rPr>
              <a:t>Hotel</a:t>
            </a:r>
            <a:r>
              <a:rPr lang="ru-RU" sz="1600" dirty="0" smtClean="0">
                <a:solidFill>
                  <a:schemeClr val="bg1"/>
                </a:solidFill>
              </a:rPr>
              <a:t> &amp; SPA «Солнечный»</a:t>
            </a:r>
          </a:p>
          <a:p>
            <a:pPr algn="ctr"/>
            <a:endParaRPr lang="en-US" sz="1600" dirty="0" err="1" smtClean="0">
              <a:solidFill>
                <a:schemeClr val="bg1"/>
              </a:solidFill>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0288610"/>
            <a:ext cx="9144000" cy="15427569"/>
          </a:xfrm>
          <a:prstGeom prst="rect">
            <a:avLst/>
          </a:prstGeom>
          <a:gradFill>
            <a:gsLst>
              <a:gs pos="0">
                <a:schemeClr val="accent3"/>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8"/>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artisticBlur radius="23"/>
                    </a14:imgEffect>
                    <a14:imgEffect>
                      <a14:colorTemperature colorTemp="5800"/>
                    </a14:imgEffect>
                  </a14:imgLayer>
                </a14:imgProps>
              </a:ext>
              <a:ext uri="{28A0092B-C50C-407E-A947-70E740481C1C}">
                <a14:useLocalDpi xmlns="" xmlns:a14="http://schemas.microsoft.com/office/drawing/2010/main" val="0"/>
              </a:ext>
            </a:extLst>
          </a:blip>
          <a:srcRect/>
          <a:stretch>
            <a:fillRect/>
          </a:stretch>
        </p:blipFill>
        <p:spPr bwMode="auto">
          <a:xfrm>
            <a:off x="-774700" y="-115230"/>
            <a:ext cx="1963584" cy="13007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6" name="Picture 8"/>
          <p:cNvPicPr>
            <a:picLocks noChangeAspect="1" noChangeArrowheads="1"/>
          </p:cNvPicPr>
          <p:nvPr/>
        </p:nvPicPr>
        <p:blipFill>
          <a:blip r:embed="rId5" cstate="print">
            <a:extLst>
              <a:ext uri="{BEBA8EAE-BF5A-486C-A8C5-ECC9F3942E4B}">
                <a14:imgProps xmlns="" xmlns:a14="http://schemas.microsoft.com/office/drawing/2010/main">
                  <a14:imgLayer r:embed="rId6">
                    <a14:imgEffect>
                      <a14:artisticBlur radius="16"/>
                    </a14:imgEffect>
                    <a14:imgEffect>
                      <a14:colorTemperature colorTemp="5800"/>
                    </a14:imgEffect>
                  </a14:imgLayer>
                </a14:imgProps>
              </a:ext>
              <a:ext uri="{28A0092B-C50C-407E-A947-70E740481C1C}">
                <a14:useLocalDpi xmlns="" xmlns:a14="http://schemas.microsoft.com/office/drawing/2010/main" val="0"/>
              </a:ext>
            </a:extLst>
          </a:blip>
          <a:srcRect/>
          <a:stretch>
            <a:fillRect/>
          </a:stretch>
        </p:blipFill>
        <p:spPr bwMode="auto">
          <a:xfrm>
            <a:off x="7907107" y="362742"/>
            <a:ext cx="724434" cy="47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7" name="Picture 8"/>
          <p:cNvPicPr>
            <a:picLocks noChangeAspect="1" noChangeArrowheads="1"/>
          </p:cNvPicPr>
          <p:nvPr/>
        </p:nvPicPr>
        <p:blipFill>
          <a:blip r:embed="rId7" cstate="print">
            <a:extLst>
              <a:ext uri="{BEBA8EAE-BF5A-486C-A8C5-ECC9F3942E4B}">
                <a14:imgProps xmlns="" xmlns:a14="http://schemas.microsoft.com/office/drawing/2010/main">
                  <a14:imgLayer r:embed="rId8">
                    <a14:imgEffect>
                      <a14:artisticBlur radius="23"/>
                    </a14:imgEffect>
                    <a14:imgEffect>
                      <a14:colorTemperature colorTemp="5800"/>
                    </a14:imgEffect>
                  </a14:imgLayer>
                </a14:imgProps>
              </a:ext>
              <a:ext uri="{28A0092B-C50C-407E-A947-70E740481C1C}">
                <a14:useLocalDpi xmlns="" xmlns:a14="http://schemas.microsoft.com/office/drawing/2010/main" val="0"/>
              </a:ext>
            </a:extLst>
          </a:blip>
          <a:srcRect/>
          <a:stretch>
            <a:fillRect/>
          </a:stretch>
        </p:blipFill>
        <p:spPr bwMode="auto">
          <a:xfrm flipH="1">
            <a:off x="696847" y="558420"/>
            <a:ext cx="1333692" cy="9168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8" name="Freeform 6"/>
          <p:cNvSpPr>
            <a:spLocks/>
          </p:cNvSpPr>
          <p:nvPr/>
        </p:nvSpPr>
        <p:spPr bwMode="auto">
          <a:xfrm>
            <a:off x="-2210970" y="-1415301"/>
            <a:ext cx="2015348" cy="1199102"/>
          </a:xfrm>
          <a:custGeom>
            <a:avLst/>
            <a:gdLst>
              <a:gd name="T0" fmla="*/ 1023 w 2870"/>
              <a:gd name="T1" fmla="*/ 1569 h 1708"/>
              <a:gd name="T2" fmla="*/ 1038 w 2870"/>
              <a:gd name="T3" fmla="*/ 1575 h 1708"/>
              <a:gd name="T4" fmla="*/ 1412 w 2870"/>
              <a:gd name="T5" fmla="*/ 1708 h 1708"/>
              <a:gd name="T6" fmla="*/ 1416 w 2870"/>
              <a:gd name="T7" fmla="*/ 1708 h 1708"/>
              <a:gd name="T8" fmla="*/ 1767 w 2870"/>
              <a:gd name="T9" fmla="*/ 1595 h 1708"/>
              <a:gd name="T10" fmla="*/ 1790 w 2870"/>
              <a:gd name="T11" fmla="*/ 1592 h 1708"/>
              <a:gd name="T12" fmla="*/ 2012 w 2870"/>
              <a:gd name="T13" fmla="*/ 1635 h 1708"/>
              <a:gd name="T14" fmla="*/ 2014 w 2870"/>
              <a:gd name="T15" fmla="*/ 1635 h 1708"/>
              <a:gd name="T16" fmla="*/ 2318 w 2870"/>
              <a:gd name="T17" fmla="*/ 1553 h 1708"/>
              <a:gd name="T18" fmla="*/ 2338 w 2870"/>
              <a:gd name="T19" fmla="*/ 1552 h 1708"/>
              <a:gd name="T20" fmla="*/ 2471 w 2870"/>
              <a:gd name="T21" fmla="*/ 1575 h 1708"/>
              <a:gd name="T22" fmla="*/ 2472 w 2870"/>
              <a:gd name="T23" fmla="*/ 1575 h 1708"/>
              <a:gd name="T24" fmla="*/ 2869 w 2870"/>
              <a:gd name="T25" fmla="*/ 1181 h 1708"/>
              <a:gd name="T26" fmla="*/ 2575 w 2870"/>
              <a:gd name="T27" fmla="*/ 795 h 1708"/>
              <a:gd name="T28" fmla="*/ 2558 w 2870"/>
              <a:gd name="T29" fmla="*/ 783 h 1708"/>
              <a:gd name="T30" fmla="*/ 2018 w 2870"/>
              <a:gd name="T31" fmla="*/ 436 h 1708"/>
              <a:gd name="T32" fmla="*/ 2017 w 2870"/>
              <a:gd name="T33" fmla="*/ 436 h 1708"/>
              <a:gd name="T34" fmla="*/ 2014 w 2870"/>
              <a:gd name="T35" fmla="*/ 436 h 1708"/>
              <a:gd name="T36" fmla="*/ 1991 w 2870"/>
              <a:gd name="T37" fmla="*/ 420 h 1708"/>
              <a:gd name="T38" fmla="*/ 1422 w 2870"/>
              <a:gd name="T39" fmla="*/ 0 h 1708"/>
              <a:gd name="T40" fmla="*/ 1419 w 2870"/>
              <a:gd name="T41" fmla="*/ 0 h 1708"/>
              <a:gd name="T42" fmla="*/ 834 w 2870"/>
              <a:gd name="T43" fmla="*/ 462 h 1708"/>
              <a:gd name="T44" fmla="*/ 824 w 2870"/>
              <a:gd name="T45" fmla="*/ 476 h 1708"/>
              <a:gd name="T46" fmla="*/ 805 w 2870"/>
              <a:gd name="T47" fmla="*/ 479 h 1708"/>
              <a:gd name="T48" fmla="*/ 631 w 2870"/>
              <a:gd name="T49" fmla="*/ 454 h 1708"/>
              <a:gd name="T50" fmla="*/ 627 w 2870"/>
              <a:gd name="T51" fmla="*/ 454 h 1708"/>
              <a:gd name="T52" fmla="*/ 1 w 2870"/>
              <a:gd name="T53" fmla="*/ 1076 h 1708"/>
              <a:gd name="T54" fmla="*/ 181 w 2870"/>
              <a:gd name="T55" fmla="*/ 1518 h 1708"/>
              <a:gd name="T56" fmla="*/ 622 w 2870"/>
              <a:gd name="T57" fmla="*/ 1704 h 1708"/>
              <a:gd name="T58" fmla="*/ 627 w 2870"/>
              <a:gd name="T59" fmla="*/ 1704 h 1708"/>
              <a:gd name="T60" fmla="*/ 1009 w 2870"/>
              <a:gd name="T61" fmla="*/ 1573 h 1708"/>
              <a:gd name="T62" fmla="*/ 1023 w 2870"/>
              <a:gd name="T63" fmla="*/ 1569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70" h="1708">
                <a:moveTo>
                  <a:pt x="1023" y="1569"/>
                </a:moveTo>
                <a:cubicBezTo>
                  <a:pt x="1027" y="1569"/>
                  <a:pt x="1033" y="1571"/>
                  <a:pt x="1038" y="1575"/>
                </a:cubicBezTo>
                <a:cubicBezTo>
                  <a:pt x="1145" y="1661"/>
                  <a:pt x="1275" y="1708"/>
                  <a:pt x="1412" y="1708"/>
                </a:cubicBezTo>
                <a:cubicBezTo>
                  <a:pt x="1416" y="1708"/>
                  <a:pt x="1416" y="1708"/>
                  <a:pt x="1416" y="1708"/>
                </a:cubicBezTo>
                <a:cubicBezTo>
                  <a:pt x="1543" y="1708"/>
                  <a:pt x="1665" y="1669"/>
                  <a:pt x="1767" y="1595"/>
                </a:cubicBezTo>
                <a:cubicBezTo>
                  <a:pt x="1774" y="1590"/>
                  <a:pt x="1782" y="1590"/>
                  <a:pt x="1790" y="1592"/>
                </a:cubicBezTo>
                <a:cubicBezTo>
                  <a:pt x="1860" y="1621"/>
                  <a:pt x="1935" y="1635"/>
                  <a:pt x="2012" y="1635"/>
                </a:cubicBezTo>
                <a:cubicBezTo>
                  <a:pt x="2014" y="1635"/>
                  <a:pt x="2014" y="1635"/>
                  <a:pt x="2014" y="1635"/>
                </a:cubicBezTo>
                <a:cubicBezTo>
                  <a:pt x="2121" y="1635"/>
                  <a:pt x="2226" y="1607"/>
                  <a:pt x="2318" y="1553"/>
                </a:cubicBezTo>
                <a:cubicBezTo>
                  <a:pt x="2325" y="1549"/>
                  <a:pt x="2332" y="1549"/>
                  <a:pt x="2338" y="1552"/>
                </a:cubicBezTo>
                <a:cubicBezTo>
                  <a:pt x="2380" y="1567"/>
                  <a:pt x="2425" y="1575"/>
                  <a:pt x="2471" y="1575"/>
                </a:cubicBezTo>
                <a:cubicBezTo>
                  <a:pt x="2472" y="1575"/>
                  <a:pt x="2472" y="1575"/>
                  <a:pt x="2472" y="1575"/>
                </a:cubicBezTo>
                <a:cubicBezTo>
                  <a:pt x="2689" y="1575"/>
                  <a:pt x="2868" y="1398"/>
                  <a:pt x="2869" y="1181"/>
                </a:cubicBezTo>
                <a:cubicBezTo>
                  <a:pt x="2870" y="1000"/>
                  <a:pt x="2749" y="842"/>
                  <a:pt x="2575" y="795"/>
                </a:cubicBezTo>
                <a:cubicBezTo>
                  <a:pt x="2568" y="794"/>
                  <a:pt x="2562" y="789"/>
                  <a:pt x="2558" y="783"/>
                </a:cubicBezTo>
                <a:cubicBezTo>
                  <a:pt x="2461" y="574"/>
                  <a:pt x="2249" y="437"/>
                  <a:pt x="2018" y="436"/>
                </a:cubicBezTo>
                <a:cubicBezTo>
                  <a:pt x="2017" y="436"/>
                  <a:pt x="2017" y="436"/>
                  <a:pt x="2017" y="436"/>
                </a:cubicBezTo>
                <a:cubicBezTo>
                  <a:pt x="2016" y="436"/>
                  <a:pt x="2014" y="436"/>
                  <a:pt x="2014" y="436"/>
                </a:cubicBezTo>
                <a:cubicBezTo>
                  <a:pt x="2004" y="436"/>
                  <a:pt x="1994" y="429"/>
                  <a:pt x="1991" y="420"/>
                </a:cubicBezTo>
                <a:cubicBezTo>
                  <a:pt x="1913" y="170"/>
                  <a:pt x="1684" y="2"/>
                  <a:pt x="1422" y="0"/>
                </a:cubicBezTo>
                <a:cubicBezTo>
                  <a:pt x="1419" y="0"/>
                  <a:pt x="1419" y="0"/>
                  <a:pt x="1419" y="0"/>
                </a:cubicBezTo>
                <a:cubicBezTo>
                  <a:pt x="1138" y="0"/>
                  <a:pt x="899" y="190"/>
                  <a:pt x="834" y="462"/>
                </a:cubicBezTo>
                <a:cubicBezTo>
                  <a:pt x="833" y="468"/>
                  <a:pt x="829" y="474"/>
                  <a:pt x="824" y="476"/>
                </a:cubicBezTo>
                <a:cubicBezTo>
                  <a:pt x="818" y="481"/>
                  <a:pt x="811" y="481"/>
                  <a:pt x="805" y="479"/>
                </a:cubicBezTo>
                <a:cubicBezTo>
                  <a:pt x="748" y="463"/>
                  <a:pt x="689" y="454"/>
                  <a:pt x="631" y="454"/>
                </a:cubicBezTo>
                <a:cubicBezTo>
                  <a:pt x="627" y="454"/>
                  <a:pt x="627" y="454"/>
                  <a:pt x="627" y="454"/>
                </a:cubicBezTo>
                <a:cubicBezTo>
                  <a:pt x="284" y="454"/>
                  <a:pt x="3" y="733"/>
                  <a:pt x="1" y="1076"/>
                </a:cubicBezTo>
                <a:cubicBezTo>
                  <a:pt x="0" y="1241"/>
                  <a:pt x="64" y="1399"/>
                  <a:pt x="181" y="1518"/>
                </a:cubicBezTo>
                <a:cubicBezTo>
                  <a:pt x="298" y="1637"/>
                  <a:pt x="456" y="1703"/>
                  <a:pt x="622" y="1704"/>
                </a:cubicBezTo>
                <a:cubicBezTo>
                  <a:pt x="627" y="1704"/>
                  <a:pt x="627" y="1704"/>
                  <a:pt x="627" y="1704"/>
                </a:cubicBezTo>
                <a:cubicBezTo>
                  <a:pt x="766" y="1704"/>
                  <a:pt x="898" y="1658"/>
                  <a:pt x="1009" y="1573"/>
                </a:cubicBezTo>
                <a:cubicBezTo>
                  <a:pt x="1013" y="1571"/>
                  <a:pt x="1018" y="1569"/>
                  <a:pt x="1023" y="1569"/>
                </a:cubicBezTo>
                <a:close/>
              </a:path>
            </a:pathLst>
          </a:custGeom>
          <a:gradFill>
            <a:gsLst>
              <a:gs pos="0">
                <a:schemeClr val="bg2">
                  <a:lumMod val="60000"/>
                  <a:lumOff val="40000"/>
                </a:schemeClr>
              </a:gs>
              <a:gs pos="100000">
                <a:schemeClr val="bg1"/>
              </a:gs>
            </a:gsLst>
            <a:lin ang="16200000" scaled="0"/>
          </a:gradFill>
          <a:ln w="38100">
            <a:solidFill>
              <a:schemeClr val="tx2"/>
            </a:solidFill>
          </a:ln>
        </p:spPr>
        <p:txBody>
          <a:bodyPr vert="horz" wrap="square" lIns="91440" tIns="45720" rIns="91440" bIns="45720" numCol="1" anchor="t" anchorCtr="0" compatLnSpc="1">
            <a:prstTxWarp prst="textNoShape">
              <a:avLst/>
            </a:prstTxWarp>
          </a:bodyPr>
          <a:lstStyle/>
          <a:p>
            <a:endParaRPr lang="en-US"/>
          </a:p>
        </p:txBody>
      </p:sp>
      <p:pic>
        <p:nvPicPr>
          <p:cNvPr id="29" name="Picture 8"/>
          <p:cNvPicPr>
            <a:picLocks noChangeAspect="1" noChangeArrowheads="1"/>
          </p:cNvPicPr>
          <p:nvPr/>
        </p:nvPicPr>
        <p:blipFill>
          <a:blip r:embed="rId9" cstate="print">
            <a:extLst>
              <a:ext uri="{BEBA8EAE-BF5A-486C-A8C5-ECC9F3942E4B}">
                <a14:imgProps xmlns="" xmlns:a14="http://schemas.microsoft.com/office/drawing/2010/main">
                  <a14:imgLayer r:embed="rId4">
                    <a14:imgEffect>
                      <a14:artisticBlur radius="13"/>
                    </a14:imgEffect>
                    <a14:imgEffect>
                      <a14:colorTemperature colorTemp="5800"/>
                    </a14:imgEffect>
                  </a14:imgLayer>
                </a14:imgProps>
              </a:ext>
              <a:ext uri="{28A0092B-C50C-407E-A947-70E740481C1C}">
                <a14:useLocalDpi xmlns="" xmlns:a14="http://schemas.microsoft.com/office/drawing/2010/main" val="0"/>
              </a:ext>
            </a:extLst>
          </a:blip>
          <a:srcRect/>
          <a:stretch>
            <a:fillRect/>
          </a:stretch>
        </p:blipFill>
        <p:spPr bwMode="auto">
          <a:xfrm>
            <a:off x="6656435" y="1121174"/>
            <a:ext cx="1913918" cy="13157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0" name="Freeform 6"/>
          <p:cNvSpPr>
            <a:spLocks/>
          </p:cNvSpPr>
          <p:nvPr/>
        </p:nvSpPr>
        <p:spPr bwMode="auto">
          <a:xfrm>
            <a:off x="7401319" y="515993"/>
            <a:ext cx="2225281" cy="1324009"/>
          </a:xfrm>
          <a:custGeom>
            <a:avLst/>
            <a:gdLst>
              <a:gd name="T0" fmla="*/ 1023 w 2870"/>
              <a:gd name="T1" fmla="*/ 1569 h 1708"/>
              <a:gd name="T2" fmla="*/ 1038 w 2870"/>
              <a:gd name="T3" fmla="*/ 1575 h 1708"/>
              <a:gd name="T4" fmla="*/ 1412 w 2870"/>
              <a:gd name="T5" fmla="*/ 1708 h 1708"/>
              <a:gd name="T6" fmla="*/ 1416 w 2870"/>
              <a:gd name="T7" fmla="*/ 1708 h 1708"/>
              <a:gd name="T8" fmla="*/ 1767 w 2870"/>
              <a:gd name="T9" fmla="*/ 1595 h 1708"/>
              <a:gd name="T10" fmla="*/ 1790 w 2870"/>
              <a:gd name="T11" fmla="*/ 1592 h 1708"/>
              <a:gd name="T12" fmla="*/ 2012 w 2870"/>
              <a:gd name="T13" fmla="*/ 1635 h 1708"/>
              <a:gd name="T14" fmla="*/ 2014 w 2870"/>
              <a:gd name="T15" fmla="*/ 1635 h 1708"/>
              <a:gd name="T16" fmla="*/ 2318 w 2870"/>
              <a:gd name="T17" fmla="*/ 1553 h 1708"/>
              <a:gd name="T18" fmla="*/ 2338 w 2870"/>
              <a:gd name="T19" fmla="*/ 1552 h 1708"/>
              <a:gd name="T20" fmla="*/ 2471 w 2870"/>
              <a:gd name="T21" fmla="*/ 1575 h 1708"/>
              <a:gd name="T22" fmla="*/ 2472 w 2870"/>
              <a:gd name="T23" fmla="*/ 1575 h 1708"/>
              <a:gd name="T24" fmla="*/ 2869 w 2870"/>
              <a:gd name="T25" fmla="*/ 1181 h 1708"/>
              <a:gd name="T26" fmla="*/ 2575 w 2870"/>
              <a:gd name="T27" fmla="*/ 795 h 1708"/>
              <a:gd name="T28" fmla="*/ 2558 w 2870"/>
              <a:gd name="T29" fmla="*/ 783 h 1708"/>
              <a:gd name="T30" fmla="*/ 2018 w 2870"/>
              <a:gd name="T31" fmla="*/ 436 h 1708"/>
              <a:gd name="T32" fmla="*/ 2017 w 2870"/>
              <a:gd name="T33" fmla="*/ 436 h 1708"/>
              <a:gd name="T34" fmla="*/ 2014 w 2870"/>
              <a:gd name="T35" fmla="*/ 436 h 1708"/>
              <a:gd name="T36" fmla="*/ 1991 w 2870"/>
              <a:gd name="T37" fmla="*/ 420 h 1708"/>
              <a:gd name="T38" fmla="*/ 1422 w 2870"/>
              <a:gd name="T39" fmla="*/ 0 h 1708"/>
              <a:gd name="T40" fmla="*/ 1419 w 2870"/>
              <a:gd name="T41" fmla="*/ 0 h 1708"/>
              <a:gd name="T42" fmla="*/ 834 w 2870"/>
              <a:gd name="T43" fmla="*/ 462 h 1708"/>
              <a:gd name="T44" fmla="*/ 824 w 2870"/>
              <a:gd name="T45" fmla="*/ 476 h 1708"/>
              <a:gd name="T46" fmla="*/ 805 w 2870"/>
              <a:gd name="T47" fmla="*/ 479 h 1708"/>
              <a:gd name="T48" fmla="*/ 631 w 2870"/>
              <a:gd name="T49" fmla="*/ 454 h 1708"/>
              <a:gd name="T50" fmla="*/ 627 w 2870"/>
              <a:gd name="T51" fmla="*/ 454 h 1708"/>
              <a:gd name="T52" fmla="*/ 1 w 2870"/>
              <a:gd name="T53" fmla="*/ 1076 h 1708"/>
              <a:gd name="T54" fmla="*/ 181 w 2870"/>
              <a:gd name="T55" fmla="*/ 1518 h 1708"/>
              <a:gd name="T56" fmla="*/ 622 w 2870"/>
              <a:gd name="T57" fmla="*/ 1704 h 1708"/>
              <a:gd name="T58" fmla="*/ 627 w 2870"/>
              <a:gd name="T59" fmla="*/ 1704 h 1708"/>
              <a:gd name="T60" fmla="*/ 1009 w 2870"/>
              <a:gd name="T61" fmla="*/ 1573 h 1708"/>
              <a:gd name="T62" fmla="*/ 1023 w 2870"/>
              <a:gd name="T63" fmla="*/ 1569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70" h="1708">
                <a:moveTo>
                  <a:pt x="1023" y="1569"/>
                </a:moveTo>
                <a:cubicBezTo>
                  <a:pt x="1027" y="1569"/>
                  <a:pt x="1033" y="1571"/>
                  <a:pt x="1038" y="1575"/>
                </a:cubicBezTo>
                <a:cubicBezTo>
                  <a:pt x="1145" y="1661"/>
                  <a:pt x="1275" y="1708"/>
                  <a:pt x="1412" y="1708"/>
                </a:cubicBezTo>
                <a:cubicBezTo>
                  <a:pt x="1416" y="1708"/>
                  <a:pt x="1416" y="1708"/>
                  <a:pt x="1416" y="1708"/>
                </a:cubicBezTo>
                <a:cubicBezTo>
                  <a:pt x="1543" y="1708"/>
                  <a:pt x="1665" y="1669"/>
                  <a:pt x="1767" y="1595"/>
                </a:cubicBezTo>
                <a:cubicBezTo>
                  <a:pt x="1774" y="1590"/>
                  <a:pt x="1782" y="1590"/>
                  <a:pt x="1790" y="1592"/>
                </a:cubicBezTo>
                <a:cubicBezTo>
                  <a:pt x="1860" y="1621"/>
                  <a:pt x="1935" y="1635"/>
                  <a:pt x="2012" y="1635"/>
                </a:cubicBezTo>
                <a:cubicBezTo>
                  <a:pt x="2014" y="1635"/>
                  <a:pt x="2014" y="1635"/>
                  <a:pt x="2014" y="1635"/>
                </a:cubicBezTo>
                <a:cubicBezTo>
                  <a:pt x="2121" y="1635"/>
                  <a:pt x="2226" y="1607"/>
                  <a:pt x="2318" y="1553"/>
                </a:cubicBezTo>
                <a:cubicBezTo>
                  <a:pt x="2325" y="1549"/>
                  <a:pt x="2332" y="1549"/>
                  <a:pt x="2338" y="1552"/>
                </a:cubicBezTo>
                <a:cubicBezTo>
                  <a:pt x="2380" y="1567"/>
                  <a:pt x="2425" y="1575"/>
                  <a:pt x="2471" y="1575"/>
                </a:cubicBezTo>
                <a:cubicBezTo>
                  <a:pt x="2472" y="1575"/>
                  <a:pt x="2472" y="1575"/>
                  <a:pt x="2472" y="1575"/>
                </a:cubicBezTo>
                <a:cubicBezTo>
                  <a:pt x="2689" y="1575"/>
                  <a:pt x="2868" y="1398"/>
                  <a:pt x="2869" y="1181"/>
                </a:cubicBezTo>
                <a:cubicBezTo>
                  <a:pt x="2870" y="1000"/>
                  <a:pt x="2749" y="842"/>
                  <a:pt x="2575" y="795"/>
                </a:cubicBezTo>
                <a:cubicBezTo>
                  <a:pt x="2568" y="794"/>
                  <a:pt x="2562" y="789"/>
                  <a:pt x="2558" y="783"/>
                </a:cubicBezTo>
                <a:cubicBezTo>
                  <a:pt x="2461" y="574"/>
                  <a:pt x="2249" y="437"/>
                  <a:pt x="2018" y="436"/>
                </a:cubicBezTo>
                <a:cubicBezTo>
                  <a:pt x="2017" y="436"/>
                  <a:pt x="2017" y="436"/>
                  <a:pt x="2017" y="436"/>
                </a:cubicBezTo>
                <a:cubicBezTo>
                  <a:pt x="2016" y="436"/>
                  <a:pt x="2014" y="436"/>
                  <a:pt x="2014" y="436"/>
                </a:cubicBezTo>
                <a:cubicBezTo>
                  <a:pt x="2004" y="436"/>
                  <a:pt x="1994" y="429"/>
                  <a:pt x="1991" y="420"/>
                </a:cubicBezTo>
                <a:cubicBezTo>
                  <a:pt x="1913" y="170"/>
                  <a:pt x="1684" y="2"/>
                  <a:pt x="1422" y="0"/>
                </a:cubicBezTo>
                <a:cubicBezTo>
                  <a:pt x="1419" y="0"/>
                  <a:pt x="1419" y="0"/>
                  <a:pt x="1419" y="0"/>
                </a:cubicBezTo>
                <a:cubicBezTo>
                  <a:pt x="1138" y="0"/>
                  <a:pt x="899" y="190"/>
                  <a:pt x="834" y="462"/>
                </a:cubicBezTo>
                <a:cubicBezTo>
                  <a:pt x="833" y="468"/>
                  <a:pt x="829" y="474"/>
                  <a:pt x="824" y="476"/>
                </a:cubicBezTo>
                <a:cubicBezTo>
                  <a:pt x="818" y="481"/>
                  <a:pt x="811" y="481"/>
                  <a:pt x="805" y="479"/>
                </a:cubicBezTo>
                <a:cubicBezTo>
                  <a:pt x="748" y="463"/>
                  <a:pt x="689" y="454"/>
                  <a:pt x="631" y="454"/>
                </a:cubicBezTo>
                <a:cubicBezTo>
                  <a:pt x="627" y="454"/>
                  <a:pt x="627" y="454"/>
                  <a:pt x="627" y="454"/>
                </a:cubicBezTo>
                <a:cubicBezTo>
                  <a:pt x="284" y="454"/>
                  <a:pt x="3" y="733"/>
                  <a:pt x="1" y="1076"/>
                </a:cubicBezTo>
                <a:cubicBezTo>
                  <a:pt x="0" y="1241"/>
                  <a:pt x="64" y="1399"/>
                  <a:pt x="181" y="1518"/>
                </a:cubicBezTo>
                <a:cubicBezTo>
                  <a:pt x="298" y="1637"/>
                  <a:pt x="456" y="1703"/>
                  <a:pt x="622" y="1704"/>
                </a:cubicBezTo>
                <a:cubicBezTo>
                  <a:pt x="627" y="1704"/>
                  <a:pt x="627" y="1704"/>
                  <a:pt x="627" y="1704"/>
                </a:cubicBezTo>
                <a:cubicBezTo>
                  <a:pt x="766" y="1704"/>
                  <a:pt x="898" y="1658"/>
                  <a:pt x="1009" y="1573"/>
                </a:cubicBezTo>
                <a:cubicBezTo>
                  <a:pt x="1013" y="1571"/>
                  <a:pt x="1018" y="1569"/>
                  <a:pt x="1023" y="1569"/>
                </a:cubicBezTo>
                <a:close/>
              </a:path>
            </a:pathLst>
          </a:custGeom>
          <a:gradFill>
            <a:gsLst>
              <a:gs pos="0">
                <a:schemeClr val="bg2">
                  <a:lumMod val="60000"/>
                  <a:lumOff val="40000"/>
                </a:schemeClr>
              </a:gs>
              <a:gs pos="100000">
                <a:schemeClr val="bg1"/>
              </a:gs>
            </a:gsLst>
            <a:lin ang="16200000" scaled="0"/>
          </a:gradFill>
          <a:ln w="38100">
            <a:solidFill>
              <a:schemeClr val="tx2"/>
            </a:solidFill>
          </a:ln>
        </p:spPr>
        <p:txBody>
          <a:bodyPr vert="horz" wrap="square" lIns="91440" tIns="45720" rIns="91440" bIns="45720" numCol="1" anchor="t" anchorCtr="0" compatLnSpc="1">
            <a:prstTxWarp prst="textNoShape">
              <a:avLst/>
            </a:prstTxWarp>
          </a:bodyPr>
          <a:lstStyle/>
          <a:p>
            <a:endParaRPr lang="en-US"/>
          </a:p>
        </p:txBody>
      </p:sp>
      <p:pic>
        <p:nvPicPr>
          <p:cNvPr id="32" name="Picture 8"/>
          <p:cNvPicPr>
            <a:picLocks noChangeAspect="1" noChangeArrowheads="1"/>
          </p:cNvPicPr>
          <p:nvPr/>
        </p:nvPicPr>
        <p:blipFill>
          <a:blip r:embed="rId10" cstate="print">
            <a:extLst>
              <a:ext uri="{BEBA8EAE-BF5A-486C-A8C5-ECC9F3942E4B}">
                <a14:imgProps xmlns="" xmlns:a14="http://schemas.microsoft.com/office/drawing/2010/main">
                  <a14:imgLayer r:embed="rId4">
                    <a14:imgEffect>
                      <a14:artisticBlur radius="13"/>
                    </a14:imgEffect>
                  </a14:imgLayer>
                </a14:imgProps>
              </a:ext>
              <a:ext uri="{28A0092B-C50C-407E-A947-70E740481C1C}">
                <a14:useLocalDpi xmlns="" xmlns:a14="http://schemas.microsoft.com/office/drawing/2010/main" val="0"/>
              </a:ext>
            </a:extLst>
          </a:blip>
          <a:srcRect/>
          <a:stretch>
            <a:fillRect/>
          </a:stretch>
        </p:blipFill>
        <p:spPr bwMode="auto">
          <a:xfrm flipH="1">
            <a:off x="-3348999" y="-224688"/>
            <a:ext cx="4762342" cy="32433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3" name="Picture 8"/>
          <p:cNvPicPr>
            <a:picLocks noChangeAspect="1" noChangeArrowheads="1"/>
          </p:cNvPicPr>
          <p:nvPr/>
        </p:nvPicPr>
        <p:blipFill>
          <a:blip r:embed="rId10" cstate="print">
            <a:extLst>
              <a:ext uri="{BEBA8EAE-BF5A-486C-A8C5-ECC9F3942E4B}">
                <a14:imgProps xmlns="" xmlns:a14="http://schemas.microsoft.com/office/drawing/2010/main">
                  <a14:imgLayer r:embed="rId4">
                    <a14:imgEffect>
                      <a14:artisticBlur radius="13"/>
                    </a14:imgEffect>
                  </a14:imgLayer>
                </a14:imgProps>
              </a:ext>
              <a:ext uri="{28A0092B-C50C-407E-A947-70E740481C1C}">
                <a14:useLocalDpi xmlns="" xmlns:a14="http://schemas.microsoft.com/office/drawing/2010/main" val="0"/>
              </a:ext>
            </a:extLst>
          </a:blip>
          <a:srcRect/>
          <a:stretch>
            <a:fillRect/>
          </a:stretch>
        </p:blipFill>
        <p:spPr bwMode="auto">
          <a:xfrm flipH="1">
            <a:off x="8553085" y="-897788"/>
            <a:ext cx="4762342" cy="32433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34" name="Group 33"/>
          <p:cNvGrpSpPr/>
          <p:nvPr/>
        </p:nvGrpSpPr>
        <p:grpSpPr>
          <a:xfrm>
            <a:off x="2108200" y="1711230"/>
            <a:ext cx="5270500" cy="1086607"/>
            <a:chOff x="2108200" y="1711230"/>
            <a:chExt cx="5270500" cy="1086607"/>
          </a:xfrm>
        </p:grpSpPr>
        <p:sp>
          <p:nvSpPr>
            <p:cNvPr id="35" name="Title 1" descr="Down:  YOUR FUTURE"/>
            <p:cNvSpPr txBox="1">
              <a:spLocks/>
            </p:cNvSpPr>
            <p:nvPr/>
          </p:nvSpPr>
          <p:spPr>
            <a:xfrm>
              <a:off x="2108200" y="2430635"/>
              <a:ext cx="5270500" cy="367202"/>
            </a:xfrm>
            <a:prstGeom prst="rect">
              <a:avLst/>
            </a:prstGeom>
          </p:spPr>
          <p:txBody>
            <a:bodyPr vert="horz" lIns="0" tIns="0" rIns="0" bIns="0" rtlCol="0" anchor="t" anchorCtr="0">
              <a:noAutofit/>
            </a:bodyPr>
            <a:lstStyle>
              <a:lvl1pPr marL="0" algn="l" defTabSz="914400" rtl="0" eaLnBrk="1" latinLnBrk="0" hangingPunct="1">
                <a:lnSpc>
                  <a:spcPct val="90000"/>
                </a:lnSpc>
                <a:spcBef>
                  <a:spcPct val="0"/>
                </a:spcBef>
                <a:buNone/>
                <a:defRPr lang="en-US" sz="2800" b="1" kern="1200" dirty="0">
                  <a:solidFill>
                    <a:schemeClr val="tx2"/>
                  </a:solidFill>
                  <a:latin typeface="Arial" pitchFamily="34" charset="0"/>
                  <a:ea typeface="+mj-ea"/>
                  <a:cs typeface="Arial" pitchFamily="34" charset="0"/>
                </a:defRPr>
              </a:lvl1pPr>
            </a:lstStyle>
            <a:p>
              <a:pPr algn="ctr"/>
              <a:r>
                <a:rPr lang="ru-RU" dirty="0" smtClean="0">
                  <a:gradFill>
                    <a:gsLst>
                      <a:gs pos="0">
                        <a:schemeClr val="accent1"/>
                      </a:gs>
                      <a:gs pos="100000">
                        <a:srgbClr val="C00000"/>
                      </a:gs>
                    </a:gsLst>
                    <a:lin ang="5400000" scaled="0"/>
                  </a:gradFill>
                </a:rPr>
                <a:t>НОВЫЕ ВОЗМОЖНОСТИ</a:t>
              </a:r>
              <a:endParaRPr lang="en-US" dirty="0">
                <a:gradFill>
                  <a:gsLst>
                    <a:gs pos="0">
                      <a:schemeClr val="accent1"/>
                    </a:gs>
                    <a:gs pos="100000">
                      <a:srgbClr val="C00000"/>
                    </a:gs>
                  </a:gsLst>
                  <a:lin ang="5400000" scaled="0"/>
                </a:gradFill>
              </a:endParaRPr>
            </a:p>
          </p:txBody>
        </p:sp>
        <p:sp>
          <p:nvSpPr>
            <p:cNvPr id="36" name="Title 1"/>
            <p:cNvSpPr txBox="1">
              <a:spLocks/>
            </p:cNvSpPr>
            <p:nvPr/>
          </p:nvSpPr>
          <p:spPr>
            <a:xfrm>
              <a:off x="2425700" y="1711230"/>
              <a:ext cx="4610100" cy="641058"/>
            </a:xfrm>
            <a:prstGeom prst="rect">
              <a:avLst/>
            </a:prstGeom>
          </p:spPr>
          <p:txBody>
            <a:bodyPr/>
            <a:lstStyle>
              <a:lvl1pPr algn="l" defTabSz="914400" rtl="0" eaLnBrk="1" latinLnBrk="0" hangingPunct="1">
                <a:lnSpc>
                  <a:spcPct val="90000"/>
                </a:lnSpc>
                <a:spcBef>
                  <a:spcPct val="0"/>
                </a:spcBef>
                <a:buNone/>
                <a:defRPr sz="2800" b="1" kern="1200">
                  <a:solidFill>
                    <a:schemeClr val="tx2"/>
                  </a:solidFill>
                  <a:latin typeface="Arial" pitchFamily="34" charset="0"/>
                  <a:ea typeface="+mj-ea"/>
                  <a:cs typeface="Arial" pitchFamily="34" charset="0"/>
                </a:defRPr>
              </a:lvl1pPr>
            </a:lstStyle>
            <a:p>
              <a:pPr algn="ctr"/>
              <a:r>
                <a:rPr lang="ru-RU" sz="5400" dirty="0" smtClean="0">
                  <a:solidFill>
                    <a:schemeClr val="tx1"/>
                  </a:solidFill>
                </a:rPr>
                <a:t>ОТКРЫВАТЬ</a:t>
              </a:r>
              <a:endParaRPr lang="en-US" sz="5400" dirty="0">
                <a:solidFill>
                  <a:schemeClr val="tx1"/>
                </a:solidFill>
              </a:endParaRPr>
            </a:p>
          </p:txBody>
        </p:sp>
      </p:grpSp>
    </p:spTree>
    <p:extLst>
      <p:ext uri="{BB962C8B-B14F-4D97-AF65-F5344CB8AC3E}">
        <p14:creationId xmlns="" xmlns:p14="http://schemas.microsoft.com/office/powerpoint/2010/main" val="3402570434"/>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5143500"/>
          </a:xfrm>
          <a:prstGeom prst="rect">
            <a:avLst/>
          </a:prstGeom>
          <a:gradFill>
            <a:gsLst>
              <a:gs pos="100000">
                <a:schemeClr val="tx2"/>
              </a:gs>
              <a:gs pos="0">
                <a:schemeClr val="tx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208676" y="1216503"/>
            <a:ext cx="8711487" cy="3215544"/>
            <a:chOff x="44944" y="1458056"/>
            <a:chExt cx="8711487" cy="3215544"/>
          </a:xfrm>
        </p:grpSpPr>
        <p:sp>
          <p:nvSpPr>
            <p:cNvPr id="8" name="SPARKLE"/>
            <p:cNvSpPr/>
            <p:nvPr/>
          </p:nvSpPr>
          <p:spPr>
            <a:xfrm>
              <a:off x="8082363" y="1458056"/>
              <a:ext cx="674068" cy="674068"/>
            </a:xfrm>
            <a:prstGeom prst="ellipse">
              <a:avLst/>
            </a:prstGeom>
            <a:gradFill>
              <a:gsLst>
                <a:gs pos="0">
                  <a:schemeClr val="bg1">
                    <a:alpha val="65000"/>
                  </a:schemeClr>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SPARKLE"/>
            <p:cNvSpPr/>
            <p:nvPr/>
          </p:nvSpPr>
          <p:spPr>
            <a:xfrm>
              <a:off x="2305544" y="4446956"/>
              <a:ext cx="226644" cy="226644"/>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SPARKLE"/>
            <p:cNvSpPr/>
            <p:nvPr/>
          </p:nvSpPr>
          <p:spPr>
            <a:xfrm>
              <a:off x="44944" y="1894256"/>
              <a:ext cx="683844" cy="683844"/>
            </a:xfrm>
            <a:prstGeom prst="ellipse">
              <a:avLst/>
            </a:prstGeom>
            <a:gradFill>
              <a:gsLst>
                <a:gs pos="0">
                  <a:schemeClr val="bg1">
                    <a:alpha val="65000"/>
                  </a:schemeClr>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SPARKLE"/>
            <p:cNvSpPr/>
            <p:nvPr/>
          </p:nvSpPr>
          <p:spPr>
            <a:xfrm>
              <a:off x="6569006" y="4316218"/>
              <a:ext cx="259520" cy="259520"/>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SPARKLE"/>
            <p:cNvSpPr/>
            <p:nvPr/>
          </p:nvSpPr>
          <p:spPr>
            <a:xfrm>
              <a:off x="7102406" y="4151118"/>
              <a:ext cx="259520" cy="259520"/>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7" name="Group 16"/>
          <p:cNvGrpSpPr/>
          <p:nvPr/>
        </p:nvGrpSpPr>
        <p:grpSpPr>
          <a:xfrm>
            <a:off x="536506" y="660827"/>
            <a:ext cx="8537497" cy="4308611"/>
            <a:chOff x="536506" y="660827"/>
            <a:chExt cx="8537497" cy="4308611"/>
          </a:xfrm>
        </p:grpSpPr>
        <p:sp>
          <p:nvSpPr>
            <p:cNvPr id="18" name="SPARKLE"/>
            <p:cNvSpPr/>
            <p:nvPr/>
          </p:nvSpPr>
          <p:spPr>
            <a:xfrm>
              <a:off x="1120706" y="1128518"/>
              <a:ext cx="259520" cy="259520"/>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SPARKLE"/>
            <p:cNvSpPr/>
            <p:nvPr/>
          </p:nvSpPr>
          <p:spPr>
            <a:xfrm>
              <a:off x="1196906" y="3033518"/>
              <a:ext cx="259520" cy="259520"/>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SPARKLE"/>
            <p:cNvSpPr/>
            <p:nvPr/>
          </p:nvSpPr>
          <p:spPr>
            <a:xfrm>
              <a:off x="7051606" y="722118"/>
              <a:ext cx="259520" cy="259520"/>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SPARKLE"/>
            <p:cNvSpPr/>
            <p:nvPr/>
          </p:nvSpPr>
          <p:spPr>
            <a:xfrm>
              <a:off x="7826306" y="3579618"/>
              <a:ext cx="259520" cy="259520"/>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SPARKLE"/>
            <p:cNvSpPr/>
            <p:nvPr/>
          </p:nvSpPr>
          <p:spPr>
            <a:xfrm>
              <a:off x="536506" y="4709918"/>
              <a:ext cx="259520" cy="259520"/>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SPARKLE"/>
            <p:cNvSpPr/>
            <p:nvPr/>
          </p:nvSpPr>
          <p:spPr>
            <a:xfrm>
              <a:off x="7077006" y="1941318"/>
              <a:ext cx="259520" cy="259520"/>
            </a:xfrm>
            <a:prstGeom prst="ellipse">
              <a:avLst/>
            </a:prstGeom>
            <a:gradFill>
              <a:gsLst>
                <a:gs pos="0">
                  <a:schemeClr val="bg1">
                    <a:alpha val="65000"/>
                  </a:schemeClr>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SPARKLE"/>
            <p:cNvSpPr/>
            <p:nvPr/>
          </p:nvSpPr>
          <p:spPr>
            <a:xfrm>
              <a:off x="8639106" y="4595618"/>
              <a:ext cx="259520" cy="259520"/>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SPARKLE"/>
            <p:cNvSpPr/>
            <p:nvPr/>
          </p:nvSpPr>
          <p:spPr>
            <a:xfrm>
              <a:off x="2085906" y="1903218"/>
              <a:ext cx="259520" cy="259520"/>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SPARKLE"/>
            <p:cNvSpPr/>
            <p:nvPr/>
          </p:nvSpPr>
          <p:spPr>
            <a:xfrm>
              <a:off x="2860269" y="3714012"/>
              <a:ext cx="121046" cy="121046"/>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SPARKLE"/>
            <p:cNvSpPr/>
            <p:nvPr/>
          </p:nvSpPr>
          <p:spPr>
            <a:xfrm>
              <a:off x="1508548" y="1964724"/>
              <a:ext cx="121046" cy="121046"/>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SPARKLE"/>
            <p:cNvSpPr/>
            <p:nvPr/>
          </p:nvSpPr>
          <p:spPr>
            <a:xfrm>
              <a:off x="7819896" y="1308741"/>
              <a:ext cx="121046" cy="121046"/>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SPARKLE"/>
            <p:cNvSpPr/>
            <p:nvPr/>
          </p:nvSpPr>
          <p:spPr>
            <a:xfrm>
              <a:off x="8952957" y="722332"/>
              <a:ext cx="121046" cy="121046"/>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SPARKLE"/>
            <p:cNvSpPr/>
            <p:nvPr/>
          </p:nvSpPr>
          <p:spPr>
            <a:xfrm>
              <a:off x="7223549" y="4757619"/>
              <a:ext cx="121046" cy="121046"/>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SPARKLE"/>
            <p:cNvSpPr/>
            <p:nvPr/>
          </p:nvSpPr>
          <p:spPr>
            <a:xfrm>
              <a:off x="1270010" y="4697984"/>
              <a:ext cx="121046" cy="121046"/>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SPARKLE"/>
            <p:cNvSpPr/>
            <p:nvPr/>
          </p:nvSpPr>
          <p:spPr>
            <a:xfrm>
              <a:off x="1637758" y="3932671"/>
              <a:ext cx="121046" cy="121046"/>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SPARKLE"/>
            <p:cNvSpPr/>
            <p:nvPr/>
          </p:nvSpPr>
          <p:spPr>
            <a:xfrm>
              <a:off x="6348904" y="1080143"/>
              <a:ext cx="121046" cy="121046"/>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SPARKLE"/>
            <p:cNvSpPr/>
            <p:nvPr/>
          </p:nvSpPr>
          <p:spPr>
            <a:xfrm>
              <a:off x="2036210" y="660827"/>
              <a:ext cx="259520" cy="259520"/>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SPARKLE"/>
            <p:cNvSpPr/>
            <p:nvPr/>
          </p:nvSpPr>
          <p:spPr>
            <a:xfrm>
              <a:off x="5275479" y="4787437"/>
              <a:ext cx="121046" cy="121046"/>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SPARKLE"/>
            <p:cNvSpPr/>
            <p:nvPr/>
          </p:nvSpPr>
          <p:spPr>
            <a:xfrm>
              <a:off x="3726840" y="4695434"/>
              <a:ext cx="226644" cy="226644"/>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Moon 1"/>
          <p:cNvSpPr/>
          <p:nvPr/>
        </p:nvSpPr>
        <p:spPr>
          <a:xfrm rot="19093715">
            <a:off x="6302276" y="2012193"/>
            <a:ext cx="1060644" cy="2121288"/>
          </a:xfrm>
          <a:prstGeom prst="moon">
            <a:avLst>
              <a:gd name="adj" fmla="val 31403"/>
            </a:avLst>
          </a:prstGeom>
          <a:blipFill dpi="0" rotWithShape="1">
            <a:blip r:embed="rId2" cstate="print">
              <a:extLst>
                <a:ext uri="{BEBA8EAE-BF5A-486C-A8C5-ECC9F3942E4B}">
                  <a14:imgProps xmlns="" xmlns:a14="http://schemas.microsoft.com/office/drawing/2010/main">
                    <a14:imgLayer r:embed="rId3">
                      <a14:imgEffect>
                        <a14:artisticBlur radius="6"/>
                      </a14:imgEffect>
                      <a14:imgEffect>
                        <a14:colorTemperature colorTemp="11500"/>
                      </a14:imgEffect>
                      <a14:imgEffect>
                        <a14:saturation sat="165000"/>
                      </a14:imgEffect>
                    </a14:imgLayer>
                  </a14:imgProps>
                </a:ext>
              </a:extLst>
            </a:blip>
            <a:srcRect/>
            <a:tile tx="0" ty="0" sx="50000" sy="50000" flip="xy" algn="l"/>
          </a:blipFill>
          <a:ln>
            <a:noFill/>
          </a:ln>
          <a:effectLst>
            <a:glow rad="165100">
              <a:schemeClr val="accent2">
                <a:satMod val="175000"/>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7588392"/>
      </p:ext>
    </p:extLst>
  </p:cSld>
  <p:clrMapOvr>
    <a:masterClrMapping/>
  </p:clrMapOvr>
  <p:transition spd="slow" advTm="0">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7" name="Isosceles Triangle 18" descr="Left:  Isosceles Triangle 18"/>
          <p:cNvSpPr/>
          <p:nvPr/>
        </p:nvSpPr>
        <p:spPr>
          <a:xfrm>
            <a:off x="770345" y="2333000"/>
            <a:ext cx="2609557" cy="2314452"/>
          </a:xfrm>
          <a:custGeom>
            <a:avLst/>
            <a:gdLst/>
            <a:ahLst/>
            <a:cxnLst/>
            <a:rect l="l" t="t" r="r" b="b"/>
            <a:pathLst>
              <a:path w="2609557" h="2314452">
                <a:moveTo>
                  <a:pt x="1304779" y="0"/>
                </a:moveTo>
                <a:lnTo>
                  <a:pt x="2609557" y="879231"/>
                </a:lnTo>
                <a:lnTo>
                  <a:pt x="2293033" y="879231"/>
                </a:lnTo>
                <a:lnTo>
                  <a:pt x="2293033" y="2314452"/>
                </a:lnTo>
                <a:lnTo>
                  <a:pt x="316522" y="2314452"/>
                </a:lnTo>
                <a:lnTo>
                  <a:pt x="316522" y="879231"/>
                </a:lnTo>
                <a:lnTo>
                  <a:pt x="0" y="879231"/>
                </a:lnTo>
                <a:close/>
              </a:path>
            </a:pathLst>
          </a:cu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descr="Left:  Group 33"/>
          <p:cNvGrpSpPr/>
          <p:nvPr/>
        </p:nvGrpSpPr>
        <p:grpSpPr>
          <a:xfrm>
            <a:off x="2312575" y="3218805"/>
            <a:ext cx="427433" cy="464715"/>
            <a:chOff x="2446655" y="2997002"/>
            <a:chExt cx="427433" cy="464715"/>
          </a:xfrm>
        </p:grpSpPr>
        <p:sp>
          <p:nvSpPr>
            <p:cNvPr id="30" name="Rectangle 29"/>
            <p:cNvSpPr>
              <a:spLocks noChangeAspect="1"/>
            </p:cNvSpPr>
            <p:nvPr/>
          </p:nvSpPr>
          <p:spPr>
            <a:xfrm>
              <a:off x="2446655" y="2997002"/>
              <a:ext cx="186257" cy="201168"/>
            </a:xfrm>
            <a:prstGeom prst="rect">
              <a:avLst/>
            </a:prstGeom>
            <a:solidFill>
              <a:schemeClr val="bg1"/>
            </a:solidFill>
            <a:ln>
              <a:noFill/>
            </a:ln>
            <a:effectLst>
              <a:glow rad="38100">
                <a:schemeClr val="accent2">
                  <a:satMod val="1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a:spLocks noChangeAspect="1"/>
            </p:cNvSpPr>
            <p:nvPr/>
          </p:nvSpPr>
          <p:spPr>
            <a:xfrm>
              <a:off x="2687831" y="2997002"/>
              <a:ext cx="186257" cy="201168"/>
            </a:xfrm>
            <a:prstGeom prst="rect">
              <a:avLst/>
            </a:prstGeom>
            <a:solidFill>
              <a:schemeClr val="bg1"/>
            </a:solidFill>
            <a:ln>
              <a:noFill/>
            </a:ln>
            <a:effectLst>
              <a:glow rad="38100">
                <a:schemeClr val="accent2">
                  <a:satMod val="1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a:spLocks noChangeAspect="1"/>
            </p:cNvSpPr>
            <p:nvPr/>
          </p:nvSpPr>
          <p:spPr>
            <a:xfrm>
              <a:off x="2446655" y="3260549"/>
              <a:ext cx="186257" cy="201168"/>
            </a:xfrm>
            <a:prstGeom prst="rect">
              <a:avLst/>
            </a:prstGeom>
            <a:solidFill>
              <a:schemeClr val="bg1"/>
            </a:solidFill>
            <a:ln>
              <a:noFill/>
            </a:ln>
            <a:effectLst>
              <a:glow rad="38100">
                <a:schemeClr val="accent2">
                  <a:satMod val="1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a:spLocks noChangeAspect="1"/>
            </p:cNvSpPr>
            <p:nvPr/>
          </p:nvSpPr>
          <p:spPr>
            <a:xfrm>
              <a:off x="2687831" y="3260549"/>
              <a:ext cx="186257" cy="201168"/>
            </a:xfrm>
            <a:prstGeom prst="rect">
              <a:avLst/>
            </a:prstGeom>
            <a:solidFill>
              <a:schemeClr val="bg1"/>
            </a:solidFill>
            <a:ln>
              <a:noFill/>
            </a:ln>
            <a:effectLst>
              <a:glow rad="38100">
                <a:schemeClr val="accent2">
                  <a:satMod val="1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rapezoid 35" descr="Left:  Trapezoid 30"/>
          <p:cNvSpPr/>
          <p:nvPr/>
        </p:nvSpPr>
        <p:spPr>
          <a:xfrm rot="10800000" flipV="1">
            <a:off x="1487479" y="3129907"/>
            <a:ext cx="2079204" cy="1482170"/>
          </a:xfrm>
          <a:prstGeom prst="trapezoid">
            <a:avLst>
              <a:gd name="adj" fmla="val 52194"/>
            </a:avLst>
          </a:prstGeom>
          <a:gradFill flip="none" rotWithShape="1">
            <a:gsLst>
              <a:gs pos="0">
                <a:schemeClr val="bg1">
                  <a:alpha val="31000"/>
                </a:schemeClr>
              </a:gs>
              <a:gs pos="100000">
                <a:schemeClr val="bg1">
                  <a:alpha val="0"/>
                </a:schemeClr>
              </a:gs>
            </a:gsLst>
            <a:lin ang="54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3983843" y="2680408"/>
            <a:ext cx="4021110" cy="510970"/>
            <a:chOff x="1562101" y="2066925"/>
            <a:chExt cx="6034087" cy="766763"/>
          </a:xfrm>
          <a:solidFill>
            <a:schemeClr val="accent1"/>
          </a:solidFill>
        </p:grpSpPr>
        <p:sp>
          <p:nvSpPr>
            <p:cNvPr id="15" name="Freeform 6"/>
            <p:cNvSpPr>
              <a:spLocks/>
            </p:cNvSpPr>
            <p:nvPr/>
          </p:nvSpPr>
          <p:spPr bwMode="auto">
            <a:xfrm>
              <a:off x="3711576" y="2066925"/>
              <a:ext cx="1089025" cy="766763"/>
            </a:xfrm>
            <a:custGeom>
              <a:avLst/>
              <a:gdLst>
                <a:gd name="T0" fmla="*/ 25 w 74"/>
                <a:gd name="T1" fmla="*/ 34 h 52"/>
                <a:gd name="T2" fmla="*/ 51 w 74"/>
                <a:gd name="T3" fmla="*/ 34 h 52"/>
                <a:gd name="T4" fmla="*/ 37 w 74"/>
                <a:gd name="T5" fmla="*/ 12 h 52"/>
                <a:gd name="T6" fmla="*/ 12 w 74"/>
                <a:gd name="T7" fmla="*/ 52 h 52"/>
                <a:gd name="T8" fmla="*/ 0 w 74"/>
                <a:gd name="T9" fmla="*/ 52 h 52"/>
                <a:gd name="T10" fmla="*/ 31 w 74"/>
                <a:gd name="T11" fmla="*/ 4 h 52"/>
                <a:gd name="T12" fmla="*/ 37 w 74"/>
                <a:gd name="T13" fmla="*/ 0 h 52"/>
                <a:gd name="T14" fmla="*/ 43 w 74"/>
                <a:gd name="T15" fmla="*/ 3 h 52"/>
                <a:gd name="T16" fmla="*/ 74 w 74"/>
                <a:gd name="T17" fmla="*/ 52 h 52"/>
                <a:gd name="T18" fmla="*/ 62 w 74"/>
                <a:gd name="T19" fmla="*/ 52 h 52"/>
                <a:gd name="T20" fmla="*/ 57 w 74"/>
                <a:gd name="T21" fmla="*/ 43 h 52"/>
                <a:gd name="T22" fmla="*/ 31 w 74"/>
                <a:gd name="T23" fmla="*/ 43 h 52"/>
                <a:gd name="T24" fmla="*/ 25 w 74"/>
                <a:gd name="T25" fmla="*/ 3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52">
                  <a:moveTo>
                    <a:pt x="25" y="34"/>
                  </a:moveTo>
                  <a:cubicBezTo>
                    <a:pt x="51" y="34"/>
                    <a:pt x="51" y="34"/>
                    <a:pt x="51" y="34"/>
                  </a:cubicBezTo>
                  <a:cubicBezTo>
                    <a:pt x="37" y="12"/>
                    <a:pt x="37" y="12"/>
                    <a:pt x="37" y="12"/>
                  </a:cubicBezTo>
                  <a:cubicBezTo>
                    <a:pt x="12" y="52"/>
                    <a:pt x="12" y="52"/>
                    <a:pt x="12" y="52"/>
                  </a:cubicBezTo>
                  <a:cubicBezTo>
                    <a:pt x="0" y="52"/>
                    <a:pt x="0" y="52"/>
                    <a:pt x="0" y="52"/>
                  </a:cubicBezTo>
                  <a:cubicBezTo>
                    <a:pt x="31" y="4"/>
                    <a:pt x="31" y="4"/>
                    <a:pt x="31" y="4"/>
                  </a:cubicBezTo>
                  <a:cubicBezTo>
                    <a:pt x="32" y="2"/>
                    <a:pt x="35" y="0"/>
                    <a:pt x="37" y="0"/>
                  </a:cubicBezTo>
                  <a:cubicBezTo>
                    <a:pt x="39" y="0"/>
                    <a:pt x="42" y="2"/>
                    <a:pt x="43" y="3"/>
                  </a:cubicBezTo>
                  <a:cubicBezTo>
                    <a:pt x="74" y="52"/>
                    <a:pt x="74" y="52"/>
                    <a:pt x="74" y="52"/>
                  </a:cubicBezTo>
                  <a:cubicBezTo>
                    <a:pt x="62" y="52"/>
                    <a:pt x="62" y="52"/>
                    <a:pt x="62" y="52"/>
                  </a:cubicBezTo>
                  <a:cubicBezTo>
                    <a:pt x="57" y="43"/>
                    <a:pt x="57" y="43"/>
                    <a:pt x="57" y="43"/>
                  </a:cubicBezTo>
                  <a:cubicBezTo>
                    <a:pt x="31" y="43"/>
                    <a:pt x="31" y="43"/>
                    <a:pt x="31" y="43"/>
                  </a:cubicBezTo>
                  <a:lnTo>
                    <a:pt x="25" y="3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5697538" y="2081213"/>
              <a:ext cx="823913" cy="752475"/>
            </a:xfrm>
            <a:custGeom>
              <a:avLst/>
              <a:gdLst>
                <a:gd name="T0" fmla="*/ 10 w 56"/>
                <a:gd name="T1" fmla="*/ 42 h 51"/>
                <a:gd name="T2" fmla="*/ 10 w 56"/>
                <a:gd name="T3" fmla="*/ 0 h 51"/>
                <a:gd name="T4" fmla="*/ 0 w 56"/>
                <a:gd name="T5" fmla="*/ 0 h 51"/>
                <a:gd name="T6" fmla="*/ 0 w 56"/>
                <a:gd name="T7" fmla="*/ 46 h 51"/>
                <a:gd name="T8" fmla="*/ 1 w 56"/>
                <a:gd name="T9" fmla="*/ 50 h 51"/>
                <a:gd name="T10" fmla="*/ 5 w 56"/>
                <a:gd name="T11" fmla="*/ 51 h 51"/>
                <a:gd name="T12" fmla="*/ 50 w 56"/>
                <a:gd name="T13" fmla="*/ 51 h 51"/>
                <a:gd name="T14" fmla="*/ 56 w 56"/>
                <a:gd name="T15" fmla="*/ 42 h 51"/>
                <a:gd name="T16" fmla="*/ 10 w 56"/>
                <a:gd name="T17"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1">
                  <a:moveTo>
                    <a:pt x="10" y="42"/>
                  </a:moveTo>
                  <a:cubicBezTo>
                    <a:pt x="10" y="0"/>
                    <a:pt x="10" y="0"/>
                    <a:pt x="10" y="0"/>
                  </a:cubicBezTo>
                  <a:cubicBezTo>
                    <a:pt x="0" y="0"/>
                    <a:pt x="0" y="0"/>
                    <a:pt x="0" y="0"/>
                  </a:cubicBezTo>
                  <a:cubicBezTo>
                    <a:pt x="0" y="46"/>
                    <a:pt x="0" y="46"/>
                    <a:pt x="0" y="46"/>
                  </a:cubicBezTo>
                  <a:cubicBezTo>
                    <a:pt x="0" y="47"/>
                    <a:pt x="0" y="49"/>
                    <a:pt x="1" y="50"/>
                  </a:cubicBezTo>
                  <a:cubicBezTo>
                    <a:pt x="2" y="50"/>
                    <a:pt x="4" y="51"/>
                    <a:pt x="5" y="51"/>
                  </a:cubicBezTo>
                  <a:cubicBezTo>
                    <a:pt x="50" y="51"/>
                    <a:pt x="50" y="51"/>
                    <a:pt x="50" y="51"/>
                  </a:cubicBezTo>
                  <a:cubicBezTo>
                    <a:pt x="56" y="42"/>
                    <a:pt x="56" y="42"/>
                    <a:pt x="56" y="42"/>
                  </a:cubicBezTo>
                  <a:lnTo>
                    <a:pt x="10" y="4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2828926" y="2081213"/>
              <a:ext cx="882650" cy="752475"/>
            </a:xfrm>
            <a:custGeom>
              <a:avLst/>
              <a:gdLst>
                <a:gd name="T0" fmla="*/ 43 w 60"/>
                <a:gd name="T1" fmla="*/ 34 h 51"/>
                <a:gd name="T2" fmla="*/ 60 w 60"/>
                <a:gd name="T3" fmla="*/ 17 h 51"/>
                <a:gd name="T4" fmla="*/ 43 w 60"/>
                <a:gd name="T5" fmla="*/ 0 h 51"/>
                <a:gd name="T6" fmla="*/ 0 w 60"/>
                <a:gd name="T7" fmla="*/ 0 h 51"/>
                <a:gd name="T8" fmla="*/ 0 w 60"/>
                <a:gd name="T9" fmla="*/ 51 h 51"/>
                <a:gd name="T10" fmla="*/ 9 w 60"/>
                <a:gd name="T11" fmla="*/ 51 h 51"/>
                <a:gd name="T12" fmla="*/ 9 w 60"/>
                <a:gd name="T13" fmla="*/ 9 h 51"/>
                <a:gd name="T14" fmla="*/ 42 w 60"/>
                <a:gd name="T15" fmla="*/ 9 h 51"/>
                <a:gd name="T16" fmla="*/ 50 w 60"/>
                <a:gd name="T17" fmla="*/ 17 h 51"/>
                <a:gd name="T18" fmla="*/ 42 w 60"/>
                <a:gd name="T19" fmla="*/ 25 h 51"/>
                <a:gd name="T20" fmla="*/ 14 w 60"/>
                <a:gd name="T21" fmla="*/ 25 h 51"/>
                <a:gd name="T22" fmla="*/ 44 w 60"/>
                <a:gd name="T23" fmla="*/ 51 h 51"/>
                <a:gd name="T24" fmla="*/ 58 w 60"/>
                <a:gd name="T25" fmla="*/ 51 h 51"/>
                <a:gd name="T26" fmla="*/ 38 w 60"/>
                <a:gd name="T27" fmla="*/ 34 h 51"/>
                <a:gd name="T28" fmla="*/ 43 w 60"/>
                <a:gd name="T29" fmla="*/ 3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51">
                  <a:moveTo>
                    <a:pt x="43" y="34"/>
                  </a:moveTo>
                  <a:cubicBezTo>
                    <a:pt x="52" y="34"/>
                    <a:pt x="60" y="27"/>
                    <a:pt x="60" y="17"/>
                  </a:cubicBezTo>
                  <a:cubicBezTo>
                    <a:pt x="60" y="8"/>
                    <a:pt x="52" y="0"/>
                    <a:pt x="43" y="0"/>
                  </a:cubicBezTo>
                  <a:cubicBezTo>
                    <a:pt x="0" y="0"/>
                    <a:pt x="0" y="0"/>
                    <a:pt x="0" y="0"/>
                  </a:cubicBezTo>
                  <a:cubicBezTo>
                    <a:pt x="0" y="51"/>
                    <a:pt x="0" y="51"/>
                    <a:pt x="0" y="51"/>
                  </a:cubicBezTo>
                  <a:cubicBezTo>
                    <a:pt x="9" y="51"/>
                    <a:pt x="9" y="51"/>
                    <a:pt x="9" y="51"/>
                  </a:cubicBezTo>
                  <a:cubicBezTo>
                    <a:pt x="9" y="9"/>
                    <a:pt x="9" y="9"/>
                    <a:pt x="9" y="9"/>
                  </a:cubicBezTo>
                  <a:cubicBezTo>
                    <a:pt x="42" y="9"/>
                    <a:pt x="42" y="9"/>
                    <a:pt x="42" y="9"/>
                  </a:cubicBezTo>
                  <a:cubicBezTo>
                    <a:pt x="46" y="9"/>
                    <a:pt x="50" y="13"/>
                    <a:pt x="50" y="17"/>
                  </a:cubicBezTo>
                  <a:cubicBezTo>
                    <a:pt x="50" y="22"/>
                    <a:pt x="46" y="25"/>
                    <a:pt x="42" y="25"/>
                  </a:cubicBezTo>
                  <a:cubicBezTo>
                    <a:pt x="14" y="25"/>
                    <a:pt x="14" y="25"/>
                    <a:pt x="14" y="25"/>
                  </a:cubicBezTo>
                  <a:cubicBezTo>
                    <a:pt x="44" y="51"/>
                    <a:pt x="44" y="51"/>
                    <a:pt x="44" y="51"/>
                  </a:cubicBezTo>
                  <a:cubicBezTo>
                    <a:pt x="58" y="51"/>
                    <a:pt x="58" y="51"/>
                    <a:pt x="58" y="51"/>
                  </a:cubicBezTo>
                  <a:cubicBezTo>
                    <a:pt x="38" y="34"/>
                    <a:pt x="38" y="34"/>
                    <a:pt x="38" y="34"/>
                  </a:cubicBezTo>
                  <a:lnTo>
                    <a:pt x="43" y="3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noEditPoints="1"/>
            </p:cNvSpPr>
            <p:nvPr/>
          </p:nvSpPr>
          <p:spPr bwMode="auto">
            <a:xfrm>
              <a:off x="1562101" y="2081213"/>
              <a:ext cx="1177925" cy="752475"/>
            </a:xfrm>
            <a:custGeom>
              <a:avLst/>
              <a:gdLst>
                <a:gd name="T0" fmla="*/ 25 w 80"/>
                <a:gd name="T1" fmla="*/ 51 h 51"/>
                <a:gd name="T2" fmla="*/ 0 w 80"/>
                <a:gd name="T3" fmla="*/ 25 h 51"/>
                <a:gd name="T4" fmla="*/ 25 w 80"/>
                <a:gd name="T5" fmla="*/ 0 h 51"/>
                <a:gd name="T6" fmla="*/ 55 w 80"/>
                <a:gd name="T7" fmla="*/ 0 h 51"/>
                <a:gd name="T8" fmla="*/ 80 w 80"/>
                <a:gd name="T9" fmla="*/ 25 h 51"/>
                <a:gd name="T10" fmla="*/ 55 w 80"/>
                <a:gd name="T11" fmla="*/ 51 h 51"/>
                <a:gd name="T12" fmla="*/ 25 w 80"/>
                <a:gd name="T13" fmla="*/ 51 h 51"/>
                <a:gd name="T14" fmla="*/ 54 w 80"/>
                <a:gd name="T15" fmla="*/ 42 h 51"/>
                <a:gd name="T16" fmla="*/ 71 w 80"/>
                <a:gd name="T17" fmla="*/ 25 h 51"/>
                <a:gd name="T18" fmla="*/ 54 w 80"/>
                <a:gd name="T19" fmla="*/ 9 h 51"/>
                <a:gd name="T20" fmla="*/ 26 w 80"/>
                <a:gd name="T21" fmla="*/ 9 h 51"/>
                <a:gd name="T22" fmla="*/ 9 w 80"/>
                <a:gd name="T23" fmla="*/ 25 h 51"/>
                <a:gd name="T24" fmla="*/ 26 w 80"/>
                <a:gd name="T25" fmla="*/ 42 h 51"/>
                <a:gd name="T26" fmla="*/ 54 w 80"/>
                <a:gd name="T27"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51">
                  <a:moveTo>
                    <a:pt x="25" y="51"/>
                  </a:moveTo>
                  <a:cubicBezTo>
                    <a:pt x="11" y="51"/>
                    <a:pt x="0" y="40"/>
                    <a:pt x="0" y="25"/>
                  </a:cubicBezTo>
                  <a:cubicBezTo>
                    <a:pt x="0" y="11"/>
                    <a:pt x="11" y="0"/>
                    <a:pt x="25" y="0"/>
                  </a:cubicBezTo>
                  <a:cubicBezTo>
                    <a:pt x="55" y="0"/>
                    <a:pt x="55" y="0"/>
                    <a:pt x="55" y="0"/>
                  </a:cubicBezTo>
                  <a:cubicBezTo>
                    <a:pt x="69" y="0"/>
                    <a:pt x="80" y="11"/>
                    <a:pt x="80" y="25"/>
                  </a:cubicBezTo>
                  <a:cubicBezTo>
                    <a:pt x="80" y="40"/>
                    <a:pt x="69" y="51"/>
                    <a:pt x="55" y="51"/>
                  </a:cubicBezTo>
                  <a:lnTo>
                    <a:pt x="25" y="51"/>
                  </a:lnTo>
                  <a:close/>
                  <a:moveTo>
                    <a:pt x="54" y="42"/>
                  </a:moveTo>
                  <a:cubicBezTo>
                    <a:pt x="63" y="42"/>
                    <a:pt x="71" y="35"/>
                    <a:pt x="71" y="25"/>
                  </a:cubicBezTo>
                  <a:cubicBezTo>
                    <a:pt x="71" y="16"/>
                    <a:pt x="63" y="9"/>
                    <a:pt x="54" y="9"/>
                  </a:cubicBezTo>
                  <a:cubicBezTo>
                    <a:pt x="26" y="9"/>
                    <a:pt x="26" y="9"/>
                    <a:pt x="26" y="9"/>
                  </a:cubicBezTo>
                  <a:cubicBezTo>
                    <a:pt x="17" y="9"/>
                    <a:pt x="9" y="16"/>
                    <a:pt x="9" y="25"/>
                  </a:cubicBezTo>
                  <a:cubicBezTo>
                    <a:pt x="9" y="35"/>
                    <a:pt x="17" y="42"/>
                    <a:pt x="26" y="42"/>
                  </a:cubicBezTo>
                  <a:lnTo>
                    <a:pt x="54" y="4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4725988" y="2081213"/>
              <a:ext cx="912813" cy="752475"/>
            </a:xfrm>
            <a:custGeom>
              <a:avLst/>
              <a:gdLst>
                <a:gd name="T0" fmla="*/ 26 w 62"/>
                <a:gd name="T1" fmla="*/ 51 h 51"/>
                <a:gd name="T2" fmla="*/ 0 w 62"/>
                <a:gd name="T3" fmla="*/ 25 h 51"/>
                <a:gd name="T4" fmla="*/ 26 w 62"/>
                <a:gd name="T5" fmla="*/ 0 h 51"/>
                <a:gd name="T6" fmla="*/ 61 w 62"/>
                <a:gd name="T7" fmla="*/ 0 h 51"/>
                <a:gd name="T8" fmla="*/ 55 w 62"/>
                <a:gd name="T9" fmla="*/ 9 h 51"/>
                <a:gd name="T10" fmla="*/ 26 w 62"/>
                <a:gd name="T11" fmla="*/ 9 h 51"/>
                <a:gd name="T12" fmla="*/ 10 w 62"/>
                <a:gd name="T13" fmla="*/ 25 h 51"/>
                <a:gd name="T14" fmla="*/ 26 w 62"/>
                <a:gd name="T15" fmla="*/ 42 h 51"/>
                <a:gd name="T16" fmla="*/ 62 w 62"/>
                <a:gd name="T17" fmla="*/ 42 h 51"/>
                <a:gd name="T18" fmla="*/ 56 w 62"/>
                <a:gd name="T19" fmla="*/ 51 h 51"/>
                <a:gd name="T20" fmla="*/ 26 w 62"/>
                <a:gd name="T2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51">
                  <a:moveTo>
                    <a:pt x="26" y="51"/>
                  </a:moveTo>
                  <a:cubicBezTo>
                    <a:pt x="11" y="51"/>
                    <a:pt x="0" y="40"/>
                    <a:pt x="0" y="25"/>
                  </a:cubicBezTo>
                  <a:cubicBezTo>
                    <a:pt x="0" y="11"/>
                    <a:pt x="11" y="0"/>
                    <a:pt x="26" y="0"/>
                  </a:cubicBezTo>
                  <a:cubicBezTo>
                    <a:pt x="61" y="0"/>
                    <a:pt x="61" y="0"/>
                    <a:pt x="61" y="0"/>
                  </a:cubicBezTo>
                  <a:cubicBezTo>
                    <a:pt x="55" y="9"/>
                    <a:pt x="55" y="9"/>
                    <a:pt x="55" y="9"/>
                  </a:cubicBezTo>
                  <a:cubicBezTo>
                    <a:pt x="26" y="9"/>
                    <a:pt x="26" y="9"/>
                    <a:pt x="26" y="9"/>
                  </a:cubicBezTo>
                  <a:cubicBezTo>
                    <a:pt x="17" y="9"/>
                    <a:pt x="10" y="16"/>
                    <a:pt x="10" y="25"/>
                  </a:cubicBezTo>
                  <a:cubicBezTo>
                    <a:pt x="10" y="35"/>
                    <a:pt x="17" y="42"/>
                    <a:pt x="26" y="42"/>
                  </a:cubicBezTo>
                  <a:cubicBezTo>
                    <a:pt x="62" y="42"/>
                    <a:pt x="62" y="42"/>
                    <a:pt x="62" y="42"/>
                  </a:cubicBezTo>
                  <a:cubicBezTo>
                    <a:pt x="56" y="51"/>
                    <a:pt x="56" y="51"/>
                    <a:pt x="56" y="51"/>
                  </a:cubicBezTo>
                  <a:lnTo>
                    <a:pt x="26" y="5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6478588" y="2081213"/>
              <a:ext cx="911225" cy="752475"/>
            </a:xfrm>
            <a:custGeom>
              <a:avLst/>
              <a:gdLst>
                <a:gd name="T0" fmla="*/ 26 w 62"/>
                <a:gd name="T1" fmla="*/ 42 h 51"/>
                <a:gd name="T2" fmla="*/ 11 w 62"/>
                <a:gd name="T3" fmla="*/ 30 h 51"/>
                <a:gd name="T4" fmla="*/ 52 w 62"/>
                <a:gd name="T5" fmla="*/ 30 h 51"/>
                <a:gd name="T6" fmla="*/ 58 w 62"/>
                <a:gd name="T7" fmla="*/ 21 h 51"/>
                <a:gd name="T8" fmla="*/ 11 w 62"/>
                <a:gd name="T9" fmla="*/ 21 h 51"/>
                <a:gd name="T10" fmla="*/ 26 w 62"/>
                <a:gd name="T11" fmla="*/ 9 h 51"/>
                <a:gd name="T12" fmla="*/ 55 w 62"/>
                <a:gd name="T13" fmla="*/ 9 h 51"/>
                <a:gd name="T14" fmla="*/ 61 w 62"/>
                <a:gd name="T15" fmla="*/ 0 h 51"/>
                <a:gd name="T16" fmla="*/ 26 w 62"/>
                <a:gd name="T17" fmla="*/ 0 h 51"/>
                <a:gd name="T18" fmla="*/ 0 w 62"/>
                <a:gd name="T19" fmla="*/ 25 h 51"/>
                <a:gd name="T20" fmla="*/ 26 w 62"/>
                <a:gd name="T21" fmla="*/ 51 h 51"/>
                <a:gd name="T22" fmla="*/ 56 w 62"/>
                <a:gd name="T23" fmla="*/ 51 h 51"/>
                <a:gd name="T24" fmla="*/ 62 w 62"/>
                <a:gd name="T25" fmla="*/ 42 h 51"/>
                <a:gd name="T26" fmla="*/ 26 w 62"/>
                <a:gd name="T27"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51">
                  <a:moveTo>
                    <a:pt x="26" y="42"/>
                  </a:moveTo>
                  <a:cubicBezTo>
                    <a:pt x="19" y="42"/>
                    <a:pt x="13" y="37"/>
                    <a:pt x="11" y="30"/>
                  </a:cubicBezTo>
                  <a:cubicBezTo>
                    <a:pt x="52" y="30"/>
                    <a:pt x="52" y="30"/>
                    <a:pt x="52" y="30"/>
                  </a:cubicBezTo>
                  <a:cubicBezTo>
                    <a:pt x="58" y="21"/>
                    <a:pt x="58" y="21"/>
                    <a:pt x="58" y="21"/>
                  </a:cubicBezTo>
                  <a:cubicBezTo>
                    <a:pt x="11" y="21"/>
                    <a:pt x="11" y="21"/>
                    <a:pt x="11" y="21"/>
                  </a:cubicBezTo>
                  <a:cubicBezTo>
                    <a:pt x="13" y="14"/>
                    <a:pt x="19" y="9"/>
                    <a:pt x="26" y="9"/>
                  </a:cubicBezTo>
                  <a:cubicBezTo>
                    <a:pt x="55" y="9"/>
                    <a:pt x="55" y="9"/>
                    <a:pt x="55" y="9"/>
                  </a:cubicBezTo>
                  <a:cubicBezTo>
                    <a:pt x="61" y="0"/>
                    <a:pt x="61" y="0"/>
                    <a:pt x="61" y="0"/>
                  </a:cubicBezTo>
                  <a:cubicBezTo>
                    <a:pt x="26" y="0"/>
                    <a:pt x="26" y="0"/>
                    <a:pt x="26" y="0"/>
                  </a:cubicBezTo>
                  <a:cubicBezTo>
                    <a:pt x="12" y="0"/>
                    <a:pt x="0" y="11"/>
                    <a:pt x="0" y="25"/>
                  </a:cubicBezTo>
                  <a:cubicBezTo>
                    <a:pt x="0" y="40"/>
                    <a:pt x="12" y="51"/>
                    <a:pt x="26" y="51"/>
                  </a:cubicBezTo>
                  <a:cubicBezTo>
                    <a:pt x="56" y="51"/>
                    <a:pt x="56" y="51"/>
                    <a:pt x="56" y="51"/>
                  </a:cubicBezTo>
                  <a:cubicBezTo>
                    <a:pt x="62" y="42"/>
                    <a:pt x="62" y="42"/>
                    <a:pt x="62" y="42"/>
                  </a:cubicBezTo>
                  <a:lnTo>
                    <a:pt x="26" y="4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2"/>
            <p:cNvSpPr>
              <a:spLocks noEditPoints="1"/>
            </p:cNvSpPr>
            <p:nvPr/>
          </p:nvSpPr>
          <p:spPr bwMode="auto">
            <a:xfrm>
              <a:off x="7434263" y="2081213"/>
              <a:ext cx="161925" cy="161925"/>
            </a:xfrm>
            <a:custGeom>
              <a:avLst/>
              <a:gdLst>
                <a:gd name="T0" fmla="*/ 1 w 11"/>
                <a:gd name="T1" fmla="*/ 5 h 11"/>
                <a:gd name="T2" fmla="*/ 6 w 11"/>
                <a:gd name="T3" fmla="*/ 1 h 11"/>
                <a:gd name="T4" fmla="*/ 10 w 11"/>
                <a:gd name="T5" fmla="*/ 5 h 11"/>
                <a:gd name="T6" fmla="*/ 6 w 11"/>
                <a:gd name="T7" fmla="*/ 10 h 11"/>
                <a:gd name="T8" fmla="*/ 1 w 11"/>
                <a:gd name="T9" fmla="*/ 5 h 11"/>
                <a:gd name="T10" fmla="*/ 6 w 11"/>
                <a:gd name="T11" fmla="*/ 11 h 11"/>
                <a:gd name="T12" fmla="*/ 11 w 11"/>
                <a:gd name="T13" fmla="*/ 5 h 11"/>
                <a:gd name="T14" fmla="*/ 6 w 11"/>
                <a:gd name="T15" fmla="*/ 0 h 11"/>
                <a:gd name="T16" fmla="*/ 0 w 11"/>
                <a:gd name="T17" fmla="*/ 5 h 11"/>
                <a:gd name="T18" fmla="*/ 6 w 11"/>
                <a:gd name="T19" fmla="*/ 11 h 11"/>
                <a:gd name="T20" fmla="*/ 5 w 11"/>
                <a:gd name="T21" fmla="*/ 2 h 11"/>
                <a:gd name="T22" fmla="*/ 7 w 11"/>
                <a:gd name="T23" fmla="*/ 2 h 11"/>
                <a:gd name="T24" fmla="*/ 8 w 11"/>
                <a:gd name="T25" fmla="*/ 4 h 11"/>
                <a:gd name="T26" fmla="*/ 8 w 11"/>
                <a:gd name="T27" fmla="*/ 4 h 11"/>
                <a:gd name="T28" fmla="*/ 7 w 11"/>
                <a:gd name="T29" fmla="*/ 6 h 11"/>
                <a:gd name="T30" fmla="*/ 7 w 11"/>
                <a:gd name="T31" fmla="*/ 6 h 11"/>
                <a:gd name="T32" fmla="*/ 8 w 11"/>
                <a:gd name="T33" fmla="*/ 8 h 11"/>
                <a:gd name="T34" fmla="*/ 7 w 11"/>
                <a:gd name="T35" fmla="*/ 8 h 11"/>
                <a:gd name="T36" fmla="*/ 6 w 11"/>
                <a:gd name="T37" fmla="*/ 6 h 11"/>
                <a:gd name="T38" fmla="*/ 5 w 11"/>
                <a:gd name="T39" fmla="*/ 6 h 11"/>
                <a:gd name="T40" fmla="*/ 5 w 11"/>
                <a:gd name="T41" fmla="*/ 8 h 11"/>
                <a:gd name="T42" fmla="*/ 4 w 11"/>
                <a:gd name="T43" fmla="*/ 8 h 11"/>
                <a:gd name="T44" fmla="*/ 4 w 11"/>
                <a:gd name="T45" fmla="*/ 2 h 11"/>
                <a:gd name="T46" fmla="*/ 5 w 11"/>
                <a:gd name="T47" fmla="*/ 2 h 11"/>
                <a:gd name="T48" fmla="*/ 6 w 11"/>
                <a:gd name="T49" fmla="*/ 5 h 11"/>
                <a:gd name="T50" fmla="*/ 7 w 11"/>
                <a:gd name="T51" fmla="*/ 4 h 11"/>
                <a:gd name="T52" fmla="*/ 7 w 11"/>
                <a:gd name="T53" fmla="*/ 4 h 11"/>
                <a:gd name="T54" fmla="*/ 6 w 11"/>
                <a:gd name="T55" fmla="*/ 3 h 11"/>
                <a:gd name="T56" fmla="*/ 5 w 11"/>
                <a:gd name="T57" fmla="*/ 3 h 11"/>
                <a:gd name="T58" fmla="*/ 5 w 11"/>
                <a:gd name="T59" fmla="*/ 3 h 11"/>
                <a:gd name="T60" fmla="*/ 5 w 11"/>
                <a:gd name="T61" fmla="*/ 5 h 11"/>
                <a:gd name="T62" fmla="*/ 6 w 11"/>
                <a:gd name="T6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 h="11">
                  <a:moveTo>
                    <a:pt x="1" y="5"/>
                  </a:moveTo>
                  <a:cubicBezTo>
                    <a:pt x="1" y="3"/>
                    <a:pt x="3" y="1"/>
                    <a:pt x="6" y="1"/>
                  </a:cubicBezTo>
                  <a:cubicBezTo>
                    <a:pt x="8" y="1"/>
                    <a:pt x="10" y="3"/>
                    <a:pt x="10" y="5"/>
                  </a:cubicBezTo>
                  <a:cubicBezTo>
                    <a:pt x="10" y="8"/>
                    <a:pt x="8" y="10"/>
                    <a:pt x="6" y="10"/>
                  </a:cubicBezTo>
                  <a:cubicBezTo>
                    <a:pt x="3" y="10"/>
                    <a:pt x="1" y="8"/>
                    <a:pt x="1" y="5"/>
                  </a:cubicBezTo>
                  <a:close/>
                  <a:moveTo>
                    <a:pt x="6" y="11"/>
                  </a:moveTo>
                  <a:cubicBezTo>
                    <a:pt x="9" y="11"/>
                    <a:pt x="11" y="9"/>
                    <a:pt x="11" y="5"/>
                  </a:cubicBezTo>
                  <a:cubicBezTo>
                    <a:pt x="11" y="2"/>
                    <a:pt x="9" y="0"/>
                    <a:pt x="6" y="0"/>
                  </a:cubicBezTo>
                  <a:cubicBezTo>
                    <a:pt x="3" y="0"/>
                    <a:pt x="0" y="2"/>
                    <a:pt x="0" y="5"/>
                  </a:cubicBezTo>
                  <a:cubicBezTo>
                    <a:pt x="0" y="9"/>
                    <a:pt x="3" y="11"/>
                    <a:pt x="6" y="11"/>
                  </a:cubicBezTo>
                  <a:close/>
                  <a:moveTo>
                    <a:pt x="5" y="2"/>
                  </a:moveTo>
                  <a:cubicBezTo>
                    <a:pt x="6" y="2"/>
                    <a:pt x="6" y="2"/>
                    <a:pt x="7" y="2"/>
                  </a:cubicBezTo>
                  <a:cubicBezTo>
                    <a:pt x="8" y="3"/>
                    <a:pt x="8" y="4"/>
                    <a:pt x="8" y="4"/>
                  </a:cubicBezTo>
                  <a:cubicBezTo>
                    <a:pt x="8" y="4"/>
                    <a:pt x="8" y="4"/>
                    <a:pt x="8" y="4"/>
                  </a:cubicBezTo>
                  <a:cubicBezTo>
                    <a:pt x="8" y="5"/>
                    <a:pt x="8" y="5"/>
                    <a:pt x="7" y="6"/>
                  </a:cubicBezTo>
                  <a:cubicBezTo>
                    <a:pt x="7" y="6"/>
                    <a:pt x="7" y="6"/>
                    <a:pt x="7" y="6"/>
                  </a:cubicBezTo>
                  <a:cubicBezTo>
                    <a:pt x="8" y="8"/>
                    <a:pt x="8" y="8"/>
                    <a:pt x="8" y="8"/>
                  </a:cubicBezTo>
                  <a:cubicBezTo>
                    <a:pt x="7" y="8"/>
                    <a:pt x="7" y="8"/>
                    <a:pt x="7" y="8"/>
                  </a:cubicBezTo>
                  <a:cubicBezTo>
                    <a:pt x="6" y="6"/>
                    <a:pt x="6" y="6"/>
                    <a:pt x="6" y="6"/>
                  </a:cubicBezTo>
                  <a:cubicBezTo>
                    <a:pt x="5" y="6"/>
                    <a:pt x="5" y="6"/>
                    <a:pt x="5" y="6"/>
                  </a:cubicBezTo>
                  <a:cubicBezTo>
                    <a:pt x="5" y="8"/>
                    <a:pt x="5" y="8"/>
                    <a:pt x="5" y="8"/>
                  </a:cubicBezTo>
                  <a:cubicBezTo>
                    <a:pt x="4" y="8"/>
                    <a:pt x="4" y="8"/>
                    <a:pt x="4" y="8"/>
                  </a:cubicBezTo>
                  <a:cubicBezTo>
                    <a:pt x="4" y="2"/>
                    <a:pt x="4" y="2"/>
                    <a:pt x="4" y="2"/>
                  </a:cubicBezTo>
                  <a:lnTo>
                    <a:pt x="5" y="2"/>
                  </a:lnTo>
                  <a:close/>
                  <a:moveTo>
                    <a:pt x="6" y="5"/>
                  </a:moveTo>
                  <a:cubicBezTo>
                    <a:pt x="6" y="5"/>
                    <a:pt x="6" y="5"/>
                    <a:pt x="7" y="4"/>
                  </a:cubicBezTo>
                  <a:cubicBezTo>
                    <a:pt x="7" y="4"/>
                    <a:pt x="7" y="4"/>
                    <a:pt x="7" y="4"/>
                  </a:cubicBezTo>
                  <a:cubicBezTo>
                    <a:pt x="7" y="4"/>
                    <a:pt x="7" y="3"/>
                    <a:pt x="6" y="3"/>
                  </a:cubicBezTo>
                  <a:cubicBezTo>
                    <a:pt x="6" y="3"/>
                    <a:pt x="6" y="3"/>
                    <a:pt x="5" y="3"/>
                  </a:cubicBezTo>
                  <a:cubicBezTo>
                    <a:pt x="5" y="3"/>
                    <a:pt x="5" y="3"/>
                    <a:pt x="5" y="3"/>
                  </a:cubicBezTo>
                  <a:cubicBezTo>
                    <a:pt x="5" y="5"/>
                    <a:pt x="5" y="5"/>
                    <a:pt x="5" y="5"/>
                  </a:cubicBezTo>
                  <a:lnTo>
                    <a:pt x="6" y="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 name="Group 1"/>
          <p:cNvGrpSpPr/>
          <p:nvPr/>
        </p:nvGrpSpPr>
        <p:grpSpPr>
          <a:xfrm>
            <a:off x="2718924" y="1711230"/>
            <a:ext cx="5364372" cy="1086607"/>
            <a:chOff x="2718924" y="1711230"/>
            <a:chExt cx="5364372" cy="1086607"/>
          </a:xfrm>
        </p:grpSpPr>
        <p:sp>
          <p:nvSpPr>
            <p:cNvPr id="42" name="Title 1" descr="Down:  YOUR FUTURE"/>
            <p:cNvSpPr txBox="1">
              <a:spLocks/>
            </p:cNvSpPr>
            <p:nvPr/>
          </p:nvSpPr>
          <p:spPr>
            <a:xfrm>
              <a:off x="3020291" y="2430635"/>
              <a:ext cx="4916702" cy="367202"/>
            </a:xfrm>
            <a:prstGeom prst="rect">
              <a:avLst/>
            </a:prstGeom>
          </p:spPr>
          <p:txBody>
            <a:bodyPr vert="horz" lIns="0" tIns="0" rIns="0" bIns="0" rtlCol="0" anchor="t" anchorCtr="0">
              <a:noAutofit/>
            </a:bodyPr>
            <a:lstStyle>
              <a:lvl1pPr marL="0" algn="l" defTabSz="914400" rtl="0" eaLnBrk="1" latinLnBrk="0" hangingPunct="1">
                <a:lnSpc>
                  <a:spcPct val="90000"/>
                </a:lnSpc>
                <a:spcBef>
                  <a:spcPct val="0"/>
                </a:spcBef>
                <a:buNone/>
                <a:defRPr lang="en-US" sz="2800" b="1" kern="1200" dirty="0">
                  <a:solidFill>
                    <a:schemeClr val="tx2"/>
                  </a:solidFill>
                  <a:latin typeface="Arial" pitchFamily="34" charset="0"/>
                  <a:ea typeface="+mj-ea"/>
                  <a:cs typeface="Arial" pitchFamily="34" charset="0"/>
                </a:defRPr>
              </a:lvl1pPr>
            </a:lstStyle>
            <a:p>
              <a:pPr algn="ctr"/>
              <a:r>
                <a:rPr lang="ru-RU" sz="3100" dirty="0" smtClean="0">
                  <a:solidFill>
                    <a:schemeClr val="bg1"/>
                  </a:solidFill>
                </a:rPr>
                <a:t>БЕЗОПАСНОЕ БУДУЩЕЕ</a:t>
              </a:r>
              <a:endParaRPr lang="en-US" sz="3100" dirty="0">
                <a:solidFill>
                  <a:schemeClr val="bg1"/>
                </a:solidFill>
              </a:endParaRPr>
            </a:p>
          </p:txBody>
        </p:sp>
        <p:sp>
          <p:nvSpPr>
            <p:cNvPr id="41" name="Title 1"/>
            <p:cNvSpPr txBox="1">
              <a:spLocks/>
            </p:cNvSpPr>
            <p:nvPr/>
          </p:nvSpPr>
          <p:spPr>
            <a:xfrm>
              <a:off x="2718924" y="1711230"/>
              <a:ext cx="5364372" cy="641058"/>
            </a:xfrm>
            <a:prstGeom prst="rect">
              <a:avLst/>
            </a:prstGeom>
          </p:spPr>
          <p:txBody>
            <a:bodyPr/>
            <a:lstStyle>
              <a:lvl1pPr algn="l" defTabSz="914400" rtl="0" eaLnBrk="1" latinLnBrk="0" hangingPunct="1">
                <a:lnSpc>
                  <a:spcPct val="90000"/>
                </a:lnSpc>
                <a:spcBef>
                  <a:spcPct val="0"/>
                </a:spcBef>
                <a:buNone/>
                <a:defRPr sz="2800" b="1" kern="1200">
                  <a:solidFill>
                    <a:schemeClr val="tx2"/>
                  </a:solidFill>
                  <a:latin typeface="Arial" pitchFamily="34" charset="0"/>
                  <a:ea typeface="+mj-ea"/>
                  <a:cs typeface="Arial" pitchFamily="34" charset="0"/>
                </a:defRPr>
              </a:lvl1pPr>
            </a:lstStyle>
            <a:p>
              <a:pPr algn="ctr"/>
              <a:r>
                <a:rPr lang="ru-RU" sz="5400" dirty="0" smtClean="0">
                  <a:solidFill>
                    <a:schemeClr val="bg1"/>
                  </a:solidFill>
                </a:rPr>
                <a:t>ОБЕСПЕЧИТЬ</a:t>
              </a:r>
              <a:endParaRPr lang="en-US" sz="5400" dirty="0">
                <a:solidFill>
                  <a:schemeClr val="bg1"/>
                </a:solidFill>
              </a:endParaRPr>
            </a:p>
          </p:txBody>
        </p:sp>
      </p:grpSp>
      <p:grpSp>
        <p:nvGrpSpPr>
          <p:cNvPr id="20" name="Group 19"/>
          <p:cNvGrpSpPr/>
          <p:nvPr/>
        </p:nvGrpSpPr>
        <p:grpSpPr>
          <a:xfrm>
            <a:off x="0" y="4629150"/>
            <a:ext cx="9144000" cy="168275"/>
            <a:chOff x="0" y="4629150"/>
            <a:chExt cx="9144000" cy="168275"/>
          </a:xfrm>
        </p:grpSpPr>
        <p:pic>
          <p:nvPicPr>
            <p:cNvPr id="21" name="Picture 25" descr="Red B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23" name="Picture 20" descr="Oracle WHITE"/>
            <p:cNvPicPr>
              <a:picLocks noChangeArrowheads="1"/>
            </p:cNvPicPr>
            <p:nvPr/>
          </p:nvPicPr>
          <p:blipFill>
            <a:blip r:embed="rId4"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3" name="Group 2"/>
          <p:cNvGrpSpPr/>
          <p:nvPr/>
        </p:nvGrpSpPr>
        <p:grpSpPr>
          <a:xfrm>
            <a:off x="0" y="0"/>
            <a:ext cx="9144000" cy="557784"/>
            <a:chOff x="0" y="0"/>
            <a:chExt cx="9144000" cy="557784"/>
          </a:xfrm>
        </p:grpSpPr>
        <p:sp>
          <p:nvSpPr>
            <p:cNvPr id="24" name="Rectangle 23"/>
            <p:cNvSpPr/>
            <p:nvPr/>
          </p:nvSpPr>
          <p:spPr>
            <a:xfrm>
              <a:off x="0" y="0"/>
              <a:ext cx="9144000" cy="55778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0" y="-2441097"/>
            <a:ext cx="8711487" cy="3215544"/>
            <a:chOff x="44944" y="1458056"/>
            <a:chExt cx="8711487" cy="3215544"/>
          </a:xfrm>
        </p:grpSpPr>
        <p:sp>
          <p:nvSpPr>
            <p:cNvPr id="34" name="SPARKLE"/>
            <p:cNvSpPr/>
            <p:nvPr/>
          </p:nvSpPr>
          <p:spPr>
            <a:xfrm>
              <a:off x="8082363" y="1458056"/>
              <a:ext cx="674068" cy="674068"/>
            </a:xfrm>
            <a:prstGeom prst="ellipse">
              <a:avLst/>
            </a:prstGeom>
            <a:gradFill>
              <a:gsLst>
                <a:gs pos="0">
                  <a:schemeClr val="bg1">
                    <a:alpha val="65000"/>
                  </a:schemeClr>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SPARKLE"/>
            <p:cNvSpPr/>
            <p:nvPr/>
          </p:nvSpPr>
          <p:spPr>
            <a:xfrm>
              <a:off x="2305544" y="4446956"/>
              <a:ext cx="226644" cy="226644"/>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SPARKLE"/>
            <p:cNvSpPr/>
            <p:nvPr/>
          </p:nvSpPr>
          <p:spPr>
            <a:xfrm>
              <a:off x="44944" y="1894256"/>
              <a:ext cx="683844" cy="683844"/>
            </a:xfrm>
            <a:prstGeom prst="ellipse">
              <a:avLst/>
            </a:prstGeom>
            <a:gradFill>
              <a:gsLst>
                <a:gs pos="0">
                  <a:schemeClr val="bg1">
                    <a:alpha val="65000"/>
                  </a:schemeClr>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SPARKLE"/>
            <p:cNvSpPr/>
            <p:nvPr/>
          </p:nvSpPr>
          <p:spPr>
            <a:xfrm>
              <a:off x="6569006" y="4316218"/>
              <a:ext cx="259520" cy="259520"/>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SPARKLE"/>
            <p:cNvSpPr/>
            <p:nvPr/>
          </p:nvSpPr>
          <p:spPr>
            <a:xfrm>
              <a:off x="7102406" y="4151118"/>
              <a:ext cx="259520" cy="259520"/>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44" name="Group 43"/>
          <p:cNvGrpSpPr/>
          <p:nvPr/>
        </p:nvGrpSpPr>
        <p:grpSpPr>
          <a:xfrm>
            <a:off x="327830" y="-2996773"/>
            <a:ext cx="8537497" cy="4308611"/>
            <a:chOff x="536506" y="660827"/>
            <a:chExt cx="8537497" cy="4308611"/>
          </a:xfrm>
        </p:grpSpPr>
        <p:sp>
          <p:nvSpPr>
            <p:cNvPr id="45" name="SPARKLE"/>
            <p:cNvSpPr/>
            <p:nvPr/>
          </p:nvSpPr>
          <p:spPr>
            <a:xfrm>
              <a:off x="1120706" y="1128518"/>
              <a:ext cx="259520" cy="259520"/>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SPARKLE"/>
            <p:cNvSpPr/>
            <p:nvPr/>
          </p:nvSpPr>
          <p:spPr>
            <a:xfrm>
              <a:off x="1196906" y="3033518"/>
              <a:ext cx="259520" cy="259520"/>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SPARKLE"/>
            <p:cNvSpPr/>
            <p:nvPr/>
          </p:nvSpPr>
          <p:spPr>
            <a:xfrm>
              <a:off x="7051606" y="722118"/>
              <a:ext cx="259520" cy="259520"/>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SPARKLE"/>
            <p:cNvSpPr/>
            <p:nvPr/>
          </p:nvSpPr>
          <p:spPr>
            <a:xfrm>
              <a:off x="7826306" y="3579618"/>
              <a:ext cx="259520" cy="259520"/>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SPARKLE"/>
            <p:cNvSpPr/>
            <p:nvPr/>
          </p:nvSpPr>
          <p:spPr>
            <a:xfrm>
              <a:off x="536506" y="4709918"/>
              <a:ext cx="259520" cy="259520"/>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SPARKLE"/>
            <p:cNvSpPr/>
            <p:nvPr/>
          </p:nvSpPr>
          <p:spPr>
            <a:xfrm>
              <a:off x="7077006" y="1941318"/>
              <a:ext cx="259520" cy="259520"/>
            </a:xfrm>
            <a:prstGeom prst="ellipse">
              <a:avLst/>
            </a:prstGeom>
            <a:gradFill>
              <a:gsLst>
                <a:gs pos="0">
                  <a:schemeClr val="bg1">
                    <a:alpha val="65000"/>
                  </a:schemeClr>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SPARKLE"/>
            <p:cNvSpPr/>
            <p:nvPr/>
          </p:nvSpPr>
          <p:spPr>
            <a:xfrm>
              <a:off x="8639106" y="4595618"/>
              <a:ext cx="259520" cy="259520"/>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SPARKLE"/>
            <p:cNvSpPr/>
            <p:nvPr/>
          </p:nvSpPr>
          <p:spPr>
            <a:xfrm>
              <a:off x="2085906" y="1903218"/>
              <a:ext cx="259520" cy="259520"/>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SPARKLE"/>
            <p:cNvSpPr/>
            <p:nvPr/>
          </p:nvSpPr>
          <p:spPr>
            <a:xfrm>
              <a:off x="2860269" y="3714012"/>
              <a:ext cx="121046" cy="121046"/>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SPARKLE"/>
            <p:cNvSpPr/>
            <p:nvPr/>
          </p:nvSpPr>
          <p:spPr>
            <a:xfrm>
              <a:off x="1508548" y="1964724"/>
              <a:ext cx="121046" cy="121046"/>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SPARKLE"/>
            <p:cNvSpPr/>
            <p:nvPr/>
          </p:nvSpPr>
          <p:spPr>
            <a:xfrm>
              <a:off x="7819896" y="1308741"/>
              <a:ext cx="121046" cy="121046"/>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SPARKLE"/>
            <p:cNvSpPr/>
            <p:nvPr/>
          </p:nvSpPr>
          <p:spPr>
            <a:xfrm>
              <a:off x="8952957" y="722332"/>
              <a:ext cx="121046" cy="121046"/>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SPARKLE"/>
            <p:cNvSpPr/>
            <p:nvPr/>
          </p:nvSpPr>
          <p:spPr>
            <a:xfrm>
              <a:off x="7223549" y="4757619"/>
              <a:ext cx="121046" cy="121046"/>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SPARKLE"/>
            <p:cNvSpPr/>
            <p:nvPr/>
          </p:nvSpPr>
          <p:spPr>
            <a:xfrm>
              <a:off x="1270010" y="4697984"/>
              <a:ext cx="121046" cy="121046"/>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SPARKLE"/>
            <p:cNvSpPr/>
            <p:nvPr/>
          </p:nvSpPr>
          <p:spPr>
            <a:xfrm>
              <a:off x="1637758" y="3932671"/>
              <a:ext cx="121046" cy="121046"/>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SPARKLE"/>
            <p:cNvSpPr/>
            <p:nvPr/>
          </p:nvSpPr>
          <p:spPr>
            <a:xfrm>
              <a:off x="6348904" y="1080143"/>
              <a:ext cx="121046" cy="121046"/>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SPARKLE"/>
            <p:cNvSpPr/>
            <p:nvPr/>
          </p:nvSpPr>
          <p:spPr>
            <a:xfrm>
              <a:off x="2036210" y="660827"/>
              <a:ext cx="259520" cy="259520"/>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SPARKLE"/>
            <p:cNvSpPr/>
            <p:nvPr/>
          </p:nvSpPr>
          <p:spPr>
            <a:xfrm>
              <a:off x="5275479" y="4787437"/>
              <a:ext cx="121046" cy="121046"/>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SPARKLE"/>
            <p:cNvSpPr/>
            <p:nvPr/>
          </p:nvSpPr>
          <p:spPr>
            <a:xfrm>
              <a:off x="3726840" y="4695434"/>
              <a:ext cx="226644" cy="226644"/>
            </a:xfrm>
            <a:prstGeom prst="ellipse">
              <a:avLst/>
            </a:prstGeom>
            <a:gradFill>
              <a:gsLst>
                <a:gs pos="0">
                  <a:schemeClr val="bg1"/>
                </a:gs>
                <a:gs pos="37000">
                  <a:srgbClr val="FFFFFF">
                    <a:alpha val="0"/>
                  </a:srgbClr>
                </a:gs>
              </a:gsLst>
              <a:path path="circle">
                <a:fillToRect l="50000" t="50000" r="50000" b="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 xmlns:p14="http://schemas.microsoft.com/office/powerpoint/2010/main" val="32632731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nodeType="withEffect">
                                  <p:stCondLst>
                                    <p:cond delay="0"/>
                                  </p:stCondLst>
                                  <p:childTnLst>
                                    <p:animEffect transition="out" filter="fade">
                                      <p:cBhvr>
                                        <p:cTn id="9" dur="750"/>
                                        <p:tgtEl>
                                          <p:spTgt spid="2"/>
                                        </p:tgtEl>
                                      </p:cBhvr>
                                    </p:animEffect>
                                    <p:set>
                                      <p:cBhvr>
                                        <p:cTn id="10" dur="1" fill="hold">
                                          <p:stCondLst>
                                            <p:cond delay="749"/>
                                          </p:stCondLst>
                                        </p:cTn>
                                        <p:tgtEl>
                                          <p:spTgt spid="2"/>
                                        </p:tgtEl>
                                        <p:attrNameLst>
                                          <p:attrName>style.visibility</p:attrName>
                                        </p:attrNameLst>
                                      </p:cBhvr>
                                      <p:to>
                                        <p:strVal val="hidden"/>
                                      </p:to>
                                    </p:set>
                                  </p:childTnLst>
                                </p:cTn>
                              </p:par>
                            </p:childTnLst>
                          </p:cTn>
                        </p:par>
                        <p:par>
                          <p:cTn id="11" fill="hold">
                            <p:stCondLst>
                              <p:cond delay="750"/>
                            </p:stCondLst>
                            <p:childTnLst>
                              <p:par>
                                <p:cTn id="12" presetID="10" presetClass="exit" presetSubtype="0" fill="hold" nodeType="afterEffect">
                                  <p:stCondLst>
                                    <p:cond delay="0"/>
                                  </p:stCondLst>
                                  <p:childTnLst>
                                    <p:animEffect transition="out" filter="fade">
                                      <p:cBhvr>
                                        <p:cTn id="13" dur="250"/>
                                        <p:tgtEl>
                                          <p:spTgt spid="29"/>
                                        </p:tgtEl>
                                      </p:cBhvr>
                                    </p:animEffect>
                                    <p:set>
                                      <p:cBhvr>
                                        <p:cTn id="14" dur="1" fill="hold">
                                          <p:stCondLst>
                                            <p:cond delay="249"/>
                                          </p:stCondLst>
                                        </p:cTn>
                                        <p:tgtEl>
                                          <p:spTgt spid="29"/>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250"/>
                                        <p:tgtEl>
                                          <p:spTgt spid="36"/>
                                        </p:tgtEl>
                                      </p:cBhvr>
                                    </p:animEffect>
                                    <p:set>
                                      <p:cBhvr>
                                        <p:cTn id="17" dur="1" fill="hold">
                                          <p:stCondLst>
                                            <p:cond delay="249"/>
                                          </p:stCondLst>
                                        </p:cTn>
                                        <p:tgtEl>
                                          <p:spTgt spid="36"/>
                                        </p:tgtEl>
                                        <p:attrNameLst>
                                          <p:attrName>style.visibility</p:attrName>
                                        </p:attrNameLst>
                                      </p:cBhvr>
                                      <p:to>
                                        <p:strVal val="hidden"/>
                                      </p:to>
                                    </p:set>
                                  </p:childTnLst>
                                </p:cTn>
                              </p:par>
                              <p:par>
                                <p:cTn id="18" presetID="2" presetClass="entr" presetSubtype="1" decel="10000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1250" fill="hold"/>
                                        <p:tgtEl>
                                          <p:spTgt spid="14"/>
                                        </p:tgtEl>
                                        <p:attrNameLst>
                                          <p:attrName>ppt_x</p:attrName>
                                        </p:attrNameLst>
                                      </p:cBhvr>
                                      <p:tavLst>
                                        <p:tav tm="0">
                                          <p:val>
                                            <p:strVal val="#ppt_x"/>
                                          </p:val>
                                        </p:tav>
                                        <p:tav tm="100000">
                                          <p:val>
                                            <p:strVal val="#ppt_x"/>
                                          </p:val>
                                        </p:tav>
                                      </p:tavLst>
                                    </p:anim>
                                    <p:anim calcmode="lin" valueType="num">
                                      <p:cBhvr additive="base">
                                        <p:cTn id="21" dur="125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Защита печатных копий</a:t>
            </a:r>
            <a:endParaRPr lang="en-US" dirty="0"/>
          </a:p>
        </p:txBody>
      </p:sp>
      <p:sp>
        <p:nvSpPr>
          <p:cNvPr id="3" name="Picture Placeholder 2"/>
          <p:cNvSpPr>
            <a:spLocks noGrp="1"/>
          </p:cNvSpPr>
          <p:nvPr>
            <p:ph type="pic" sz="quarter" idx="12"/>
          </p:nvPr>
        </p:nvSpPr>
        <p:spPr/>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ru-RU" dirty="0" smtClean="0"/>
              <a:t>Защита печатных документов</a:t>
            </a:r>
            <a:endParaRPr lang="en-US" dirty="0"/>
          </a:p>
        </p:txBody>
      </p:sp>
      <p:sp>
        <p:nvSpPr>
          <p:cNvPr id="3" name="Content Placeholder 2"/>
          <p:cNvSpPr>
            <a:spLocks noGrp="1"/>
          </p:cNvSpPr>
          <p:nvPr>
            <p:ph idx="1"/>
          </p:nvPr>
        </p:nvSpPr>
        <p:spPr>
          <a:prstGeom prst="rect">
            <a:avLst/>
          </a:prstGeom>
        </p:spPr>
        <p:txBody>
          <a:bodyPr/>
          <a:lstStyle/>
          <a:p>
            <a:r>
              <a:rPr lang="ru-RU" dirty="0" smtClean="0"/>
              <a:t>Преимущества печатных документов</a:t>
            </a:r>
          </a:p>
          <a:p>
            <a:pPr lvl="1"/>
            <a:r>
              <a:rPr lang="ru-RU" dirty="0" smtClean="0"/>
              <a:t>Энергонезависимы</a:t>
            </a:r>
          </a:p>
          <a:p>
            <a:pPr lvl="1"/>
            <a:r>
              <a:rPr lang="ru-RU" dirty="0" smtClean="0"/>
              <a:t>Легкие</a:t>
            </a:r>
          </a:p>
          <a:p>
            <a:pPr lvl="1"/>
            <a:r>
              <a:rPr lang="ru-RU" dirty="0" smtClean="0"/>
              <a:t>Можно делать надписи</a:t>
            </a:r>
          </a:p>
          <a:p>
            <a:r>
              <a:rPr lang="ru-RU" dirty="0" smtClean="0"/>
              <a:t>Риски печатных документов</a:t>
            </a:r>
          </a:p>
          <a:p>
            <a:pPr lvl="1"/>
            <a:r>
              <a:rPr lang="ru-RU" dirty="0" smtClean="0"/>
              <a:t>Отсутствует контроль за распространением</a:t>
            </a:r>
            <a:endParaRPr lang="en-US" dirty="0"/>
          </a:p>
        </p:txBody>
      </p:sp>
    </p:spTree>
    <p:extLst>
      <p:ext uri="{BB962C8B-B14F-4D97-AF65-F5344CB8AC3E}">
        <p14:creationId xmlns:p14="http://schemas.microsoft.com/office/powerpoint/2010/main" xmlns="" val="34322122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ru-RU" dirty="0" smtClean="0"/>
              <a:t>Судьба печатной копии документа</a:t>
            </a:r>
            <a:endParaRPr lang="en-US" dirty="0"/>
          </a:p>
        </p:txBody>
      </p:sp>
      <p:pic>
        <p:nvPicPr>
          <p:cNvPr id="4" name="Picture 3" descr="3d-man-holding-folder.png"/>
          <p:cNvPicPr>
            <a:picLocks noChangeAspect="1"/>
          </p:cNvPicPr>
          <p:nvPr/>
        </p:nvPicPr>
        <p:blipFill>
          <a:blip r:embed="rId2" cstate="print"/>
          <a:stretch>
            <a:fillRect/>
          </a:stretch>
        </p:blipFill>
        <p:spPr>
          <a:xfrm>
            <a:off x="1547664" y="3219823"/>
            <a:ext cx="941914" cy="992210"/>
          </a:xfrm>
          <a:prstGeom prst="rect">
            <a:avLst/>
          </a:prstGeom>
        </p:spPr>
      </p:pic>
      <p:pic>
        <p:nvPicPr>
          <p:cNvPr id="7" name="Picture 6" descr="3d-man-holding-folder.png"/>
          <p:cNvPicPr>
            <a:picLocks noChangeAspect="1"/>
          </p:cNvPicPr>
          <p:nvPr/>
        </p:nvPicPr>
        <p:blipFill>
          <a:blip r:embed="rId2" cstate="print"/>
          <a:stretch>
            <a:fillRect/>
          </a:stretch>
        </p:blipFill>
        <p:spPr>
          <a:xfrm>
            <a:off x="2483768" y="3219823"/>
            <a:ext cx="941914" cy="992210"/>
          </a:xfrm>
          <a:prstGeom prst="rect">
            <a:avLst/>
          </a:prstGeom>
        </p:spPr>
      </p:pic>
      <p:pic>
        <p:nvPicPr>
          <p:cNvPr id="8" name="Picture 7" descr="3d-man-holding-folder.png"/>
          <p:cNvPicPr>
            <a:picLocks noChangeAspect="1"/>
          </p:cNvPicPr>
          <p:nvPr/>
        </p:nvPicPr>
        <p:blipFill>
          <a:blip r:embed="rId2" cstate="print"/>
          <a:stretch>
            <a:fillRect/>
          </a:stretch>
        </p:blipFill>
        <p:spPr>
          <a:xfrm>
            <a:off x="3419872" y="3219823"/>
            <a:ext cx="941914" cy="992210"/>
          </a:xfrm>
          <a:prstGeom prst="rect">
            <a:avLst/>
          </a:prstGeom>
        </p:spPr>
      </p:pic>
      <p:pic>
        <p:nvPicPr>
          <p:cNvPr id="9" name="Picture 8" descr="3d-man-holding-folder.png"/>
          <p:cNvPicPr>
            <a:picLocks noChangeAspect="1"/>
          </p:cNvPicPr>
          <p:nvPr/>
        </p:nvPicPr>
        <p:blipFill>
          <a:blip r:embed="rId2" cstate="print"/>
          <a:stretch>
            <a:fillRect/>
          </a:stretch>
        </p:blipFill>
        <p:spPr>
          <a:xfrm>
            <a:off x="4355976" y="3219823"/>
            <a:ext cx="941914" cy="992210"/>
          </a:xfrm>
          <a:prstGeom prst="rect">
            <a:avLst/>
          </a:prstGeom>
        </p:spPr>
      </p:pic>
      <p:pic>
        <p:nvPicPr>
          <p:cNvPr id="10" name="Picture 9" descr="3d-man-holding-folder.png"/>
          <p:cNvPicPr>
            <a:picLocks noChangeAspect="1"/>
          </p:cNvPicPr>
          <p:nvPr/>
        </p:nvPicPr>
        <p:blipFill>
          <a:blip r:embed="rId2" cstate="print"/>
          <a:stretch>
            <a:fillRect/>
          </a:stretch>
        </p:blipFill>
        <p:spPr>
          <a:xfrm>
            <a:off x="5292080" y="3219823"/>
            <a:ext cx="941914" cy="992210"/>
          </a:xfrm>
          <a:prstGeom prst="rect">
            <a:avLst/>
          </a:prstGeom>
        </p:spPr>
      </p:pic>
      <p:pic>
        <p:nvPicPr>
          <p:cNvPr id="11" name="Picture 10" descr="Document.png"/>
          <p:cNvPicPr>
            <a:picLocks noChangeAspect="1"/>
          </p:cNvPicPr>
          <p:nvPr/>
        </p:nvPicPr>
        <p:blipFill>
          <a:blip r:embed="rId3" cstate="print"/>
          <a:stretch>
            <a:fillRect/>
          </a:stretch>
        </p:blipFill>
        <p:spPr>
          <a:xfrm>
            <a:off x="1619673" y="1167594"/>
            <a:ext cx="1371203" cy="1134126"/>
          </a:xfrm>
          <a:prstGeom prst="rect">
            <a:avLst/>
          </a:prstGeom>
        </p:spPr>
      </p:pic>
      <p:sp>
        <p:nvSpPr>
          <p:cNvPr id="12" name="Down Arrow 11"/>
          <p:cNvSpPr/>
          <p:nvPr/>
        </p:nvSpPr>
        <p:spPr>
          <a:xfrm>
            <a:off x="1691680" y="2409732"/>
            <a:ext cx="504056" cy="7020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20470149">
            <a:off x="2284134" y="2341104"/>
            <a:ext cx="504056" cy="808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19468044">
            <a:off x="2840591" y="2152527"/>
            <a:ext cx="504056" cy="10420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18761618">
            <a:off x="3557524" y="1573271"/>
            <a:ext cx="378042" cy="19914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18285437">
            <a:off x="4213077" y="1078017"/>
            <a:ext cx="378042" cy="27424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loud 53"/>
          <p:cNvSpPr/>
          <p:nvPr/>
        </p:nvSpPr>
        <p:spPr>
          <a:xfrm>
            <a:off x="6804248" y="3543858"/>
            <a:ext cx="2088232" cy="124213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ru-RU" dirty="0" smtClean="0"/>
              <a:t>Судьба печатной копии документа</a:t>
            </a:r>
            <a:endParaRPr lang="en-US" dirty="0"/>
          </a:p>
        </p:txBody>
      </p:sp>
      <p:pic>
        <p:nvPicPr>
          <p:cNvPr id="4" name="Picture 3" descr="3d-man-holding-folder.png"/>
          <p:cNvPicPr>
            <a:picLocks noChangeAspect="1"/>
          </p:cNvPicPr>
          <p:nvPr/>
        </p:nvPicPr>
        <p:blipFill>
          <a:blip r:embed="rId3" cstate="print"/>
          <a:stretch>
            <a:fillRect/>
          </a:stretch>
        </p:blipFill>
        <p:spPr>
          <a:xfrm>
            <a:off x="1547664" y="3219823"/>
            <a:ext cx="941914" cy="992210"/>
          </a:xfrm>
          <a:prstGeom prst="rect">
            <a:avLst/>
          </a:prstGeom>
        </p:spPr>
      </p:pic>
      <p:pic>
        <p:nvPicPr>
          <p:cNvPr id="7" name="Picture 6" descr="3d-man-holding-folder.png"/>
          <p:cNvPicPr>
            <a:picLocks noChangeAspect="1"/>
          </p:cNvPicPr>
          <p:nvPr/>
        </p:nvPicPr>
        <p:blipFill>
          <a:blip r:embed="rId3" cstate="print"/>
          <a:stretch>
            <a:fillRect/>
          </a:stretch>
        </p:blipFill>
        <p:spPr>
          <a:xfrm>
            <a:off x="2483768" y="3219823"/>
            <a:ext cx="941914" cy="992210"/>
          </a:xfrm>
          <a:prstGeom prst="rect">
            <a:avLst/>
          </a:prstGeom>
        </p:spPr>
      </p:pic>
      <p:pic>
        <p:nvPicPr>
          <p:cNvPr id="8" name="Picture 7" descr="3d-man-holding-folder.png"/>
          <p:cNvPicPr>
            <a:picLocks noChangeAspect="1"/>
          </p:cNvPicPr>
          <p:nvPr/>
        </p:nvPicPr>
        <p:blipFill>
          <a:blip r:embed="rId3" cstate="print"/>
          <a:stretch>
            <a:fillRect/>
          </a:stretch>
        </p:blipFill>
        <p:spPr>
          <a:xfrm>
            <a:off x="3419872" y="3219823"/>
            <a:ext cx="941914" cy="992210"/>
          </a:xfrm>
          <a:prstGeom prst="rect">
            <a:avLst/>
          </a:prstGeom>
        </p:spPr>
      </p:pic>
      <p:pic>
        <p:nvPicPr>
          <p:cNvPr id="9" name="Picture 8" descr="3d-man-holding-folder.png"/>
          <p:cNvPicPr>
            <a:picLocks noChangeAspect="1"/>
          </p:cNvPicPr>
          <p:nvPr/>
        </p:nvPicPr>
        <p:blipFill>
          <a:blip r:embed="rId3" cstate="print"/>
          <a:stretch>
            <a:fillRect/>
          </a:stretch>
        </p:blipFill>
        <p:spPr>
          <a:xfrm>
            <a:off x="4355976" y="3219823"/>
            <a:ext cx="941914" cy="992210"/>
          </a:xfrm>
          <a:prstGeom prst="rect">
            <a:avLst/>
          </a:prstGeom>
        </p:spPr>
      </p:pic>
      <p:pic>
        <p:nvPicPr>
          <p:cNvPr id="10" name="Picture 9" descr="3d-man-holding-folder.png"/>
          <p:cNvPicPr>
            <a:picLocks noChangeAspect="1"/>
          </p:cNvPicPr>
          <p:nvPr/>
        </p:nvPicPr>
        <p:blipFill>
          <a:blip r:embed="rId3" cstate="print"/>
          <a:stretch>
            <a:fillRect/>
          </a:stretch>
        </p:blipFill>
        <p:spPr>
          <a:xfrm>
            <a:off x="5292080" y="3219823"/>
            <a:ext cx="941914" cy="992210"/>
          </a:xfrm>
          <a:prstGeom prst="rect">
            <a:avLst/>
          </a:prstGeom>
        </p:spPr>
      </p:pic>
      <p:grpSp>
        <p:nvGrpSpPr>
          <p:cNvPr id="2" name="Group 20"/>
          <p:cNvGrpSpPr/>
          <p:nvPr/>
        </p:nvGrpSpPr>
        <p:grpSpPr>
          <a:xfrm>
            <a:off x="3491880" y="3223669"/>
            <a:ext cx="792088" cy="805830"/>
            <a:chOff x="3491880" y="4298225"/>
            <a:chExt cx="792088" cy="1074440"/>
          </a:xfrm>
        </p:grpSpPr>
        <p:sp>
          <p:nvSpPr>
            <p:cNvPr id="18" name="Freeform 17"/>
            <p:cNvSpPr/>
            <p:nvPr/>
          </p:nvSpPr>
          <p:spPr>
            <a:xfrm>
              <a:off x="3762375" y="4298225"/>
              <a:ext cx="334161" cy="128519"/>
            </a:xfrm>
            <a:custGeom>
              <a:avLst/>
              <a:gdLst>
                <a:gd name="connsiteX0" fmla="*/ 16669 w 334161"/>
                <a:gd name="connsiteY0" fmla="*/ 116613 h 128519"/>
                <a:gd name="connsiteX1" fmla="*/ 2381 w 334161"/>
                <a:gd name="connsiteY1" fmla="*/ 88038 h 128519"/>
                <a:gd name="connsiteX2" fmla="*/ 0 w 334161"/>
                <a:gd name="connsiteY2" fmla="*/ 80894 h 128519"/>
                <a:gd name="connsiteX3" fmla="*/ 2381 w 334161"/>
                <a:gd name="connsiteY3" fmla="*/ 59463 h 128519"/>
                <a:gd name="connsiteX4" fmla="*/ 7144 w 334161"/>
                <a:gd name="connsiteY4" fmla="*/ 52319 h 128519"/>
                <a:gd name="connsiteX5" fmla="*/ 23813 w 334161"/>
                <a:gd name="connsiteY5" fmla="*/ 35650 h 128519"/>
                <a:gd name="connsiteX6" fmla="*/ 38100 w 334161"/>
                <a:gd name="connsiteY6" fmla="*/ 23744 h 128519"/>
                <a:gd name="connsiteX7" fmla="*/ 45244 w 334161"/>
                <a:gd name="connsiteY7" fmla="*/ 21363 h 128519"/>
                <a:gd name="connsiteX8" fmla="*/ 69056 w 334161"/>
                <a:gd name="connsiteY8" fmla="*/ 16600 h 128519"/>
                <a:gd name="connsiteX9" fmla="*/ 80963 w 334161"/>
                <a:gd name="connsiteY9" fmla="*/ 14219 h 128519"/>
                <a:gd name="connsiteX10" fmla="*/ 88106 w 334161"/>
                <a:gd name="connsiteY10" fmla="*/ 11838 h 128519"/>
                <a:gd name="connsiteX11" fmla="*/ 138113 w 334161"/>
                <a:gd name="connsiteY11" fmla="*/ 7075 h 128519"/>
                <a:gd name="connsiteX12" fmla="*/ 183356 w 334161"/>
                <a:gd name="connsiteY12" fmla="*/ 4694 h 128519"/>
                <a:gd name="connsiteX13" fmla="*/ 216694 w 334161"/>
                <a:gd name="connsiteY13" fmla="*/ 4694 h 128519"/>
                <a:gd name="connsiteX14" fmla="*/ 230981 w 334161"/>
                <a:gd name="connsiteY14" fmla="*/ 9456 h 128519"/>
                <a:gd name="connsiteX15" fmla="*/ 245269 w 334161"/>
                <a:gd name="connsiteY15" fmla="*/ 14219 h 128519"/>
                <a:gd name="connsiteX16" fmla="*/ 252413 w 334161"/>
                <a:gd name="connsiteY16" fmla="*/ 16600 h 128519"/>
                <a:gd name="connsiteX17" fmla="*/ 259556 w 334161"/>
                <a:gd name="connsiteY17" fmla="*/ 18981 h 128519"/>
                <a:gd name="connsiteX18" fmla="*/ 276225 w 334161"/>
                <a:gd name="connsiteY18" fmla="*/ 23744 h 128519"/>
                <a:gd name="connsiteX19" fmla="*/ 288131 w 334161"/>
                <a:gd name="connsiteY19" fmla="*/ 28506 h 128519"/>
                <a:gd name="connsiteX20" fmla="*/ 302419 w 334161"/>
                <a:gd name="connsiteY20" fmla="*/ 33269 h 128519"/>
                <a:gd name="connsiteX21" fmla="*/ 316706 w 334161"/>
                <a:gd name="connsiteY21" fmla="*/ 42794 h 128519"/>
                <a:gd name="connsiteX22" fmla="*/ 323850 w 334161"/>
                <a:gd name="connsiteY22" fmla="*/ 57081 h 128519"/>
                <a:gd name="connsiteX23" fmla="*/ 328613 w 334161"/>
                <a:gd name="connsiteY23" fmla="*/ 64225 h 128519"/>
                <a:gd name="connsiteX24" fmla="*/ 328613 w 334161"/>
                <a:gd name="connsiteY24" fmla="*/ 92800 h 128519"/>
                <a:gd name="connsiteX25" fmla="*/ 321469 w 334161"/>
                <a:gd name="connsiteY25" fmla="*/ 97563 h 128519"/>
                <a:gd name="connsiteX26" fmla="*/ 314325 w 334161"/>
                <a:gd name="connsiteY26" fmla="*/ 104706 h 128519"/>
                <a:gd name="connsiteX27" fmla="*/ 300038 w 334161"/>
                <a:gd name="connsiteY27" fmla="*/ 111850 h 128519"/>
                <a:gd name="connsiteX28" fmla="*/ 292894 w 334161"/>
                <a:gd name="connsiteY28" fmla="*/ 118994 h 128519"/>
                <a:gd name="connsiteX29" fmla="*/ 278606 w 334161"/>
                <a:gd name="connsiteY29" fmla="*/ 128519 h 128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34161" h="128519">
                  <a:moveTo>
                    <a:pt x="16669" y="116613"/>
                  </a:moveTo>
                  <a:cubicBezTo>
                    <a:pt x="4361" y="98150"/>
                    <a:pt x="8953" y="107753"/>
                    <a:pt x="2381" y="88038"/>
                  </a:cubicBezTo>
                  <a:lnTo>
                    <a:pt x="0" y="80894"/>
                  </a:lnTo>
                  <a:cubicBezTo>
                    <a:pt x="794" y="73750"/>
                    <a:pt x="638" y="66436"/>
                    <a:pt x="2381" y="59463"/>
                  </a:cubicBezTo>
                  <a:cubicBezTo>
                    <a:pt x="3075" y="56686"/>
                    <a:pt x="5229" y="54446"/>
                    <a:pt x="7144" y="52319"/>
                  </a:cubicBezTo>
                  <a:cubicBezTo>
                    <a:pt x="12401" y="46478"/>
                    <a:pt x="18257" y="41206"/>
                    <a:pt x="23813" y="35650"/>
                  </a:cubicBezTo>
                  <a:cubicBezTo>
                    <a:pt x="29082" y="30381"/>
                    <a:pt x="31467" y="27060"/>
                    <a:pt x="38100" y="23744"/>
                  </a:cubicBezTo>
                  <a:cubicBezTo>
                    <a:pt x="40345" y="22622"/>
                    <a:pt x="42830" y="22053"/>
                    <a:pt x="45244" y="21363"/>
                  </a:cubicBezTo>
                  <a:cubicBezTo>
                    <a:pt x="56308" y="18202"/>
                    <a:pt x="56181" y="18941"/>
                    <a:pt x="69056" y="16600"/>
                  </a:cubicBezTo>
                  <a:cubicBezTo>
                    <a:pt x="73038" y="15876"/>
                    <a:pt x="77036" y="15201"/>
                    <a:pt x="80963" y="14219"/>
                  </a:cubicBezTo>
                  <a:cubicBezTo>
                    <a:pt x="83398" y="13610"/>
                    <a:pt x="85616" y="12149"/>
                    <a:pt x="88106" y="11838"/>
                  </a:cubicBezTo>
                  <a:cubicBezTo>
                    <a:pt x="104721" y="9761"/>
                    <a:pt x="121392" y="7955"/>
                    <a:pt x="138113" y="7075"/>
                  </a:cubicBezTo>
                  <a:lnTo>
                    <a:pt x="183356" y="4694"/>
                  </a:lnTo>
                  <a:cubicBezTo>
                    <a:pt x="197439" y="0"/>
                    <a:pt x="192816" y="481"/>
                    <a:pt x="216694" y="4694"/>
                  </a:cubicBezTo>
                  <a:cubicBezTo>
                    <a:pt x="221638" y="5566"/>
                    <a:pt x="226219" y="7869"/>
                    <a:pt x="230981" y="9456"/>
                  </a:cubicBezTo>
                  <a:lnTo>
                    <a:pt x="245269" y="14219"/>
                  </a:lnTo>
                  <a:lnTo>
                    <a:pt x="252413" y="16600"/>
                  </a:lnTo>
                  <a:cubicBezTo>
                    <a:pt x="254794" y="17394"/>
                    <a:pt x="257121" y="18372"/>
                    <a:pt x="259556" y="18981"/>
                  </a:cubicBezTo>
                  <a:cubicBezTo>
                    <a:pt x="267057" y="20857"/>
                    <a:pt x="269396" y="21183"/>
                    <a:pt x="276225" y="23744"/>
                  </a:cubicBezTo>
                  <a:cubicBezTo>
                    <a:pt x="280227" y="25245"/>
                    <a:pt x="284114" y="27045"/>
                    <a:pt x="288131" y="28506"/>
                  </a:cubicBezTo>
                  <a:cubicBezTo>
                    <a:pt x="292849" y="30222"/>
                    <a:pt x="298242" y="30484"/>
                    <a:pt x="302419" y="33269"/>
                  </a:cubicBezTo>
                  <a:lnTo>
                    <a:pt x="316706" y="42794"/>
                  </a:lnTo>
                  <a:cubicBezTo>
                    <a:pt x="330357" y="63270"/>
                    <a:pt x="313990" y="37363"/>
                    <a:pt x="323850" y="57081"/>
                  </a:cubicBezTo>
                  <a:cubicBezTo>
                    <a:pt x="325130" y="59641"/>
                    <a:pt x="327025" y="61844"/>
                    <a:pt x="328613" y="64225"/>
                  </a:cubicBezTo>
                  <a:cubicBezTo>
                    <a:pt x="332258" y="75160"/>
                    <a:pt x="334161" y="77544"/>
                    <a:pt x="328613" y="92800"/>
                  </a:cubicBezTo>
                  <a:cubicBezTo>
                    <a:pt x="327635" y="95490"/>
                    <a:pt x="323668" y="95731"/>
                    <a:pt x="321469" y="97563"/>
                  </a:cubicBezTo>
                  <a:cubicBezTo>
                    <a:pt x="318882" y="99719"/>
                    <a:pt x="316912" y="102550"/>
                    <a:pt x="314325" y="104706"/>
                  </a:cubicBezTo>
                  <a:cubicBezTo>
                    <a:pt x="308169" y="109836"/>
                    <a:pt x="307199" y="109463"/>
                    <a:pt x="300038" y="111850"/>
                  </a:cubicBezTo>
                  <a:cubicBezTo>
                    <a:pt x="297657" y="114231"/>
                    <a:pt x="295552" y="116926"/>
                    <a:pt x="292894" y="118994"/>
                  </a:cubicBezTo>
                  <a:cubicBezTo>
                    <a:pt x="288376" y="122508"/>
                    <a:pt x="278606" y="128519"/>
                    <a:pt x="278606" y="128519"/>
                  </a:cubicBezTo>
                </a:path>
              </a:pathLst>
            </a:cu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4048125" y="4602956"/>
              <a:ext cx="235843" cy="769709"/>
            </a:xfrm>
            <a:custGeom>
              <a:avLst/>
              <a:gdLst>
                <a:gd name="connsiteX0" fmla="*/ 0 w 311435"/>
                <a:gd name="connsiteY0" fmla="*/ 90488 h 769709"/>
                <a:gd name="connsiteX1" fmla="*/ 7144 w 311435"/>
                <a:gd name="connsiteY1" fmla="*/ 88107 h 769709"/>
                <a:gd name="connsiteX2" fmla="*/ 21431 w 311435"/>
                <a:gd name="connsiteY2" fmla="*/ 85725 h 769709"/>
                <a:gd name="connsiteX3" fmla="*/ 35719 w 311435"/>
                <a:gd name="connsiteY3" fmla="*/ 76200 h 769709"/>
                <a:gd name="connsiteX4" fmla="*/ 42863 w 311435"/>
                <a:gd name="connsiteY4" fmla="*/ 71438 h 769709"/>
                <a:gd name="connsiteX5" fmla="*/ 50006 w 311435"/>
                <a:gd name="connsiteY5" fmla="*/ 66675 h 769709"/>
                <a:gd name="connsiteX6" fmla="*/ 61913 w 311435"/>
                <a:gd name="connsiteY6" fmla="*/ 54769 h 769709"/>
                <a:gd name="connsiteX7" fmla="*/ 73819 w 311435"/>
                <a:gd name="connsiteY7" fmla="*/ 42863 h 769709"/>
                <a:gd name="connsiteX8" fmla="*/ 90488 w 311435"/>
                <a:gd name="connsiteY8" fmla="*/ 21432 h 769709"/>
                <a:gd name="connsiteX9" fmla="*/ 97631 w 311435"/>
                <a:gd name="connsiteY9" fmla="*/ 16669 h 769709"/>
                <a:gd name="connsiteX10" fmla="*/ 111919 w 311435"/>
                <a:gd name="connsiteY10" fmla="*/ 4763 h 769709"/>
                <a:gd name="connsiteX11" fmla="*/ 126206 w 311435"/>
                <a:gd name="connsiteY11" fmla="*/ 0 h 769709"/>
                <a:gd name="connsiteX12" fmla="*/ 178594 w 311435"/>
                <a:gd name="connsiteY12" fmla="*/ 2382 h 769709"/>
                <a:gd name="connsiteX13" fmla="*/ 192881 w 311435"/>
                <a:gd name="connsiteY13" fmla="*/ 7144 h 769709"/>
                <a:gd name="connsiteX14" fmla="*/ 207169 w 311435"/>
                <a:gd name="connsiteY14" fmla="*/ 11907 h 769709"/>
                <a:gd name="connsiteX15" fmla="*/ 230981 w 311435"/>
                <a:gd name="connsiteY15" fmla="*/ 28575 h 769709"/>
                <a:gd name="connsiteX16" fmla="*/ 235744 w 311435"/>
                <a:gd name="connsiteY16" fmla="*/ 35719 h 769709"/>
                <a:gd name="connsiteX17" fmla="*/ 254794 w 311435"/>
                <a:gd name="connsiteY17" fmla="*/ 57150 h 769709"/>
                <a:gd name="connsiteX18" fmla="*/ 264319 w 311435"/>
                <a:gd name="connsiteY18" fmla="*/ 73819 h 769709"/>
                <a:gd name="connsiteX19" fmla="*/ 269081 w 311435"/>
                <a:gd name="connsiteY19" fmla="*/ 83344 h 769709"/>
                <a:gd name="connsiteX20" fmla="*/ 280988 w 311435"/>
                <a:gd name="connsiteY20" fmla="*/ 102394 h 769709"/>
                <a:gd name="connsiteX21" fmla="*/ 285750 w 311435"/>
                <a:gd name="connsiteY21" fmla="*/ 116682 h 769709"/>
                <a:gd name="connsiteX22" fmla="*/ 288131 w 311435"/>
                <a:gd name="connsiteY22" fmla="*/ 123825 h 769709"/>
                <a:gd name="connsiteX23" fmla="*/ 290513 w 311435"/>
                <a:gd name="connsiteY23" fmla="*/ 130969 h 769709"/>
                <a:gd name="connsiteX24" fmla="*/ 292894 w 311435"/>
                <a:gd name="connsiteY24" fmla="*/ 150019 h 769709"/>
                <a:gd name="connsiteX25" fmla="*/ 295275 w 311435"/>
                <a:gd name="connsiteY25" fmla="*/ 164307 h 769709"/>
                <a:gd name="connsiteX26" fmla="*/ 297656 w 311435"/>
                <a:gd name="connsiteY26" fmla="*/ 254794 h 769709"/>
                <a:gd name="connsiteX27" fmla="*/ 300038 w 311435"/>
                <a:gd name="connsiteY27" fmla="*/ 307182 h 769709"/>
                <a:gd name="connsiteX28" fmla="*/ 304800 w 311435"/>
                <a:gd name="connsiteY28" fmla="*/ 354807 h 769709"/>
                <a:gd name="connsiteX29" fmla="*/ 304800 w 311435"/>
                <a:gd name="connsiteY29" fmla="*/ 547688 h 769709"/>
                <a:gd name="connsiteX30" fmla="*/ 302419 w 311435"/>
                <a:gd name="connsiteY30" fmla="*/ 557213 h 769709"/>
                <a:gd name="connsiteX31" fmla="*/ 297656 w 311435"/>
                <a:gd name="connsiteY31" fmla="*/ 588169 h 769709"/>
                <a:gd name="connsiteX32" fmla="*/ 292894 w 311435"/>
                <a:gd name="connsiteY32" fmla="*/ 628650 h 769709"/>
                <a:gd name="connsiteX33" fmla="*/ 288131 w 311435"/>
                <a:gd name="connsiteY33" fmla="*/ 635794 h 769709"/>
                <a:gd name="connsiteX34" fmla="*/ 283369 w 311435"/>
                <a:gd name="connsiteY34" fmla="*/ 650082 h 769709"/>
                <a:gd name="connsiteX35" fmla="*/ 280988 w 311435"/>
                <a:gd name="connsiteY35" fmla="*/ 657225 h 769709"/>
                <a:gd name="connsiteX36" fmla="*/ 264319 w 311435"/>
                <a:gd name="connsiteY36" fmla="*/ 678657 h 769709"/>
                <a:gd name="connsiteX37" fmla="*/ 257175 w 311435"/>
                <a:gd name="connsiteY37" fmla="*/ 692944 h 769709"/>
                <a:gd name="connsiteX38" fmla="*/ 242888 w 311435"/>
                <a:gd name="connsiteY38" fmla="*/ 702469 h 769709"/>
                <a:gd name="connsiteX39" fmla="*/ 238125 w 311435"/>
                <a:gd name="connsiteY39" fmla="*/ 709613 h 769709"/>
                <a:gd name="connsiteX40" fmla="*/ 223838 w 311435"/>
                <a:gd name="connsiteY40" fmla="*/ 721519 h 769709"/>
                <a:gd name="connsiteX41" fmla="*/ 214313 w 311435"/>
                <a:gd name="connsiteY41" fmla="*/ 735807 h 769709"/>
                <a:gd name="connsiteX42" fmla="*/ 200025 w 311435"/>
                <a:gd name="connsiteY42" fmla="*/ 750094 h 769709"/>
                <a:gd name="connsiteX43" fmla="*/ 195263 w 311435"/>
                <a:gd name="connsiteY43" fmla="*/ 757238 h 769709"/>
                <a:gd name="connsiteX44" fmla="*/ 180975 w 311435"/>
                <a:gd name="connsiteY44" fmla="*/ 769144 h 769709"/>
                <a:gd name="connsiteX45" fmla="*/ 169069 w 311435"/>
                <a:gd name="connsiteY45" fmla="*/ 664369 h 769709"/>
                <a:gd name="connsiteX46" fmla="*/ 164306 w 311435"/>
                <a:gd name="connsiteY46" fmla="*/ 638175 h 769709"/>
                <a:gd name="connsiteX47" fmla="*/ 161925 w 311435"/>
                <a:gd name="connsiteY47" fmla="*/ 619125 h 769709"/>
                <a:gd name="connsiteX48" fmla="*/ 159544 w 311435"/>
                <a:gd name="connsiteY48" fmla="*/ 609600 h 769709"/>
                <a:gd name="connsiteX49" fmla="*/ 154781 w 311435"/>
                <a:gd name="connsiteY49" fmla="*/ 576263 h 769709"/>
                <a:gd name="connsiteX50" fmla="*/ 150019 w 311435"/>
                <a:gd name="connsiteY50" fmla="*/ 559594 h 769709"/>
                <a:gd name="connsiteX51" fmla="*/ 147638 w 311435"/>
                <a:gd name="connsiteY51" fmla="*/ 542925 h 769709"/>
                <a:gd name="connsiteX52" fmla="*/ 140494 w 311435"/>
                <a:gd name="connsiteY52" fmla="*/ 526257 h 769709"/>
                <a:gd name="connsiteX53" fmla="*/ 138113 w 311435"/>
                <a:gd name="connsiteY53" fmla="*/ 519113 h 769709"/>
                <a:gd name="connsiteX54" fmla="*/ 123825 w 311435"/>
                <a:gd name="connsiteY54" fmla="*/ 497682 h 769709"/>
                <a:gd name="connsiteX55" fmla="*/ 119063 w 311435"/>
                <a:gd name="connsiteY55" fmla="*/ 490538 h 769709"/>
                <a:gd name="connsiteX56" fmla="*/ 116681 w 311435"/>
                <a:gd name="connsiteY56" fmla="*/ 483394 h 769709"/>
                <a:gd name="connsiteX57" fmla="*/ 107156 w 311435"/>
                <a:gd name="connsiteY57" fmla="*/ 469107 h 769709"/>
                <a:gd name="connsiteX58" fmla="*/ 88106 w 311435"/>
                <a:gd name="connsiteY58" fmla="*/ 447675 h 769709"/>
                <a:gd name="connsiteX59" fmla="*/ 73819 w 311435"/>
                <a:gd name="connsiteY59" fmla="*/ 438150 h 769709"/>
                <a:gd name="connsiteX60" fmla="*/ 66675 w 311435"/>
                <a:gd name="connsiteY60" fmla="*/ 431007 h 769709"/>
                <a:gd name="connsiteX61" fmla="*/ 54769 w 311435"/>
                <a:gd name="connsiteY61" fmla="*/ 431007 h 76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11435" h="769709">
                  <a:moveTo>
                    <a:pt x="0" y="90488"/>
                  </a:moveTo>
                  <a:cubicBezTo>
                    <a:pt x="2381" y="89694"/>
                    <a:pt x="4694" y="88652"/>
                    <a:pt x="7144" y="88107"/>
                  </a:cubicBezTo>
                  <a:cubicBezTo>
                    <a:pt x="11857" y="87060"/>
                    <a:pt x="16974" y="87582"/>
                    <a:pt x="21431" y="85725"/>
                  </a:cubicBezTo>
                  <a:cubicBezTo>
                    <a:pt x="26715" y="83523"/>
                    <a:pt x="30956" y="79375"/>
                    <a:pt x="35719" y="76200"/>
                  </a:cubicBezTo>
                  <a:lnTo>
                    <a:pt x="42863" y="71438"/>
                  </a:lnTo>
                  <a:lnTo>
                    <a:pt x="50006" y="66675"/>
                  </a:lnTo>
                  <a:cubicBezTo>
                    <a:pt x="62712" y="47620"/>
                    <a:pt x="46032" y="70651"/>
                    <a:pt x="61913" y="54769"/>
                  </a:cubicBezTo>
                  <a:cubicBezTo>
                    <a:pt x="77784" y="38897"/>
                    <a:pt x="54772" y="55559"/>
                    <a:pt x="73819" y="42863"/>
                  </a:cubicBezTo>
                  <a:cubicBezTo>
                    <a:pt x="80461" y="32900"/>
                    <a:pt x="82091" y="28429"/>
                    <a:pt x="90488" y="21432"/>
                  </a:cubicBezTo>
                  <a:cubicBezTo>
                    <a:pt x="92686" y="19600"/>
                    <a:pt x="95250" y="18257"/>
                    <a:pt x="97631" y="16669"/>
                  </a:cubicBezTo>
                  <a:cubicBezTo>
                    <a:pt x="103478" y="7900"/>
                    <a:pt x="100932" y="9158"/>
                    <a:pt x="111919" y="4763"/>
                  </a:cubicBezTo>
                  <a:cubicBezTo>
                    <a:pt x="116580" y="2899"/>
                    <a:pt x="126206" y="0"/>
                    <a:pt x="126206" y="0"/>
                  </a:cubicBezTo>
                  <a:cubicBezTo>
                    <a:pt x="143669" y="794"/>
                    <a:pt x="161213" y="520"/>
                    <a:pt x="178594" y="2382"/>
                  </a:cubicBezTo>
                  <a:cubicBezTo>
                    <a:pt x="183585" y="2917"/>
                    <a:pt x="188119" y="5557"/>
                    <a:pt x="192881" y="7144"/>
                  </a:cubicBezTo>
                  <a:cubicBezTo>
                    <a:pt x="192886" y="7146"/>
                    <a:pt x="207165" y="11904"/>
                    <a:pt x="207169" y="11907"/>
                  </a:cubicBezTo>
                  <a:cubicBezTo>
                    <a:pt x="224758" y="23633"/>
                    <a:pt x="216877" y="17998"/>
                    <a:pt x="230981" y="28575"/>
                  </a:cubicBezTo>
                  <a:cubicBezTo>
                    <a:pt x="232569" y="30956"/>
                    <a:pt x="233843" y="33580"/>
                    <a:pt x="235744" y="35719"/>
                  </a:cubicBezTo>
                  <a:cubicBezTo>
                    <a:pt x="257495" y="60190"/>
                    <a:pt x="243983" y="40936"/>
                    <a:pt x="254794" y="57150"/>
                  </a:cubicBezTo>
                  <a:cubicBezTo>
                    <a:pt x="259472" y="71186"/>
                    <a:pt x="254021" y="57342"/>
                    <a:pt x="264319" y="73819"/>
                  </a:cubicBezTo>
                  <a:cubicBezTo>
                    <a:pt x="266200" y="76829"/>
                    <a:pt x="267200" y="80334"/>
                    <a:pt x="269081" y="83344"/>
                  </a:cubicBezTo>
                  <a:cubicBezTo>
                    <a:pt x="277041" y="96080"/>
                    <a:pt x="275626" y="88988"/>
                    <a:pt x="280988" y="102394"/>
                  </a:cubicBezTo>
                  <a:cubicBezTo>
                    <a:pt x="282852" y="107055"/>
                    <a:pt x="284163" y="111919"/>
                    <a:pt x="285750" y="116682"/>
                  </a:cubicBezTo>
                  <a:lnTo>
                    <a:pt x="288131" y="123825"/>
                  </a:lnTo>
                  <a:lnTo>
                    <a:pt x="290513" y="130969"/>
                  </a:lnTo>
                  <a:cubicBezTo>
                    <a:pt x="291307" y="137319"/>
                    <a:pt x="291989" y="143684"/>
                    <a:pt x="292894" y="150019"/>
                  </a:cubicBezTo>
                  <a:cubicBezTo>
                    <a:pt x="293577" y="154799"/>
                    <a:pt x="295056" y="159484"/>
                    <a:pt x="295275" y="164307"/>
                  </a:cubicBezTo>
                  <a:cubicBezTo>
                    <a:pt x="296645" y="194449"/>
                    <a:pt x="296651" y="224638"/>
                    <a:pt x="297656" y="254794"/>
                  </a:cubicBezTo>
                  <a:cubicBezTo>
                    <a:pt x="298238" y="272265"/>
                    <a:pt x="299119" y="289725"/>
                    <a:pt x="300038" y="307182"/>
                  </a:cubicBezTo>
                  <a:cubicBezTo>
                    <a:pt x="302107" y="346482"/>
                    <a:pt x="299466" y="333468"/>
                    <a:pt x="304800" y="354807"/>
                  </a:cubicBezTo>
                  <a:cubicBezTo>
                    <a:pt x="311435" y="434432"/>
                    <a:pt x="309008" y="394087"/>
                    <a:pt x="304800" y="547688"/>
                  </a:cubicBezTo>
                  <a:cubicBezTo>
                    <a:pt x="304710" y="550959"/>
                    <a:pt x="302957" y="553985"/>
                    <a:pt x="302419" y="557213"/>
                  </a:cubicBezTo>
                  <a:cubicBezTo>
                    <a:pt x="293783" y="609036"/>
                    <a:pt x="304932" y="551801"/>
                    <a:pt x="297656" y="588169"/>
                  </a:cubicBezTo>
                  <a:cubicBezTo>
                    <a:pt x="297280" y="593431"/>
                    <a:pt x="298306" y="617827"/>
                    <a:pt x="292894" y="628650"/>
                  </a:cubicBezTo>
                  <a:cubicBezTo>
                    <a:pt x="291614" y="631210"/>
                    <a:pt x="289719" y="633413"/>
                    <a:pt x="288131" y="635794"/>
                  </a:cubicBezTo>
                  <a:lnTo>
                    <a:pt x="283369" y="650082"/>
                  </a:lnTo>
                  <a:cubicBezTo>
                    <a:pt x="282575" y="652463"/>
                    <a:pt x="282380" y="655137"/>
                    <a:pt x="280988" y="657225"/>
                  </a:cubicBezTo>
                  <a:cubicBezTo>
                    <a:pt x="269595" y="674315"/>
                    <a:pt x="275510" y="667466"/>
                    <a:pt x="264319" y="678657"/>
                  </a:cubicBezTo>
                  <a:cubicBezTo>
                    <a:pt x="262620" y="683753"/>
                    <a:pt x="261520" y="689142"/>
                    <a:pt x="257175" y="692944"/>
                  </a:cubicBezTo>
                  <a:cubicBezTo>
                    <a:pt x="252868" y="696713"/>
                    <a:pt x="242888" y="702469"/>
                    <a:pt x="242888" y="702469"/>
                  </a:cubicBezTo>
                  <a:cubicBezTo>
                    <a:pt x="241300" y="704850"/>
                    <a:pt x="240149" y="707589"/>
                    <a:pt x="238125" y="709613"/>
                  </a:cubicBezTo>
                  <a:cubicBezTo>
                    <a:pt x="224367" y="723370"/>
                    <a:pt x="237490" y="703965"/>
                    <a:pt x="223838" y="721519"/>
                  </a:cubicBezTo>
                  <a:cubicBezTo>
                    <a:pt x="220324" y="726037"/>
                    <a:pt x="218361" y="731760"/>
                    <a:pt x="214313" y="735807"/>
                  </a:cubicBezTo>
                  <a:cubicBezTo>
                    <a:pt x="209550" y="740569"/>
                    <a:pt x="203761" y="744490"/>
                    <a:pt x="200025" y="750094"/>
                  </a:cubicBezTo>
                  <a:cubicBezTo>
                    <a:pt x="198438" y="752475"/>
                    <a:pt x="197095" y="755039"/>
                    <a:pt x="195263" y="757238"/>
                  </a:cubicBezTo>
                  <a:cubicBezTo>
                    <a:pt x="189533" y="764114"/>
                    <a:pt x="188000" y="764462"/>
                    <a:pt x="180975" y="769144"/>
                  </a:cubicBezTo>
                  <a:cubicBezTo>
                    <a:pt x="141319" y="755927"/>
                    <a:pt x="175265" y="769709"/>
                    <a:pt x="169069" y="664369"/>
                  </a:cubicBezTo>
                  <a:cubicBezTo>
                    <a:pt x="168107" y="648019"/>
                    <a:pt x="168033" y="649354"/>
                    <a:pt x="164306" y="638175"/>
                  </a:cubicBezTo>
                  <a:cubicBezTo>
                    <a:pt x="163512" y="631825"/>
                    <a:pt x="162977" y="625437"/>
                    <a:pt x="161925" y="619125"/>
                  </a:cubicBezTo>
                  <a:cubicBezTo>
                    <a:pt x="161387" y="615897"/>
                    <a:pt x="160082" y="612828"/>
                    <a:pt x="159544" y="609600"/>
                  </a:cubicBezTo>
                  <a:cubicBezTo>
                    <a:pt x="155151" y="583241"/>
                    <a:pt x="159281" y="598762"/>
                    <a:pt x="154781" y="576263"/>
                  </a:cubicBezTo>
                  <a:cubicBezTo>
                    <a:pt x="153285" y="568786"/>
                    <a:pt x="152289" y="566404"/>
                    <a:pt x="150019" y="559594"/>
                  </a:cubicBezTo>
                  <a:cubicBezTo>
                    <a:pt x="149225" y="554038"/>
                    <a:pt x="148739" y="548429"/>
                    <a:pt x="147638" y="542925"/>
                  </a:cubicBezTo>
                  <a:cubicBezTo>
                    <a:pt x="146243" y="535951"/>
                    <a:pt x="143394" y="533025"/>
                    <a:pt x="140494" y="526257"/>
                  </a:cubicBezTo>
                  <a:cubicBezTo>
                    <a:pt x="139505" y="523950"/>
                    <a:pt x="139332" y="521307"/>
                    <a:pt x="138113" y="519113"/>
                  </a:cubicBezTo>
                  <a:cubicBezTo>
                    <a:pt x="138095" y="519081"/>
                    <a:pt x="126217" y="501269"/>
                    <a:pt x="123825" y="497682"/>
                  </a:cubicBezTo>
                  <a:cubicBezTo>
                    <a:pt x="122237" y="495301"/>
                    <a:pt x="119968" y="493253"/>
                    <a:pt x="119063" y="490538"/>
                  </a:cubicBezTo>
                  <a:cubicBezTo>
                    <a:pt x="118269" y="488157"/>
                    <a:pt x="117900" y="485588"/>
                    <a:pt x="116681" y="483394"/>
                  </a:cubicBezTo>
                  <a:cubicBezTo>
                    <a:pt x="113901" y="478391"/>
                    <a:pt x="110331" y="473869"/>
                    <a:pt x="107156" y="469107"/>
                  </a:cubicBezTo>
                  <a:cubicBezTo>
                    <a:pt x="101429" y="460516"/>
                    <a:pt x="97898" y="454203"/>
                    <a:pt x="88106" y="447675"/>
                  </a:cubicBezTo>
                  <a:cubicBezTo>
                    <a:pt x="83344" y="444500"/>
                    <a:pt x="77867" y="442197"/>
                    <a:pt x="73819" y="438150"/>
                  </a:cubicBezTo>
                  <a:cubicBezTo>
                    <a:pt x="71438" y="435769"/>
                    <a:pt x="69828" y="432189"/>
                    <a:pt x="66675" y="431007"/>
                  </a:cubicBezTo>
                  <a:cubicBezTo>
                    <a:pt x="62959" y="429614"/>
                    <a:pt x="58738" y="431007"/>
                    <a:pt x="54769" y="431007"/>
                  </a:cubicBezTo>
                </a:path>
              </a:pathLst>
            </a:custGeom>
            <a:ln>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3491880" y="4587494"/>
              <a:ext cx="258589" cy="765556"/>
            </a:xfrm>
            <a:custGeom>
              <a:avLst/>
              <a:gdLst>
                <a:gd name="connsiteX0" fmla="*/ 352749 w 352749"/>
                <a:gd name="connsiteY0" fmla="*/ 94044 h 765556"/>
                <a:gd name="connsiteX1" fmla="*/ 300361 w 352749"/>
                <a:gd name="connsiteY1" fmla="*/ 91662 h 765556"/>
                <a:gd name="connsiteX2" fmla="*/ 286074 w 352749"/>
                <a:gd name="connsiteY2" fmla="*/ 82137 h 765556"/>
                <a:gd name="connsiteX3" fmla="*/ 276549 w 352749"/>
                <a:gd name="connsiteY3" fmla="*/ 67850 h 765556"/>
                <a:gd name="connsiteX4" fmla="*/ 267024 w 352749"/>
                <a:gd name="connsiteY4" fmla="*/ 53562 h 765556"/>
                <a:gd name="connsiteX5" fmla="*/ 262261 w 352749"/>
                <a:gd name="connsiteY5" fmla="*/ 46419 h 765556"/>
                <a:gd name="connsiteX6" fmla="*/ 255118 w 352749"/>
                <a:gd name="connsiteY6" fmla="*/ 41656 h 765556"/>
                <a:gd name="connsiteX7" fmla="*/ 245593 w 352749"/>
                <a:gd name="connsiteY7" fmla="*/ 29750 h 765556"/>
                <a:gd name="connsiteX8" fmla="*/ 240830 w 352749"/>
                <a:gd name="connsiteY8" fmla="*/ 22606 h 765556"/>
                <a:gd name="connsiteX9" fmla="*/ 221780 w 352749"/>
                <a:gd name="connsiteY9" fmla="*/ 17844 h 765556"/>
                <a:gd name="connsiteX10" fmla="*/ 197968 w 352749"/>
                <a:gd name="connsiteY10" fmla="*/ 10700 h 765556"/>
                <a:gd name="connsiteX11" fmla="*/ 181299 w 352749"/>
                <a:gd name="connsiteY11" fmla="*/ 8319 h 765556"/>
                <a:gd name="connsiteX12" fmla="*/ 114624 w 352749"/>
                <a:gd name="connsiteY12" fmla="*/ 8319 h 765556"/>
                <a:gd name="connsiteX13" fmla="*/ 100336 w 352749"/>
                <a:gd name="connsiteY13" fmla="*/ 13081 h 765556"/>
                <a:gd name="connsiteX14" fmla="*/ 93193 w 352749"/>
                <a:gd name="connsiteY14" fmla="*/ 20225 h 765556"/>
                <a:gd name="connsiteX15" fmla="*/ 86049 w 352749"/>
                <a:gd name="connsiteY15" fmla="*/ 24987 h 765556"/>
                <a:gd name="connsiteX16" fmla="*/ 74143 w 352749"/>
                <a:gd name="connsiteY16" fmla="*/ 36894 h 765556"/>
                <a:gd name="connsiteX17" fmla="*/ 69380 w 352749"/>
                <a:gd name="connsiteY17" fmla="*/ 51181 h 765556"/>
                <a:gd name="connsiteX18" fmla="*/ 55093 w 352749"/>
                <a:gd name="connsiteY18" fmla="*/ 67850 h 765556"/>
                <a:gd name="connsiteX19" fmla="*/ 47949 w 352749"/>
                <a:gd name="connsiteY19" fmla="*/ 84519 h 765556"/>
                <a:gd name="connsiteX20" fmla="*/ 43186 w 352749"/>
                <a:gd name="connsiteY20" fmla="*/ 98806 h 765556"/>
                <a:gd name="connsiteX21" fmla="*/ 40805 w 352749"/>
                <a:gd name="connsiteY21" fmla="*/ 122619 h 765556"/>
                <a:gd name="connsiteX22" fmla="*/ 36043 w 352749"/>
                <a:gd name="connsiteY22" fmla="*/ 186912 h 765556"/>
                <a:gd name="connsiteX23" fmla="*/ 31280 w 352749"/>
                <a:gd name="connsiteY23" fmla="*/ 203581 h 765556"/>
                <a:gd name="connsiteX24" fmla="*/ 26518 w 352749"/>
                <a:gd name="connsiteY24" fmla="*/ 222631 h 765556"/>
                <a:gd name="connsiteX25" fmla="*/ 16993 w 352749"/>
                <a:gd name="connsiteY25" fmla="*/ 248825 h 765556"/>
                <a:gd name="connsiteX26" fmla="*/ 12230 w 352749"/>
                <a:gd name="connsiteY26" fmla="*/ 263112 h 765556"/>
                <a:gd name="connsiteX27" fmla="*/ 9849 w 352749"/>
                <a:gd name="connsiteY27" fmla="*/ 270256 h 765556"/>
                <a:gd name="connsiteX28" fmla="*/ 7468 w 352749"/>
                <a:gd name="connsiteY28" fmla="*/ 284544 h 765556"/>
                <a:gd name="connsiteX29" fmla="*/ 2705 w 352749"/>
                <a:gd name="connsiteY29" fmla="*/ 317881 h 765556"/>
                <a:gd name="connsiteX30" fmla="*/ 324 w 352749"/>
                <a:gd name="connsiteY30" fmla="*/ 327406 h 765556"/>
                <a:gd name="connsiteX31" fmla="*/ 5086 w 352749"/>
                <a:gd name="connsiteY31" fmla="*/ 396462 h 765556"/>
                <a:gd name="connsiteX32" fmla="*/ 7468 w 352749"/>
                <a:gd name="connsiteY32" fmla="*/ 405987 h 765556"/>
                <a:gd name="connsiteX33" fmla="*/ 9849 w 352749"/>
                <a:gd name="connsiteY33" fmla="*/ 417894 h 765556"/>
                <a:gd name="connsiteX34" fmla="*/ 16993 w 352749"/>
                <a:gd name="connsiteY34" fmla="*/ 432181 h 765556"/>
                <a:gd name="connsiteX35" fmla="*/ 21755 w 352749"/>
                <a:gd name="connsiteY35" fmla="*/ 458375 h 765556"/>
                <a:gd name="connsiteX36" fmla="*/ 24136 w 352749"/>
                <a:gd name="connsiteY36" fmla="*/ 475044 h 765556"/>
                <a:gd name="connsiteX37" fmla="*/ 28899 w 352749"/>
                <a:gd name="connsiteY37" fmla="*/ 489331 h 765556"/>
                <a:gd name="connsiteX38" fmla="*/ 31280 w 352749"/>
                <a:gd name="connsiteY38" fmla="*/ 496475 h 765556"/>
                <a:gd name="connsiteX39" fmla="*/ 33661 w 352749"/>
                <a:gd name="connsiteY39" fmla="*/ 503619 h 765556"/>
                <a:gd name="connsiteX40" fmla="*/ 40805 w 352749"/>
                <a:gd name="connsiteY40" fmla="*/ 529812 h 765556"/>
                <a:gd name="connsiteX41" fmla="*/ 45568 w 352749"/>
                <a:gd name="connsiteY41" fmla="*/ 546481 h 765556"/>
                <a:gd name="connsiteX42" fmla="*/ 50330 w 352749"/>
                <a:gd name="connsiteY42" fmla="*/ 553625 h 765556"/>
                <a:gd name="connsiteX43" fmla="*/ 57474 w 352749"/>
                <a:gd name="connsiteY43" fmla="*/ 570294 h 765556"/>
                <a:gd name="connsiteX44" fmla="*/ 59855 w 352749"/>
                <a:gd name="connsiteY44" fmla="*/ 577437 h 765556"/>
                <a:gd name="connsiteX45" fmla="*/ 71761 w 352749"/>
                <a:gd name="connsiteY45" fmla="*/ 596487 h 765556"/>
                <a:gd name="connsiteX46" fmla="*/ 74143 w 352749"/>
                <a:gd name="connsiteY46" fmla="*/ 603631 h 765556"/>
                <a:gd name="connsiteX47" fmla="*/ 78905 w 352749"/>
                <a:gd name="connsiteY47" fmla="*/ 610775 h 765556"/>
                <a:gd name="connsiteX48" fmla="*/ 83668 w 352749"/>
                <a:gd name="connsiteY48" fmla="*/ 629825 h 765556"/>
                <a:gd name="connsiteX49" fmla="*/ 93193 w 352749"/>
                <a:gd name="connsiteY49" fmla="*/ 644112 h 765556"/>
                <a:gd name="connsiteX50" fmla="*/ 109861 w 352749"/>
                <a:gd name="connsiteY50" fmla="*/ 670306 h 765556"/>
                <a:gd name="connsiteX51" fmla="*/ 117005 w 352749"/>
                <a:gd name="connsiteY51" fmla="*/ 691737 h 765556"/>
                <a:gd name="connsiteX52" fmla="*/ 119386 w 352749"/>
                <a:gd name="connsiteY52" fmla="*/ 698881 h 765556"/>
                <a:gd name="connsiteX53" fmla="*/ 121768 w 352749"/>
                <a:gd name="connsiteY53" fmla="*/ 706025 h 765556"/>
                <a:gd name="connsiteX54" fmla="*/ 126530 w 352749"/>
                <a:gd name="connsiteY54" fmla="*/ 744125 h 765556"/>
                <a:gd name="connsiteX55" fmla="*/ 131293 w 352749"/>
                <a:gd name="connsiteY55" fmla="*/ 758412 h 765556"/>
                <a:gd name="connsiteX56" fmla="*/ 145580 w 352749"/>
                <a:gd name="connsiteY56" fmla="*/ 763175 h 765556"/>
                <a:gd name="connsiteX57" fmla="*/ 152724 w 352749"/>
                <a:gd name="connsiteY57" fmla="*/ 765556 h 765556"/>
                <a:gd name="connsiteX58" fmla="*/ 171774 w 352749"/>
                <a:gd name="connsiteY58" fmla="*/ 763175 h 765556"/>
                <a:gd name="connsiteX59" fmla="*/ 178918 w 352749"/>
                <a:gd name="connsiteY59" fmla="*/ 760794 h 765556"/>
                <a:gd name="connsiteX60" fmla="*/ 188443 w 352749"/>
                <a:gd name="connsiteY60" fmla="*/ 758412 h 765556"/>
                <a:gd name="connsiteX61" fmla="*/ 200349 w 352749"/>
                <a:gd name="connsiteY61" fmla="*/ 744125 h 765556"/>
                <a:gd name="connsiteX62" fmla="*/ 202730 w 352749"/>
                <a:gd name="connsiteY62" fmla="*/ 734600 h 765556"/>
                <a:gd name="connsiteX63" fmla="*/ 207493 w 352749"/>
                <a:gd name="connsiteY63" fmla="*/ 703644 h 765556"/>
                <a:gd name="connsiteX64" fmla="*/ 212255 w 352749"/>
                <a:gd name="connsiteY64" fmla="*/ 675069 h 765556"/>
                <a:gd name="connsiteX65" fmla="*/ 217018 w 352749"/>
                <a:gd name="connsiteY65" fmla="*/ 648875 h 765556"/>
                <a:gd name="connsiteX66" fmla="*/ 219399 w 352749"/>
                <a:gd name="connsiteY66" fmla="*/ 639350 h 765556"/>
                <a:gd name="connsiteX67" fmla="*/ 221780 w 352749"/>
                <a:gd name="connsiteY67" fmla="*/ 501237 h 765556"/>
                <a:gd name="connsiteX68" fmla="*/ 224161 w 352749"/>
                <a:gd name="connsiteY68" fmla="*/ 479806 h 765556"/>
                <a:gd name="connsiteX69" fmla="*/ 228924 w 352749"/>
                <a:gd name="connsiteY69" fmla="*/ 465519 h 765556"/>
                <a:gd name="connsiteX70" fmla="*/ 233686 w 352749"/>
                <a:gd name="connsiteY70" fmla="*/ 451231 h 765556"/>
                <a:gd name="connsiteX71" fmla="*/ 236068 w 352749"/>
                <a:gd name="connsiteY71" fmla="*/ 444087 h 765556"/>
                <a:gd name="connsiteX72" fmla="*/ 245593 w 352749"/>
                <a:gd name="connsiteY72" fmla="*/ 427419 h 76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52749" h="765556">
                  <a:moveTo>
                    <a:pt x="352749" y="94044"/>
                  </a:moveTo>
                  <a:cubicBezTo>
                    <a:pt x="335286" y="93250"/>
                    <a:pt x="317786" y="93056"/>
                    <a:pt x="300361" y="91662"/>
                  </a:cubicBezTo>
                  <a:cubicBezTo>
                    <a:pt x="293770" y="91135"/>
                    <a:pt x="289965" y="87139"/>
                    <a:pt x="286074" y="82137"/>
                  </a:cubicBezTo>
                  <a:cubicBezTo>
                    <a:pt x="282560" y="77619"/>
                    <a:pt x="279724" y="72612"/>
                    <a:pt x="276549" y="67850"/>
                  </a:cubicBezTo>
                  <a:lnTo>
                    <a:pt x="267024" y="53562"/>
                  </a:lnTo>
                  <a:cubicBezTo>
                    <a:pt x="265437" y="51181"/>
                    <a:pt x="264642" y="48007"/>
                    <a:pt x="262261" y="46419"/>
                  </a:cubicBezTo>
                  <a:lnTo>
                    <a:pt x="255118" y="41656"/>
                  </a:lnTo>
                  <a:cubicBezTo>
                    <a:pt x="250481" y="27748"/>
                    <a:pt x="256364" y="40521"/>
                    <a:pt x="245593" y="29750"/>
                  </a:cubicBezTo>
                  <a:cubicBezTo>
                    <a:pt x="243569" y="27726"/>
                    <a:pt x="243390" y="23886"/>
                    <a:pt x="240830" y="22606"/>
                  </a:cubicBezTo>
                  <a:cubicBezTo>
                    <a:pt x="234976" y="19679"/>
                    <a:pt x="227989" y="19914"/>
                    <a:pt x="221780" y="17844"/>
                  </a:cubicBezTo>
                  <a:cubicBezTo>
                    <a:pt x="214319" y="15357"/>
                    <a:pt x="205889" y="12140"/>
                    <a:pt x="197968" y="10700"/>
                  </a:cubicBezTo>
                  <a:cubicBezTo>
                    <a:pt x="192446" y="9696"/>
                    <a:pt x="186855" y="9113"/>
                    <a:pt x="181299" y="8319"/>
                  </a:cubicBezTo>
                  <a:cubicBezTo>
                    <a:pt x="156350" y="0"/>
                    <a:pt x="168477" y="3107"/>
                    <a:pt x="114624" y="8319"/>
                  </a:cubicBezTo>
                  <a:cubicBezTo>
                    <a:pt x="109627" y="8803"/>
                    <a:pt x="100336" y="13081"/>
                    <a:pt x="100336" y="13081"/>
                  </a:cubicBezTo>
                  <a:cubicBezTo>
                    <a:pt x="97955" y="15462"/>
                    <a:pt x="95780" y="18069"/>
                    <a:pt x="93193" y="20225"/>
                  </a:cubicBezTo>
                  <a:cubicBezTo>
                    <a:pt x="90994" y="22057"/>
                    <a:pt x="88073" y="22963"/>
                    <a:pt x="86049" y="24987"/>
                  </a:cubicBezTo>
                  <a:cubicBezTo>
                    <a:pt x="70167" y="40868"/>
                    <a:pt x="93198" y="24188"/>
                    <a:pt x="74143" y="36894"/>
                  </a:cubicBezTo>
                  <a:cubicBezTo>
                    <a:pt x="72555" y="41656"/>
                    <a:pt x="72930" y="47631"/>
                    <a:pt x="69380" y="51181"/>
                  </a:cubicBezTo>
                  <a:cubicBezTo>
                    <a:pt x="57831" y="62730"/>
                    <a:pt x="62345" y="56970"/>
                    <a:pt x="55093" y="67850"/>
                  </a:cubicBezTo>
                  <a:cubicBezTo>
                    <a:pt x="48792" y="93046"/>
                    <a:pt x="57346" y="63376"/>
                    <a:pt x="47949" y="84519"/>
                  </a:cubicBezTo>
                  <a:cubicBezTo>
                    <a:pt x="45910" y="89106"/>
                    <a:pt x="43186" y="98806"/>
                    <a:pt x="43186" y="98806"/>
                  </a:cubicBezTo>
                  <a:cubicBezTo>
                    <a:pt x="42392" y="106744"/>
                    <a:pt x="41336" y="114659"/>
                    <a:pt x="40805" y="122619"/>
                  </a:cubicBezTo>
                  <a:cubicBezTo>
                    <a:pt x="38814" y="152484"/>
                    <a:pt x="40435" y="162759"/>
                    <a:pt x="36043" y="186912"/>
                  </a:cubicBezTo>
                  <a:cubicBezTo>
                    <a:pt x="33881" y="198801"/>
                    <a:pt x="34060" y="193387"/>
                    <a:pt x="31280" y="203581"/>
                  </a:cubicBezTo>
                  <a:cubicBezTo>
                    <a:pt x="29558" y="209896"/>
                    <a:pt x="28949" y="216554"/>
                    <a:pt x="26518" y="222631"/>
                  </a:cubicBezTo>
                  <a:cubicBezTo>
                    <a:pt x="19886" y="239209"/>
                    <a:pt x="23112" y="230469"/>
                    <a:pt x="16993" y="248825"/>
                  </a:cubicBezTo>
                  <a:lnTo>
                    <a:pt x="12230" y="263112"/>
                  </a:lnTo>
                  <a:cubicBezTo>
                    <a:pt x="11436" y="265493"/>
                    <a:pt x="10262" y="267780"/>
                    <a:pt x="9849" y="270256"/>
                  </a:cubicBezTo>
                  <a:cubicBezTo>
                    <a:pt x="9055" y="275019"/>
                    <a:pt x="8184" y="279769"/>
                    <a:pt x="7468" y="284544"/>
                  </a:cubicBezTo>
                  <a:cubicBezTo>
                    <a:pt x="5803" y="295645"/>
                    <a:pt x="5427" y="306991"/>
                    <a:pt x="2705" y="317881"/>
                  </a:cubicBezTo>
                  <a:lnTo>
                    <a:pt x="324" y="327406"/>
                  </a:lnTo>
                  <a:cubicBezTo>
                    <a:pt x="1781" y="360930"/>
                    <a:pt x="0" y="371038"/>
                    <a:pt x="5086" y="396462"/>
                  </a:cubicBezTo>
                  <a:cubicBezTo>
                    <a:pt x="5728" y="399671"/>
                    <a:pt x="6758" y="402792"/>
                    <a:pt x="7468" y="405987"/>
                  </a:cubicBezTo>
                  <a:cubicBezTo>
                    <a:pt x="8346" y="409938"/>
                    <a:pt x="8428" y="414104"/>
                    <a:pt x="9849" y="417894"/>
                  </a:cubicBezTo>
                  <a:cubicBezTo>
                    <a:pt x="18580" y="441178"/>
                    <a:pt x="11446" y="409996"/>
                    <a:pt x="16993" y="432181"/>
                  </a:cubicBezTo>
                  <a:cubicBezTo>
                    <a:pt x="18479" y="438124"/>
                    <a:pt x="20906" y="452857"/>
                    <a:pt x="21755" y="458375"/>
                  </a:cubicBezTo>
                  <a:cubicBezTo>
                    <a:pt x="22608" y="463922"/>
                    <a:pt x="22874" y="469575"/>
                    <a:pt x="24136" y="475044"/>
                  </a:cubicBezTo>
                  <a:cubicBezTo>
                    <a:pt x="25265" y="479935"/>
                    <a:pt x="27311" y="484569"/>
                    <a:pt x="28899" y="489331"/>
                  </a:cubicBezTo>
                  <a:lnTo>
                    <a:pt x="31280" y="496475"/>
                  </a:lnTo>
                  <a:cubicBezTo>
                    <a:pt x="32074" y="498856"/>
                    <a:pt x="33169" y="501158"/>
                    <a:pt x="33661" y="503619"/>
                  </a:cubicBezTo>
                  <a:cubicBezTo>
                    <a:pt x="41910" y="544852"/>
                    <a:pt x="28707" y="481417"/>
                    <a:pt x="40805" y="529812"/>
                  </a:cubicBezTo>
                  <a:cubicBezTo>
                    <a:pt x="41570" y="532870"/>
                    <a:pt x="43858" y="543060"/>
                    <a:pt x="45568" y="546481"/>
                  </a:cubicBezTo>
                  <a:cubicBezTo>
                    <a:pt x="46848" y="549041"/>
                    <a:pt x="48743" y="551244"/>
                    <a:pt x="50330" y="553625"/>
                  </a:cubicBezTo>
                  <a:cubicBezTo>
                    <a:pt x="55285" y="573447"/>
                    <a:pt x="49252" y="553850"/>
                    <a:pt x="57474" y="570294"/>
                  </a:cubicBezTo>
                  <a:cubicBezTo>
                    <a:pt x="58596" y="572539"/>
                    <a:pt x="58866" y="575130"/>
                    <a:pt x="59855" y="577437"/>
                  </a:cubicBezTo>
                  <a:cubicBezTo>
                    <a:pt x="64213" y="587604"/>
                    <a:pt x="64926" y="587372"/>
                    <a:pt x="71761" y="596487"/>
                  </a:cubicBezTo>
                  <a:cubicBezTo>
                    <a:pt x="72555" y="598868"/>
                    <a:pt x="73020" y="601386"/>
                    <a:pt x="74143" y="603631"/>
                  </a:cubicBezTo>
                  <a:cubicBezTo>
                    <a:pt x="75423" y="606191"/>
                    <a:pt x="77927" y="608085"/>
                    <a:pt x="78905" y="610775"/>
                  </a:cubicBezTo>
                  <a:cubicBezTo>
                    <a:pt x="81142" y="616926"/>
                    <a:pt x="80037" y="624379"/>
                    <a:pt x="83668" y="629825"/>
                  </a:cubicBezTo>
                  <a:cubicBezTo>
                    <a:pt x="86843" y="634587"/>
                    <a:pt x="90633" y="638993"/>
                    <a:pt x="93193" y="644112"/>
                  </a:cubicBezTo>
                  <a:cubicBezTo>
                    <a:pt x="104224" y="666174"/>
                    <a:pt x="97698" y="658142"/>
                    <a:pt x="109861" y="670306"/>
                  </a:cubicBezTo>
                  <a:lnTo>
                    <a:pt x="117005" y="691737"/>
                  </a:lnTo>
                  <a:lnTo>
                    <a:pt x="119386" y="698881"/>
                  </a:lnTo>
                  <a:lnTo>
                    <a:pt x="121768" y="706025"/>
                  </a:lnTo>
                  <a:cubicBezTo>
                    <a:pt x="122595" y="714300"/>
                    <a:pt x="124069" y="734281"/>
                    <a:pt x="126530" y="744125"/>
                  </a:cubicBezTo>
                  <a:cubicBezTo>
                    <a:pt x="127748" y="748995"/>
                    <a:pt x="126531" y="756824"/>
                    <a:pt x="131293" y="758412"/>
                  </a:cubicBezTo>
                  <a:lnTo>
                    <a:pt x="145580" y="763175"/>
                  </a:lnTo>
                  <a:lnTo>
                    <a:pt x="152724" y="765556"/>
                  </a:lnTo>
                  <a:cubicBezTo>
                    <a:pt x="159074" y="764762"/>
                    <a:pt x="165478" y="764320"/>
                    <a:pt x="171774" y="763175"/>
                  </a:cubicBezTo>
                  <a:cubicBezTo>
                    <a:pt x="174244" y="762726"/>
                    <a:pt x="176504" y="761484"/>
                    <a:pt x="178918" y="760794"/>
                  </a:cubicBezTo>
                  <a:cubicBezTo>
                    <a:pt x="182065" y="759895"/>
                    <a:pt x="185268" y="759206"/>
                    <a:pt x="188443" y="758412"/>
                  </a:cubicBezTo>
                  <a:cubicBezTo>
                    <a:pt x="192733" y="754122"/>
                    <a:pt x="197863" y="749926"/>
                    <a:pt x="200349" y="744125"/>
                  </a:cubicBezTo>
                  <a:cubicBezTo>
                    <a:pt x="201638" y="741117"/>
                    <a:pt x="202020" y="737795"/>
                    <a:pt x="202730" y="734600"/>
                  </a:cubicBezTo>
                  <a:cubicBezTo>
                    <a:pt x="205682" y="721313"/>
                    <a:pt x="205690" y="718972"/>
                    <a:pt x="207493" y="703644"/>
                  </a:cubicBezTo>
                  <a:cubicBezTo>
                    <a:pt x="210394" y="678990"/>
                    <a:pt x="207516" y="689285"/>
                    <a:pt x="212255" y="675069"/>
                  </a:cubicBezTo>
                  <a:cubicBezTo>
                    <a:pt x="213982" y="664708"/>
                    <a:pt x="214795" y="658878"/>
                    <a:pt x="217018" y="648875"/>
                  </a:cubicBezTo>
                  <a:cubicBezTo>
                    <a:pt x="217728" y="645680"/>
                    <a:pt x="218605" y="642525"/>
                    <a:pt x="219399" y="639350"/>
                  </a:cubicBezTo>
                  <a:cubicBezTo>
                    <a:pt x="220193" y="593312"/>
                    <a:pt x="220406" y="547261"/>
                    <a:pt x="221780" y="501237"/>
                  </a:cubicBezTo>
                  <a:cubicBezTo>
                    <a:pt x="221994" y="494053"/>
                    <a:pt x="222751" y="486854"/>
                    <a:pt x="224161" y="479806"/>
                  </a:cubicBezTo>
                  <a:cubicBezTo>
                    <a:pt x="225146" y="474883"/>
                    <a:pt x="227336" y="470281"/>
                    <a:pt x="228924" y="465519"/>
                  </a:cubicBezTo>
                  <a:lnTo>
                    <a:pt x="233686" y="451231"/>
                  </a:lnTo>
                  <a:cubicBezTo>
                    <a:pt x="234480" y="448850"/>
                    <a:pt x="234676" y="446176"/>
                    <a:pt x="236068" y="444087"/>
                  </a:cubicBezTo>
                  <a:cubicBezTo>
                    <a:pt x="246033" y="429140"/>
                    <a:pt x="245593" y="435524"/>
                    <a:pt x="245593" y="427419"/>
                  </a:cubicBezTo>
                </a:path>
              </a:pathLst>
            </a:custGeom>
            <a:ln>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 name="Group 38"/>
          <p:cNvGrpSpPr/>
          <p:nvPr/>
        </p:nvGrpSpPr>
        <p:grpSpPr>
          <a:xfrm>
            <a:off x="4352058" y="3239691"/>
            <a:ext cx="731343" cy="832247"/>
            <a:chOff x="4352057" y="4319588"/>
            <a:chExt cx="731343" cy="1109662"/>
          </a:xfrm>
        </p:grpSpPr>
        <p:sp>
          <p:nvSpPr>
            <p:cNvPr id="34" name="Freeform 33"/>
            <p:cNvSpPr/>
            <p:nvPr/>
          </p:nvSpPr>
          <p:spPr>
            <a:xfrm>
              <a:off x="4943475" y="4319588"/>
              <a:ext cx="139925" cy="109537"/>
            </a:xfrm>
            <a:custGeom>
              <a:avLst/>
              <a:gdLst>
                <a:gd name="connsiteX0" fmla="*/ 0 w 139925"/>
                <a:gd name="connsiteY0" fmla="*/ 71437 h 109537"/>
                <a:gd name="connsiteX1" fmla="*/ 28575 w 139925"/>
                <a:gd name="connsiteY1" fmla="*/ 61912 h 109537"/>
                <a:gd name="connsiteX2" fmla="*/ 57150 w 139925"/>
                <a:gd name="connsiteY2" fmla="*/ 57150 h 109537"/>
                <a:gd name="connsiteX3" fmla="*/ 90488 w 139925"/>
                <a:gd name="connsiteY3" fmla="*/ 47625 h 109537"/>
                <a:gd name="connsiteX4" fmla="*/ 119063 w 139925"/>
                <a:gd name="connsiteY4" fmla="*/ 23812 h 109537"/>
                <a:gd name="connsiteX5" fmla="*/ 123825 w 139925"/>
                <a:gd name="connsiteY5" fmla="*/ 0 h 109537"/>
                <a:gd name="connsiteX6" fmla="*/ 128588 w 139925"/>
                <a:gd name="connsiteY6" fmla="*/ 52387 h 109537"/>
                <a:gd name="connsiteX7" fmla="*/ 114300 w 139925"/>
                <a:gd name="connsiteY7" fmla="*/ 61912 h 109537"/>
                <a:gd name="connsiteX8" fmla="*/ 71438 w 139925"/>
                <a:gd name="connsiteY8" fmla="*/ 100012 h 109537"/>
                <a:gd name="connsiteX9" fmla="*/ 42863 w 139925"/>
                <a:gd name="connsiteY9" fmla="*/ 109537 h 109537"/>
                <a:gd name="connsiteX10" fmla="*/ 0 w 139925"/>
                <a:gd name="connsiteY10" fmla="*/ 71437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925" h="109537">
                  <a:moveTo>
                    <a:pt x="0" y="71437"/>
                  </a:moveTo>
                  <a:cubicBezTo>
                    <a:pt x="9525" y="68262"/>
                    <a:pt x="18671" y="63562"/>
                    <a:pt x="28575" y="61912"/>
                  </a:cubicBezTo>
                  <a:cubicBezTo>
                    <a:pt x="38100" y="60325"/>
                    <a:pt x="47681" y="59044"/>
                    <a:pt x="57150" y="57150"/>
                  </a:cubicBezTo>
                  <a:cubicBezTo>
                    <a:pt x="72092" y="54162"/>
                    <a:pt x="76876" y="52162"/>
                    <a:pt x="90488" y="47625"/>
                  </a:cubicBezTo>
                  <a:cubicBezTo>
                    <a:pt x="98693" y="42155"/>
                    <a:pt x="114479" y="32979"/>
                    <a:pt x="119063" y="23812"/>
                  </a:cubicBezTo>
                  <a:cubicBezTo>
                    <a:pt x="122683" y="16572"/>
                    <a:pt x="122238" y="7937"/>
                    <a:pt x="123825" y="0"/>
                  </a:cubicBezTo>
                  <a:cubicBezTo>
                    <a:pt x="130197" y="19115"/>
                    <a:pt x="139925" y="32548"/>
                    <a:pt x="128588" y="52387"/>
                  </a:cubicBezTo>
                  <a:cubicBezTo>
                    <a:pt x="125748" y="57357"/>
                    <a:pt x="118578" y="58109"/>
                    <a:pt x="114300" y="61912"/>
                  </a:cubicBezTo>
                  <a:cubicBezTo>
                    <a:pt x="103525" y="71490"/>
                    <a:pt x="87650" y="92807"/>
                    <a:pt x="71438" y="100012"/>
                  </a:cubicBezTo>
                  <a:cubicBezTo>
                    <a:pt x="62263" y="104090"/>
                    <a:pt x="52903" y="109537"/>
                    <a:pt x="42863" y="109537"/>
                  </a:cubicBezTo>
                  <a:lnTo>
                    <a:pt x="0" y="7143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4616332" y="4319588"/>
              <a:ext cx="145375" cy="100771"/>
            </a:xfrm>
            <a:custGeom>
              <a:avLst/>
              <a:gdLst>
                <a:gd name="connsiteX0" fmla="*/ 141406 w 145375"/>
                <a:gd name="connsiteY0" fmla="*/ 57150 h 100771"/>
                <a:gd name="connsiteX1" fmla="*/ 93781 w 145375"/>
                <a:gd name="connsiteY1" fmla="*/ 52387 h 100771"/>
                <a:gd name="connsiteX2" fmla="*/ 55681 w 145375"/>
                <a:gd name="connsiteY2" fmla="*/ 42862 h 100771"/>
                <a:gd name="connsiteX3" fmla="*/ 36631 w 145375"/>
                <a:gd name="connsiteY3" fmla="*/ 38100 h 100771"/>
                <a:gd name="connsiteX4" fmla="*/ 3293 w 145375"/>
                <a:gd name="connsiteY4" fmla="*/ 0 h 100771"/>
                <a:gd name="connsiteX5" fmla="*/ 27106 w 145375"/>
                <a:gd name="connsiteY5" fmla="*/ 95250 h 100771"/>
                <a:gd name="connsiteX6" fmla="*/ 41393 w 145375"/>
                <a:gd name="connsiteY6" fmla="*/ 100012 h 100771"/>
                <a:gd name="connsiteX7" fmla="*/ 117593 w 145375"/>
                <a:gd name="connsiteY7" fmla="*/ 95250 h 100771"/>
                <a:gd name="connsiteX8" fmla="*/ 141406 w 145375"/>
                <a:gd name="connsiteY8" fmla="*/ 57150 h 10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375" h="100771">
                  <a:moveTo>
                    <a:pt x="141406" y="57150"/>
                  </a:moveTo>
                  <a:cubicBezTo>
                    <a:pt x="137437" y="50006"/>
                    <a:pt x="109595" y="54496"/>
                    <a:pt x="93781" y="52387"/>
                  </a:cubicBezTo>
                  <a:cubicBezTo>
                    <a:pt x="66534" y="48754"/>
                    <a:pt x="76724" y="48874"/>
                    <a:pt x="55681" y="42862"/>
                  </a:cubicBezTo>
                  <a:cubicBezTo>
                    <a:pt x="49387" y="41064"/>
                    <a:pt x="42981" y="39687"/>
                    <a:pt x="36631" y="38100"/>
                  </a:cubicBezTo>
                  <a:cubicBezTo>
                    <a:pt x="14406" y="4762"/>
                    <a:pt x="27106" y="15875"/>
                    <a:pt x="3293" y="0"/>
                  </a:cubicBezTo>
                  <a:cubicBezTo>
                    <a:pt x="5542" y="29230"/>
                    <a:pt x="0" y="72662"/>
                    <a:pt x="27106" y="95250"/>
                  </a:cubicBezTo>
                  <a:cubicBezTo>
                    <a:pt x="30962" y="98464"/>
                    <a:pt x="36631" y="98425"/>
                    <a:pt x="41393" y="100012"/>
                  </a:cubicBezTo>
                  <a:cubicBezTo>
                    <a:pt x="66793" y="98425"/>
                    <a:pt x="92749" y="100771"/>
                    <a:pt x="117593" y="95250"/>
                  </a:cubicBezTo>
                  <a:cubicBezTo>
                    <a:pt x="123181" y="94008"/>
                    <a:pt x="145375" y="64294"/>
                    <a:pt x="141406" y="5715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352057" y="5033963"/>
              <a:ext cx="339006" cy="376237"/>
            </a:xfrm>
            <a:custGeom>
              <a:avLst/>
              <a:gdLst>
                <a:gd name="connsiteX0" fmla="*/ 339006 w 339006"/>
                <a:gd name="connsiteY0" fmla="*/ 0 h 376237"/>
                <a:gd name="connsiteX1" fmla="*/ 281856 w 339006"/>
                <a:gd name="connsiteY1" fmla="*/ 28575 h 376237"/>
                <a:gd name="connsiteX2" fmla="*/ 267568 w 339006"/>
                <a:gd name="connsiteY2" fmla="*/ 38100 h 376237"/>
                <a:gd name="connsiteX3" fmla="*/ 258043 w 339006"/>
                <a:gd name="connsiteY3" fmla="*/ 66675 h 376237"/>
                <a:gd name="connsiteX4" fmla="*/ 253281 w 339006"/>
                <a:gd name="connsiteY4" fmla="*/ 80962 h 376237"/>
                <a:gd name="connsiteX5" fmla="*/ 243756 w 339006"/>
                <a:gd name="connsiteY5" fmla="*/ 133350 h 376237"/>
                <a:gd name="connsiteX6" fmla="*/ 238993 w 339006"/>
                <a:gd name="connsiteY6" fmla="*/ 147637 h 376237"/>
                <a:gd name="connsiteX7" fmla="*/ 234231 w 339006"/>
                <a:gd name="connsiteY7" fmla="*/ 166687 h 376237"/>
                <a:gd name="connsiteX8" fmla="*/ 219943 w 339006"/>
                <a:gd name="connsiteY8" fmla="*/ 219075 h 376237"/>
                <a:gd name="connsiteX9" fmla="*/ 210418 w 339006"/>
                <a:gd name="connsiteY9" fmla="*/ 233362 h 376237"/>
                <a:gd name="connsiteX10" fmla="*/ 200893 w 339006"/>
                <a:gd name="connsiteY10" fmla="*/ 261937 h 376237"/>
                <a:gd name="connsiteX11" fmla="*/ 34206 w 339006"/>
                <a:gd name="connsiteY11" fmla="*/ 285750 h 376237"/>
                <a:gd name="connsiteX12" fmla="*/ 19918 w 339006"/>
                <a:gd name="connsiteY12" fmla="*/ 290512 h 376237"/>
                <a:gd name="connsiteX13" fmla="*/ 29443 w 339006"/>
                <a:gd name="connsiteY13" fmla="*/ 352425 h 376237"/>
                <a:gd name="connsiteX14" fmla="*/ 58018 w 339006"/>
                <a:gd name="connsiteY14" fmla="*/ 361950 h 376237"/>
                <a:gd name="connsiteX15" fmla="*/ 86593 w 339006"/>
                <a:gd name="connsiteY15" fmla="*/ 371475 h 376237"/>
                <a:gd name="connsiteX16" fmla="*/ 100881 w 339006"/>
                <a:gd name="connsiteY16" fmla="*/ 376237 h 376237"/>
                <a:gd name="connsiteX17" fmla="*/ 138981 w 339006"/>
                <a:gd name="connsiteY17" fmla="*/ 376237 h 37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9006" h="376237">
                  <a:moveTo>
                    <a:pt x="339006" y="0"/>
                  </a:moveTo>
                  <a:cubicBezTo>
                    <a:pt x="299570" y="13145"/>
                    <a:pt x="318786" y="3955"/>
                    <a:pt x="281856" y="28575"/>
                  </a:cubicBezTo>
                  <a:lnTo>
                    <a:pt x="267568" y="38100"/>
                  </a:lnTo>
                  <a:lnTo>
                    <a:pt x="258043" y="66675"/>
                  </a:lnTo>
                  <a:cubicBezTo>
                    <a:pt x="256456" y="71437"/>
                    <a:pt x="254106" y="76010"/>
                    <a:pt x="253281" y="80962"/>
                  </a:cubicBezTo>
                  <a:cubicBezTo>
                    <a:pt x="251161" y="93683"/>
                    <a:pt x="247081" y="120051"/>
                    <a:pt x="243756" y="133350"/>
                  </a:cubicBezTo>
                  <a:cubicBezTo>
                    <a:pt x="242538" y="138220"/>
                    <a:pt x="240372" y="142810"/>
                    <a:pt x="238993" y="147637"/>
                  </a:cubicBezTo>
                  <a:cubicBezTo>
                    <a:pt x="237195" y="153931"/>
                    <a:pt x="235651" y="160297"/>
                    <a:pt x="234231" y="166687"/>
                  </a:cubicBezTo>
                  <a:cubicBezTo>
                    <a:pt x="231250" y="180104"/>
                    <a:pt x="227376" y="207926"/>
                    <a:pt x="219943" y="219075"/>
                  </a:cubicBezTo>
                  <a:lnTo>
                    <a:pt x="210418" y="233362"/>
                  </a:lnTo>
                  <a:cubicBezTo>
                    <a:pt x="207243" y="242887"/>
                    <a:pt x="209247" y="256368"/>
                    <a:pt x="200893" y="261937"/>
                  </a:cubicBezTo>
                  <a:cubicBezTo>
                    <a:pt x="133990" y="306539"/>
                    <a:pt x="183759" y="280592"/>
                    <a:pt x="34206" y="285750"/>
                  </a:cubicBezTo>
                  <a:cubicBezTo>
                    <a:pt x="29443" y="287337"/>
                    <a:pt x="23838" y="287376"/>
                    <a:pt x="19918" y="290512"/>
                  </a:cubicBezTo>
                  <a:cubicBezTo>
                    <a:pt x="0" y="306446"/>
                    <a:pt x="9093" y="341119"/>
                    <a:pt x="29443" y="352425"/>
                  </a:cubicBezTo>
                  <a:cubicBezTo>
                    <a:pt x="38220" y="357301"/>
                    <a:pt x="48493" y="358775"/>
                    <a:pt x="58018" y="361950"/>
                  </a:cubicBezTo>
                  <a:lnTo>
                    <a:pt x="86593" y="371475"/>
                  </a:lnTo>
                  <a:cubicBezTo>
                    <a:pt x="91356" y="373063"/>
                    <a:pt x="95861" y="376237"/>
                    <a:pt x="100881" y="376237"/>
                  </a:cubicBezTo>
                  <a:lnTo>
                    <a:pt x="138981" y="376237"/>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4414838" y="5414963"/>
              <a:ext cx="95250" cy="14287"/>
            </a:xfrm>
            <a:custGeom>
              <a:avLst/>
              <a:gdLst>
                <a:gd name="connsiteX0" fmla="*/ 0 w 95250"/>
                <a:gd name="connsiteY0" fmla="*/ 14287 h 14287"/>
                <a:gd name="connsiteX1" fmla="*/ 47625 w 95250"/>
                <a:gd name="connsiteY1" fmla="*/ 9525 h 14287"/>
                <a:gd name="connsiteX2" fmla="*/ 61912 w 95250"/>
                <a:gd name="connsiteY2" fmla="*/ 4762 h 14287"/>
                <a:gd name="connsiteX3" fmla="*/ 95250 w 95250"/>
                <a:gd name="connsiteY3" fmla="*/ 0 h 14287"/>
              </a:gdLst>
              <a:ahLst/>
              <a:cxnLst>
                <a:cxn ang="0">
                  <a:pos x="connsiteX0" y="connsiteY0"/>
                </a:cxn>
                <a:cxn ang="0">
                  <a:pos x="connsiteX1" y="connsiteY1"/>
                </a:cxn>
                <a:cxn ang="0">
                  <a:pos x="connsiteX2" y="connsiteY2"/>
                </a:cxn>
                <a:cxn ang="0">
                  <a:pos x="connsiteX3" y="connsiteY3"/>
                </a:cxn>
              </a:cxnLst>
              <a:rect l="l" t="t" r="r" b="b"/>
              <a:pathLst>
                <a:path w="95250" h="14287">
                  <a:moveTo>
                    <a:pt x="0" y="14287"/>
                  </a:moveTo>
                  <a:cubicBezTo>
                    <a:pt x="15875" y="12700"/>
                    <a:pt x="31856" y="11951"/>
                    <a:pt x="47625" y="9525"/>
                  </a:cubicBezTo>
                  <a:cubicBezTo>
                    <a:pt x="52587" y="8762"/>
                    <a:pt x="56989" y="5747"/>
                    <a:pt x="61912" y="4762"/>
                  </a:cubicBezTo>
                  <a:cubicBezTo>
                    <a:pt x="72919" y="2561"/>
                    <a:pt x="95250" y="0"/>
                    <a:pt x="9525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4433888" y="5381625"/>
              <a:ext cx="66675" cy="38723"/>
            </a:xfrm>
            <a:custGeom>
              <a:avLst/>
              <a:gdLst>
                <a:gd name="connsiteX0" fmla="*/ 0 w 66675"/>
                <a:gd name="connsiteY0" fmla="*/ 0 h 38723"/>
                <a:gd name="connsiteX1" fmla="*/ 14287 w 66675"/>
                <a:gd name="connsiteY1" fmla="*/ 9525 h 38723"/>
                <a:gd name="connsiteX2" fmla="*/ 28575 w 66675"/>
                <a:gd name="connsiteY2" fmla="*/ 23813 h 38723"/>
                <a:gd name="connsiteX3" fmla="*/ 57150 w 66675"/>
                <a:gd name="connsiteY3" fmla="*/ 38100 h 38723"/>
                <a:gd name="connsiteX4" fmla="*/ 66675 w 66675"/>
                <a:gd name="connsiteY4" fmla="*/ 38100 h 38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38723">
                  <a:moveTo>
                    <a:pt x="0" y="0"/>
                  </a:moveTo>
                  <a:cubicBezTo>
                    <a:pt x="4762" y="3175"/>
                    <a:pt x="9890" y="5861"/>
                    <a:pt x="14287" y="9525"/>
                  </a:cubicBezTo>
                  <a:cubicBezTo>
                    <a:pt x="19461" y="13837"/>
                    <a:pt x="23401" y="19501"/>
                    <a:pt x="28575" y="23813"/>
                  </a:cubicBezTo>
                  <a:cubicBezTo>
                    <a:pt x="37449" y="31208"/>
                    <a:pt x="45844" y="35839"/>
                    <a:pt x="57150" y="38100"/>
                  </a:cubicBezTo>
                  <a:cubicBezTo>
                    <a:pt x="60263" y="38723"/>
                    <a:pt x="63500" y="38100"/>
                    <a:pt x="66675" y="3810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 name="Group 39"/>
          <p:cNvGrpSpPr/>
          <p:nvPr/>
        </p:nvGrpSpPr>
        <p:grpSpPr>
          <a:xfrm>
            <a:off x="2555776" y="3219822"/>
            <a:ext cx="792088" cy="805830"/>
            <a:chOff x="3491880" y="4298225"/>
            <a:chExt cx="792088" cy="1074440"/>
          </a:xfrm>
        </p:grpSpPr>
        <p:sp>
          <p:nvSpPr>
            <p:cNvPr id="41" name="Freeform 40"/>
            <p:cNvSpPr/>
            <p:nvPr/>
          </p:nvSpPr>
          <p:spPr>
            <a:xfrm>
              <a:off x="3762375" y="4298225"/>
              <a:ext cx="334161" cy="128519"/>
            </a:xfrm>
            <a:custGeom>
              <a:avLst/>
              <a:gdLst>
                <a:gd name="connsiteX0" fmla="*/ 16669 w 334161"/>
                <a:gd name="connsiteY0" fmla="*/ 116613 h 128519"/>
                <a:gd name="connsiteX1" fmla="*/ 2381 w 334161"/>
                <a:gd name="connsiteY1" fmla="*/ 88038 h 128519"/>
                <a:gd name="connsiteX2" fmla="*/ 0 w 334161"/>
                <a:gd name="connsiteY2" fmla="*/ 80894 h 128519"/>
                <a:gd name="connsiteX3" fmla="*/ 2381 w 334161"/>
                <a:gd name="connsiteY3" fmla="*/ 59463 h 128519"/>
                <a:gd name="connsiteX4" fmla="*/ 7144 w 334161"/>
                <a:gd name="connsiteY4" fmla="*/ 52319 h 128519"/>
                <a:gd name="connsiteX5" fmla="*/ 23813 w 334161"/>
                <a:gd name="connsiteY5" fmla="*/ 35650 h 128519"/>
                <a:gd name="connsiteX6" fmla="*/ 38100 w 334161"/>
                <a:gd name="connsiteY6" fmla="*/ 23744 h 128519"/>
                <a:gd name="connsiteX7" fmla="*/ 45244 w 334161"/>
                <a:gd name="connsiteY7" fmla="*/ 21363 h 128519"/>
                <a:gd name="connsiteX8" fmla="*/ 69056 w 334161"/>
                <a:gd name="connsiteY8" fmla="*/ 16600 h 128519"/>
                <a:gd name="connsiteX9" fmla="*/ 80963 w 334161"/>
                <a:gd name="connsiteY9" fmla="*/ 14219 h 128519"/>
                <a:gd name="connsiteX10" fmla="*/ 88106 w 334161"/>
                <a:gd name="connsiteY10" fmla="*/ 11838 h 128519"/>
                <a:gd name="connsiteX11" fmla="*/ 138113 w 334161"/>
                <a:gd name="connsiteY11" fmla="*/ 7075 h 128519"/>
                <a:gd name="connsiteX12" fmla="*/ 183356 w 334161"/>
                <a:gd name="connsiteY12" fmla="*/ 4694 h 128519"/>
                <a:gd name="connsiteX13" fmla="*/ 216694 w 334161"/>
                <a:gd name="connsiteY13" fmla="*/ 4694 h 128519"/>
                <a:gd name="connsiteX14" fmla="*/ 230981 w 334161"/>
                <a:gd name="connsiteY14" fmla="*/ 9456 h 128519"/>
                <a:gd name="connsiteX15" fmla="*/ 245269 w 334161"/>
                <a:gd name="connsiteY15" fmla="*/ 14219 h 128519"/>
                <a:gd name="connsiteX16" fmla="*/ 252413 w 334161"/>
                <a:gd name="connsiteY16" fmla="*/ 16600 h 128519"/>
                <a:gd name="connsiteX17" fmla="*/ 259556 w 334161"/>
                <a:gd name="connsiteY17" fmla="*/ 18981 h 128519"/>
                <a:gd name="connsiteX18" fmla="*/ 276225 w 334161"/>
                <a:gd name="connsiteY18" fmla="*/ 23744 h 128519"/>
                <a:gd name="connsiteX19" fmla="*/ 288131 w 334161"/>
                <a:gd name="connsiteY19" fmla="*/ 28506 h 128519"/>
                <a:gd name="connsiteX20" fmla="*/ 302419 w 334161"/>
                <a:gd name="connsiteY20" fmla="*/ 33269 h 128519"/>
                <a:gd name="connsiteX21" fmla="*/ 316706 w 334161"/>
                <a:gd name="connsiteY21" fmla="*/ 42794 h 128519"/>
                <a:gd name="connsiteX22" fmla="*/ 323850 w 334161"/>
                <a:gd name="connsiteY22" fmla="*/ 57081 h 128519"/>
                <a:gd name="connsiteX23" fmla="*/ 328613 w 334161"/>
                <a:gd name="connsiteY23" fmla="*/ 64225 h 128519"/>
                <a:gd name="connsiteX24" fmla="*/ 328613 w 334161"/>
                <a:gd name="connsiteY24" fmla="*/ 92800 h 128519"/>
                <a:gd name="connsiteX25" fmla="*/ 321469 w 334161"/>
                <a:gd name="connsiteY25" fmla="*/ 97563 h 128519"/>
                <a:gd name="connsiteX26" fmla="*/ 314325 w 334161"/>
                <a:gd name="connsiteY26" fmla="*/ 104706 h 128519"/>
                <a:gd name="connsiteX27" fmla="*/ 300038 w 334161"/>
                <a:gd name="connsiteY27" fmla="*/ 111850 h 128519"/>
                <a:gd name="connsiteX28" fmla="*/ 292894 w 334161"/>
                <a:gd name="connsiteY28" fmla="*/ 118994 h 128519"/>
                <a:gd name="connsiteX29" fmla="*/ 278606 w 334161"/>
                <a:gd name="connsiteY29" fmla="*/ 128519 h 128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34161" h="128519">
                  <a:moveTo>
                    <a:pt x="16669" y="116613"/>
                  </a:moveTo>
                  <a:cubicBezTo>
                    <a:pt x="4361" y="98150"/>
                    <a:pt x="8953" y="107753"/>
                    <a:pt x="2381" y="88038"/>
                  </a:cubicBezTo>
                  <a:lnTo>
                    <a:pt x="0" y="80894"/>
                  </a:lnTo>
                  <a:cubicBezTo>
                    <a:pt x="794" y="73750"/>
                    <a:pt x="638" y="66436"/>
                    <a:pt x="2381" y="59463"/>
                  </a:cubicBezTo>
                  <a:cubicBezTo>
                    <a:pt x="3075" y="56686"/>
                    <a:pt x="5229" y="54446"/>
                    <a:pt x="7144" y="52319"/>
                  </a:cubicBezTo>
                  <a:cubicBezTo>
                    <a:pt x="12401" y="46478"/>
                    <a:pt x="18257" y="41206"/>
                    <a:pt x="23813" y="35650"/>
                  </a:cubicBezTo>
                  <a:cubicBezTo>
                    <a:pt x="29082" y="30381"/>
                    <a:pt x="31467" y="27060"/>
                    <a:pt x="38100" y="23744"/>
                  </a:cubicBezTo>
                  <a:cubicBezTo>
                    <a:pt x="40345" y="22622"/>
                    <a:pt x="42830" y="22053"/>
                    <a:pt x="45244" y="21363"/>
                  </a:cubicBezTo>
                  <a:cubicBezTo>
                    <a:pt x="56308" y="18202"/>
                    <a:pt x="56181" y="18941"/>
                    <a:pt x="69056" y="16600"/>
                  </a:cubicBezTo>
                  <a:cubicBezTo>
                    <a:pt x="73038" y="15876"/>
                    <a:pt x="77036" y="15201"/>
                    <a:pt x="80963" y="14219"/>
                  </a:cubicBezTo>
                  <a:cubicBezTo>
                    <a:pt x="83398" y="13610"/>
                    <a:pt x="85616" y="12149"/>
                    <a:pt x="88106" y="11838"/>
                  </a:cubicBezTo>
                  <a:cubicBezTo>
                    <a:pt x="104721" y="9761"/>
                    <a:pt x="121392" y="7955"/>
                    <a:pt x="138113" y="7075"/>
                  </a:cubicBezTo>
                  <a:lnTo>
                    <a:pt x="183356" y="4694"/>
                  </a:lnTo>
                  <a:cubicBezTo>
                    <a:pt x="197439" y="0"/>
                    <a:pt x="192816" y="481"/>
                    <a:pt x="216694" y="4694"/>
                  </a:cubicBezTo>
                  <a:cubicBezTo>
                    <a:pt x="221638" y="5566"/>
                    <a:pt x="226219" y="7869"/>
                    <a:pt x="230981" y="9456"/>
                  </a:cubicBezTo>
                  <a:lnTo>
                    <a:pt x="245269" y="14219"/>
                  </a:lnTo>
                  <a:lnTo>
                    <a:pt x="252413" y="16600"/>
                  </a:lnTo>
                  <a:cubicBezTo>
                    <a:pt x="254794" y="17394"/>
                    <a:pt x="257121" y="18372"/>
                    <a:pt x="259556" y="18981"/>
                  </a:cubicBezTo>
                  <a:cubicBezTo>
                    <a:pt x="267057" y="20857"/>
                    <a:pt x="269396" y="21183"/>
                    <a:pt x="276225" y="23744"/>
                  </a:cubicBezTo>
                  <a:cubicBezTo>
                    <a:pt x="280227" y="25245"/>
                    <a:pt x="284114" y="27045"/>
                    <a:pt x="288131" y="28506"/>
                  </a:cubicBezTo>
                  <a:cubicBezTo>
                    <a:pt x="292849" y="30222"/>
                    <a:pt x="298242" y="30484"/>
                    <a:pt x="302419" y="33269"/>
                  </a:cubicBezTo>
                  <a:lnTo>
                    <a:pt x="316706" y="42794"/>
                  </a:lnTo>
                  <a:cubicBezTo>
                    <a:pt x="330357" y="63270"/>
                    <a:pt x="313990" y="37363"/>
                    <a:pt x="323850" y="57081"/>
                  </a:cubicBezTo>
                  <a:cubicBezTo>
                    <a:pt x="325130" y="59641"/>
                    <a:pt x="327025" y="61844"/>
                    <a:pt x="328613" y="64225"/>
                  </a:cubicBezTo>
                  <a:cubicBezTo>
                    <a:pt x="332258" y="75160"/>
                    <a:pt x="334161" y="77544"/>
                    <a:pt x="328613" y="92800"/>
                  </a:cubicBezTo>
                  <a:cubicBezTo>
                    <a:pt x="327635" y="95490"/>
                    <a:pt x="323668" y="95731"/>
                    <a:pt x="321469" y="97563"/>
                  </a:cubicBezTo>
                  <a:cubicBezTo>
                    <a:pt x="318882" y="99719"/>
                    <a:pt x="316912" y="102550"/>
                    <a:pt x="314325" y="104706"/>
                  </a:cubicBezTo>
                  <a:cubicBezTo>
                    <a:pt x="308169" y="109836"/>
                    <a:pt x="307199" y="109463"/>
                    <a:pt x="300038" y="111850"/>
                  </a:cubicBezTo>
                  <a:cubicBezTo>
                    <a:pt x="297657" y="114231"/>
                    <a:pt x="295552" y="116926"/>
                    <a:pt x="292894" y="118994"/>
                  </a:cubicBezTo>
                  <a:cubicBezTo>
                    <a:pt x="288376" y="122508"/>
                    <a:pt x="278606" y="128519"/>
                    <a:pt x="278606" y="128519"/>
                  </a:cubicBezTo>
                </a:path>
              </a:pathLst>
            </a:cu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4048125" y="4602956"/>
              <a:ext cx="235843" cy="769709"/>
            </a:xfrm>
            <a:custGeom>
              <a:avLst/>
              <a:gdLst>
                <a:gd name="connsiteX0" fmla="*/ 0 w 311435"/>
                <a:gd name="connsiteY0" fmla="*/ 90488 h 769709"/>
                <a:gd name="connsiteX1" fmla="*/ 7144 w 311435"/>
                <a:gd name="connsiteY1" fmla="*/ 88107 h 769709"/>
                <a:gd name="connsiteX2" fmla="*/ 21431 w 311435"/>
                <a:gd name="connsiteY2" fmla="*/ 85725 h 769709"/>
                <a:gd name="connsiteX3" fmla="*/ 35719 w 311435"/>
                <a:gd name="connsiteY3" fmla="*/ 76200 h 769709"/>
                <a:gd name="connsiteX4" fmla="*/ 42863 w 311435"/>
                <a:gd name="connsiteY4" fmla="*/ 71438 h 769709"/>
                <a:gd name="connsiteX5" fmla="*/ 50006 w 311435"/>
                <a:gd name="connsiteY5" fmla="*/ 66675 h 769709"/>
                <a:gd name="connsiteX6" fmla="*/ 61913 w 311435"/>
                <a:gd name="connsiteY6" fmla="*/ 54769 h 769709"/>
                <a:gd name="connsiteX7" fmla="*/ 73819 w 311435"/>
                <a:gd name="connsiteY7" fmla="*/ 42863 h 769709"/>
                <a:gd name="connsiteX8" fmla="*/ 90488 w 311435"/>
                <a:gd name="connsiteY8" fmla="*/ 21432 h 769709"/>
                <a:gd name="connsiteX9" fmla="*/ 97631 w 311435"/>
                <a:gd name="connsiteY9" fmla="*/ 16669 h 769709"/>
                <a:gd name="connsiteX10" fmla="*/ 111919 w 311435"/>
                <a:gd name="connsiteY10" fmla="*/ 4763 h 769709"/>
                <a:gd name="connsiteX11" fmla="*/ 126206 w 311435"/>
                <a:gd name="connsiteY11" fmla="*/ 0 h 769709"/>
                <a:gd name="connsiteX12" fmla="*/ 178594 w 311435"/>
                <a:gd name="connsiteY12" fmla="*/ 2382 h 769709"/>
                <a:gd name="connsiteX13" fmla="*/ 192881 w 311435"/>
                <a:gd name="connsiteY13" fmla="*/ 7144 h 769709"/>
                <a:gd name="connsiteX14" fmla="*/ 207169 w 311435"/>
                <a:gd name="connsiteY14" fmla="*/ 11907 h 769709"/>
                <a:gd name="connsiteX15" fmla="*/ 230981 w 311435"/>
                <a:gd name="connsiteY15" fmla="*/ 28575 h 769709"/>
                <a:gd name="connsiteX16" fmla="*/ 235744 w 311435"/>
                <a:gd name="connsiteY16" fmla="*/ 35719 h 769709"/>
                <a:gd name="connsiteX17" fmla="*/ 254794 w 311435"/>
                <a:gd name="connsiteY17" fmla="*/ 57150 h 769709"/>
                <a:gd name="connsiteX18" fmla="*/ 264319 w 311435"/>
                <a:gd name="connsiteY18" fmla="*/ 73819 h 769709"/>
                <a:gd name="connsiteX19" fmla="*/ 269081 w 311435"/>
                <a:gd name="connsiteY19" fmla="*/ 83344 h 769709"/>
                <a:gd name="connsiteX20" fmla="*/ 280988 w 311435"/>
                <a:gd name="connsiteY20" fmla="*/ 102394 h 769709"/>
                <a:gd name="connsiteX21" fmla="*/ 285750 w 311435"/>
                <a:gd name="connsiteY21" fmla="*/ 116682 h 769709"/>
                <a:gd name="connsiteX22" fmla="*/ 288131 w 311435"/>
                <a:gd name="connsiteY22" fmla="*/ 123825 h 769709"/>
                <a:gd name="connsiteX23" fmla="*/ 290513 w 311435"/>
                <a:gd name="connsiteY23" fmla="*/ 130969 h 769709"/>
                <a:gd name="connsiteX24" fmla="*/ 292894 w 311435"/>
                <a:gd name="connsiteY24" fmla="*/ 150019 h 769709"/>
                <a:gd name="connsiteX25" fmla="*/ 295275 w 311435"/>
                <a:gd name="connsiteY25" fmla="*/ 164307 h 769709"/>
                <a:gd name="connsiteX26" fmla="*/ 297656 w 311435"/>
                <a:gd name="connsiteY26" fmla="*/ 254794 h 769709"/>
                <a:gd name="connsiteX27" fmla="*/ 300038 w 311435"/>
                <a:gd name="connsiteY27" fmla="*/ 307182 h 769709"/>
                <a:gd name="connsiteX28" fmla="*/ 304800 w 311435"/>
                <a:gd name="connsiteY28" fmla="*/ 354807 h 769709"/>
                <a:gd name="connsiteX29" fmla="*/ 304800 w 311435"/>
                <a:gd name="connsiteY29" fmla="*/ 547688 h 769709"/>
                <a:gd name="connsiteX30" fmla="*/ 302419 w 311435"/>
                <a:gd name="connsiteY30" fmla="*/ 557213 h 769709"/>
                <a:gd name="connsiteX31" fmla="*/ 297656 w 311435"/>
                <a:gd name="connsiteY31" fmla="*/ 588169 h 769709"/>
                <a:gd name="connsiteX32" fmla="*/ 292894 w 311435"/>
                <a:gd name="connsiteY32" fmla="*/ 628650 h 769709"/>
                <a:gd name="connsiteX33" fmla="*/ 288131 w 311435"/>
                <a:gd name="connsiteY33" fmla="*/ 635794 h 769709"/>
                <a:gd name="connsiteX34" fmla="*/ 283369 w 311435"/>
                <a:gd name="connsiteY34" fmla="*/ 650082 h 769709"/>
                <a:gd name="connsiteX35" fmla="*/ 280988 w 311435"/>
                <a:gd name="connsiteY35" fmla="*/ 657225 h 769709"/>
                <a:gd name="connsiteX36" fmla="*/ 264319 w 311435"/>
                <a:gd name="connsiteY36" fmla="*/ 678657 h 769709"/>
                <a:gd name="connsiteX37" fmla="*/ 257175 w 311435"/>
                <a:gd name="connsiteY37" fmla="*/ 692944 h 769709"/>
                <a:gd name="connsiteX38" fmla="*/ 242888 w 311435"/>
                <a:gd name="connsiteY38" fmla="*/ 702469 h 769709"/>
                <a:gd name="connsiteX39" fmla="*/ 238125 w 311435"/>
                <a:gd name="connsiteY39" fmla="*/ 709613 h 769709"/>
                <a:gd name="connsiteX40" fmla="*/ 223838 w 311435"/>
                <a:gd name="connsiteY40" fmla="*/ 721519 h 769709"/>
                <a:gd name="connsiteX41" fmla="*/ 214313 w 311435"/>
                <a:gd name="connsiteY41" fmla="*/ 735807 h 769709"/>
                <a:gd name="connsiteX42" fmla="*/ 200025 w 311435"/>
                <a:gd name="connsiteY42" fmla="*/ 750094 h 769709"/>
                <a:gd name="connsiteX43" fmla="*/ 195263 w 311435"/>
                <a:gd name="connsiteY43" fmla="*/ 757238 h 769709"/>
                <a:gd name="connsiteX44" fmla="*/ 180975 w 311435"/>
                <a:gd name="connsiteY44" fmla="*/ 769144 h 769709"/>
                <a:gd name="connsiteX45" fmla="*/ 169069 w 311435"/>
                <a:gd name="connsiteY45" fmla="*/ 664369 h 769709"/>
                <a:gd name="connsiteX46" fmla="*/ 164306 w 311435"/>
                <a:gd name="connsiteY46" fmla="*/ 638175 h 769709"/>
                <a:gd name="connsiteX47" fmla="*/ 161925 w 311435"/>
                <a:gd name="connsiteY47" fmla="*/ 619125 h 769709"/>
                <a:gd name="connsiteX48" fmla="*/ 159544 w 311435"/>
                <a:gd name="connsiteY48" fmla="*/ 609600 h 769709"/>
                <a:gd name="connsiteX49" fmla="*/ 154781 w 311435"/>
                <a:gd name="connsiteY49" fmla="*/ 576263 h 769709"/>
                <a:gd name="connsiteX50" fmla="*/ 150019 w 311435"/>
                <a:gd name="connsiteY50" fmla="*/ 559594 h 769709"/>
                <a:gd name="connsiteX51" fmla="*/ 147638 w 311435"/>
                <a:gd name="connsiteY51" fmla="*/ 542925 h 769709"/>
                <a:gd name="connsiteX52" fmla="*/ 140494 w 311435"/>
                <a:gd name="connsiteY52" fmla="*/ 526257 h 769709"/>
                <a:gd name="connsiteX53" fmla="*/ 138113 w 311435"/>
                <a:gd name="connsiteY53" fmla="*/ 519113 h 769709"/>
                <a:gd name="connsiteX54" fmla="*/ 123825 w 311435"/>
                <a:gd name="connsiteY54" fmla="*/ 497682 h 769709"/>
                <a:gd name="connsiteX55" fmla="*/ 119063 w 311435"/>
                <a:gd name="connsiteY55" fmla="*/ 490538 h 769709"/>
                <a:gd name="connsiteX56" fmla="*/ 116681 w 311435"/>
                <a:gd name="connsiteY56" fmla="*/ 483394 h 769709"/>
                <a:gd name="connsiteX57" fmla="*/ 107156 w 311435"/>
                <a:gd name="connsiteY57" fmla="*/ 469107 h 769709"/>
                <a:gd name="connsiteX58" fmla="*/ 88106 w 311435"/>
                <a:gd name="connsiteY58" fmla="*/ 447675 h 769709"/>
                <a:gd name="connsiteX59" fmla="*/ 73819 w 311435"/>
                <a:gd name="connsiteY59" fmla="*/ 438150 h 769709"/>
                <a:gd name="connsiteX60" fmla="*/ 66675 w 311435"/>
                <a:gd name="connsiteY60" fmla="*/ 431007 h 769709"/>
                <a:gd name="connsiteX61" fmla="*/ 54769 w 311435"/>
                <a:gd name="connsiteY61" fmla="*/ 431007 h 76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11435" h="769709">
                  <a:moveTo>
                    <a:pt x="0" y="90488"/>
                  </a:moveTo>
                  <a:cubicBezTo>
                    <a:pt x="2381" y="89694"/>
                    <a:pt x="4694" y="88652"/>
                    <a:pt x="7144" y="88107"/>
                  </a:cubicBezTo>
                  <a:cubicBezTo>
                    <a:pt x="11857" y="87060"/>
                    <a:pt x="16974" y="87582"/>
                    <a:pt x="21431" y="85725"/>
                  </a:cubicBezTo>
                  <a:cubicBezTo>
                    <a:pt x="26715" y="83523"/>
                    <a:pt x="30956" y="79375"/>
                    <a:pt x="35719" y="76200"/>
                  </a:cubicBezTo>
                  <a:lnTo>
                    <a:pt x="42863" y="71438"/>
                  </a:lnTo>
                  <a:lnTo>
                    <a:pt x="50006" y="66675"/>
                  </a:lnTo>
                  <a:cubicBezTo>
                    <a:pt x="62712" y="47620"/>
                    <a:pt x="46032" y="70651"/>
                    <a:pt x="61913" y="54769"/>
                  </a:cubicBezTo>
                  <a:cubicBezTo>
                    <a:pt x="77784" y="38897"/>
                    <a:pt x="54772" y="55559"/>
                    <a:pt x="73819" y="42863"/>
                  </a:cubicBezTo>
                  <a:cubicBezTo>
                    <a:pt x="80461" y="32900"/>
                    <a:pt x="82091" y="28429"/>
                    <a:pt x="90488" y="21432"/>
                  </a:cubicBezTo>
                  <a:cubicBezTo>
                    <a:pt x="92686" y="19600"/>
                    <a:pt x="95250" y="18257"/>
                    <a:pt x="97631" y="16669"/>
                  </a:cubicBezTo>
                  <a:cubicBezTo>
                    <a:pt x="103478" y="7900"/>
                    <a:pt x="100932" y="9158"/>
                    <a:pt x="111919" y="4763"/>
                  </a:cubicBezTo>
                  <a:cubicBezTo>
                    <a:pt x="116580" y="2899"/>
                    <a:pt x="126206" y="0"/>
                    <a:pt x="126206" y="0"/>
                  </a:cubicBezTo>
                  <a:cubicBezTo>
                    <a:pt x="143669" y="794"/>
                    <a:pt x="161213" y="520"/>
                    <a:pt x="178594" y="2382"/>
                  </a:cubicBezTo>
                  <a:cubicBezTo>
                    <a:pt x="183585" y="2917"/>
                    <a:pt x="188119" y="5557"/>
                    <a:pt x="192881" y="7144"/>
                  </a:cubicBezTo>
                  <a:cubicBezTo>
                    <a:pt x="192886" y="7146"/>
                    <a:pt x="207165" y="11904"/>
                    <a:pt x="207169" y="11907"/>
                  </a:cubicBezTo>
                  <a:cubicBezTo>
                    <a:pt x="224758" y="23633"/>
                    <a:pt x="216877" y="17998"/>
                    <a:pt x="230981" y="28575"/>
                  </a:cubicBezTo>
                  <a:cubicBezTo>
                    <a:pt x="232569" y="30956"/>
                    <a:pt x="233843" y="33580"/>
                    <a:pt x="235744" y="35719"/>
                  </a:cubicBezTo>
                  <a:cubicBezTo>
                    <a:pt x="257495" y="60190"/>
                    <a:pt x="243983" y="40936"/>
                    <a:pt x="254794" y="57150"/>
                  </a:cubicBezTo>
                  <a:cubicBezTo>
                    <a:pt x="259472" y="71186"/>
                    <a:pt x="254021" y="57342"/>
                    <a:pt x="264319" y="73819"/>
                  </a:cubicBezTo>
                  <a:cubicBezTo>
                    <a:pt x="266200" y="76829"/>
                    <a:pt x="267200" y="80334"/>
                    <a:pt x="269081" y="83344"/>
                  </a:cubicBezTo>
                  <a:cubicBezTo>
                    <a:pt x="277041" y="96080"/>
                    <a:pt x="275626" y="88988"/>
                    <a:pt x="280988" y="102394"/>
                  </a:cubicBezTo>
                  <a:cubicBezTo>
                    <a:pt x="282852" y="107055"/>
                    <a:pt x="284163" y="111919"/>
                    <a:pt x="285750" y="116682"/>
                  </a:cubicBezTo>
                  <a:lnTo>
                    <a:pt x="288131" y="123825"/>
                  </a:lnTo>
                  <a:lnTo>
                    <a:pt x="290513" y="130969"/>
                  </a:lnTo>
                  <a:cubicBezTo>
                    <a:pt x="291307" y="137319"/>
                    <a:pt x="291989" y="143684"/>
                    <a:pt x="292894" y="150019"/>
                  </a:cubicBezTo>
                  <a:cubicBezTo>
                    <a:pt x="293577" y="154799"/>
                    <a:pt x="295056" y="159484"/>
                    <a:pt x="295275" y="164307"/>
                  </a:cubicBezTo>
                  <a:cubicBezTo>
                    <a:pt x="296645" y="194449"/>
                    <a:pt x="296651" y="224638"/>
                    <a:pt x="297656" y="254794"/>
                  </a:cubicBezTo>
                  <a:cubicBezTo>
                    <a:pt x="298238" y="272265"/>
                    <a:pt x="299119" y="289725"/>
                    <a:pt x="300038" y="307182"/>
                  </a:cubicBezTo>
                  <a:cubicBezTo>
                    <a:pt x="302107" y="346482"/>
                    <a:pt x="299466" y="333468"/>
                    <a:pt x="304800" y="354807"/>
                  </a:cubicBezTo>
                  <a:cubicBezTo>
                    <a:pt x="311435" y="434432"/>
                    <a:pt x="309008" y="394087"/>
                    <a:pt x="304800" y="547688"/>
                  </a:cubicBezTo>
                  <a:cubicBezTo>
                    <a:pt x="304710" y="550959"/>
                    <a:pt x="302957" y="553985"/>
                    <a:pt x="302419" y="557213"/>
                  </a:cubicBezTo>
                  <a:cubicBezTo>
                    <a:pt x="293783" y="609036"/>
                    <a:pt x="304932" y="551801"/>
                    <a:pt x="297656" y="588169"/>
                  </a:cubicBezTo>
                  <a:cubicBezTo>
                    <a:pt x="297280" y="593431"/>
                    <a:pt x="298306" y="617827"/>
                    <a:pt x="292894" y="628650"/>
                  </a:cubicBezTo>
                  <a:cubicBezTo>
                    <a:pt x="291614" y="631210"/>
                    <a:pt x="289719" y="633413"/>
                    <a:pt x="288131" y="635794"/>
                  </a:cubicBezTo>
                  <a:lnTo>
                    <a:pt x="283369" y="650082"/>
                  </a:lnTo>
                  <a:cubicBezTo>
                    <a:pt x="282575" y="652463"/>
                    <a:pt x="282380" y="655137"/>
                    <a:pt x="280988" y="657225"/>
                  </a:cubicBezTo>
                  <a:cubicBezTo>
                    <a:pt x="269595" y="674315"/>
                    <a:pt x="275510" y="667466"/>
                    <a:pt x="264319" y="678657"/>
                  </a:cubicBezTo>
                  <a:cubicBezTo>
                    <a:pt x="262620" y="683753"/>
                    <a:pt x="261520" y="689142"/>
                    <a:pt x="257175" y="692944"/>
                  </a:cubicBezTo>
                  <a:cubicBezTo>
                    <a:pt x="252868" y="696713"/>
                    <a:pt x="242888" y="702469"/>
                    <a:pt x="242888" y="702469"/>
                  </a:cubicBezTo>
                  <a:cubicBezTo>
                    <a:pt x="241300" y="704850"/>
                    <a:pt x="240149" y="707589"/>
                    <a:pt x="238125" y="709613"/>
                  </a:cubicBezTo>
                  <a:cubicBezTo>
                    <a:pt x="224367" y="723370"/>
                    <a:pt x="237490" y="703965"/>
                    <a:pt x="223838" y="721519"/>
                  </a:cubicBezTo>
                  <a:cubicBezTo>
                    <a:pt x="220324" y="726037"/>
                    <a:pt x="218361" y="731760"/>
                    <a:pt x="214313" y="735807"/>
                  </a:cubicBezTo>
                  <a:cubicBezTo>
                    <a:pt x="209550" y="740569"/>
                    <a:pt x="203761" y="744490"/>
                    <a:pt x="200025" y="750094"/>
                  </a:cubicBezTo>
                  <a:cubicBezTo>
                    <a:pt x="198438" y="752475"/>
                    <a:pt x="197095" y="755039"/>
                    <a:pt x="195263" y="757238"/>
                  </a:cubicBezTo>
                  <a:cubicBezTo>
                    <a:pt x="189533" y="764114"/>
                    <a:pt x="188000" y="764462"/>
                    <a:pt x="180975" y="769144"/>
                  </a:cubicBezTo>
                  <a:cubicBezTo>
                    <a:pt x="141319" y="755927"/>
                    <a:pt x="175265" y="769709"/>
                    <a:pt x="169069" y="664369"/>
                  </a:cubicBezTo>
                  <a:cubicBezTo>
                    <a:pt x="168107" y="648019"/>
                    <a:pt x="168033" y="649354"/>
                    <a:pt x="164306" y="638175"/>
                  </a:cubicBezTo>
                  <a:cubicBezTo>
                    <a:pt x="163512" y="631825"/>
                    <a:pt x="162977" y="625437"/>
                    <a:pt x="161925" y="619125"/>
                  </a:cubicBezTo>
                  <a:cubicBezTo>
                    <a:pt x="161387" y="615897"/>
                    <a:pt x="160082" y="612828"/>
                    <a:pt x="159544" y="609600"/>
                  </a:cubicBezTo>
                  <a:cubicBezTo>
                    <a:pt x="155151" y="583241"/>
                    <a:pt x="159281" y="598762"/>
                    <a:pt x="154781" y="576263"/>
                  </a:cubicBezTo>
                  <a:cubicBezTo>
                    <a:pt x="153285" y="568786"/>
                    <a:pt x="152289" y="566404"/>
                    <a:pt x="150019" y="559594"/>
                  </a:cubicBezTo>
                  <a:cubicBezTo>
                    <a:pt x="149225" y="554038"/>
                    <a:pt x="148739" y="548429"/>
                    <a:pt x="147638" y="542925"/>
                  </a:cubicBezTo>
                  <a:cubicBezTo>
                    <a:pt x="146243" y="535951"/>
                    <a:pt x="143394" y="533025"/>
                    <a:pt x="140494" y="526257"/>
                  </a:cubicBezTo>
                  <a:cubicBezTo>
                    <a:pt x="139505" y="523950"/>
                    <a:pt x="139332" y="521307"/>
                    <a:pt x="138113" y="519113"/>
                  </a:cubicBezTo>
                  <a:cubicBezTo>
                    <a:pt x="138095" y="519081"/>
                    <a:pt x="126217" y="501269"/>
                    <a:pt x="123825" y="497682"/>
                  </a:cubicBezTo>
                  <a:cubicBezTo>
                    <a:pt x="122237" y="495301"/>
                    <a:pt x="119968" y="493253"/>
                    <a:pt x="119063" y="490538"/>
                  </a:cubicBezTo>
                  <a:cubicBezTo>
                    <a:pt x="118269" y="488157"/>
                    <a:pt x="117900" y="485588"/>
                    <a:pt x="116681" y="483394"/>
                  </a:cubicBezTo>
                  <a:cubicBezTo>
                    <a:pt x="113901" y="478391"/>
                    <a:pt x="110331" y="473869"/>
                    <a:pt x="107156" y="469107"/>
                  </a:cubicBezTo>
                  <a:cubicBezTo>
                    <a:pt x="101429" y="460516"/>
                    <a:pt x="97898" y="454203"/>
                    <a:pt x="88106" y="447675"/>
                  </a:cubicBezTo>
                  <a:cubicBezTo>
                    <a:pt x="83344" y="444500"/>
                    <a:pt x="77867" y="442197"/>
                    <a:pt x="73819" y="438150"/>
                  </a:cubicBezTo>
                  <a:cubicBezTo>
                    <a:pt x="71438" y="435769"/>
                    <a:pt x="69828" y="432189"/>
                    <a:pt x="66675" y="431007"/>
                  </a:cubicBezTo>
                  <a:cubicBezTo>
                    <a:pt x="62959" y="429614"/>
                    <a:pt x="58738" y="431007"/>
                    <a:pt x="54769" y="431007"/>
                  </a:cubicBezTo>
                </a:path>
              </a:pathLst>
            </a:custGeom>
            <a:ln>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3491880" y="4587494"/>
              <a:ext cx="258589" cy="765556"/>
            </a:xfrm>
            <a:custGeom>
              <a:avLst/>
              <a:gdLst>
                <a:gd name="connsiteX0" fmla="*/ 352749 w 352749"/>
                <a:gd name="connsiteY0" fmla="*/ 94044 h 765556"/>
                <a:gd name="connsiteX1" fmla="*/ 300361 w 352749"/>
                <a:gd name="connsiteY1" fmla="*/ 91662 h 765556"/>
                <a:gd name="connsiteX2" fmla="*/ 286074 w 352749"/>
                <a:gd name="connsiteY2" fmla="*/ 82137 h 765556"/>
                <a:gd name="connsiteX3" fmla="*/ 276549 w 352749"/>
                <a:gd name="connsiteY3" fmla="*/ 67850 h 765556"/>
                <a:gd name="connsiteX4" fmla="*/ 267024 w 352749"/>
                <a:gd name="connsiteY4" fmla="*/ 53562 h 765556"/>
                <a:gd name="connsiteX5" fmla="*/ 262261 w 352749"/>
                <a:gd name="connsiteY5" fmla="*/ 46419 h 765556"/>
                <a:gd name="connsiteX6" fmla="*/ 255118 w 352749"/>
                <a:gd name="connsiteY6" fmla="*/ 41656 h 765556"/>
                <a:gd name="connsiteX7" fmla="*/ 245593 w 352749"/>
                <a:gd name="connsiteY7" fmla="*/ 29750 h 765556"/>
                <a:gd name="connsiteX8" fmla="*/ 240830 w 352749"/>
                <a:gd name="connsiteY8" fmla="*/ 22606 h 765556"/>
                <a:gd name="connsiteX9" fmla="*/ 221780 w 352749"/>
                <a:gd name="connsiteY9" fmla="*/ 17844 h 765556"/>
                <a:gd name="connsiteX10" fmla="*/ 197968 w 352749"/>
                <a:gd name="connsiteY10" fmla="*/ 10700 h 765556"/>
                <a:gd name="connsiteX11" fmla="*/ 181299 w 352749"/>
                <a:gd name="connsiteY11" fmla="*/ 8319 h 765556"/>
                <a:gd name="connsiteX12" fmla="*/ 114624 w 352749"/>
                <a:gd name="connsiteY12" fmla="*/ 8319 h 765556"/>
                <a:gd name="connsiteX13" fmla="*/ 100336 w 352749"/>
                <a:gd name="connsiteY13" fmla="*/ 13081 h 765556"/>
                <a:gd name="connsiteX14" fmla="*/ 93193 w 352749"/>
                <a:gd name="connsiteY14" fmla="*/ 20225 h 765556"/>
                <a:gd name="connsiteX15" fmla="*/ 86049 w 352749"/>
                <a:gd name="connsiteY15" fmla="*/ 24987 h 765556"/>
                <a:gd name="connsiteX16" fmla="*/ 74143 w 352749"/>
                <a:gd name="connsiteY16" fmla="*/ 36894 h 765556"/>
                <a:gd name="connsiteX17" fmla="*/ 69380 w 352749"/>
                <a:gd name="connsiteY17" fmla="*/ 51181 h 765556"/>
                <a:gd name="connsiteX18" fmla="*/ 55093 w 352749"/>
                <a:gd name="connsiteY18" fmla="*/ 67850 h 765556"/>
                <a:gd name="connsiteX19" fmla="*/ 47949 w 352749"/>
                <a:gd name="connsiteY19" fmla="*/ 84519 h 765556"/>
                <a:gd name="connsiteX20" fmla="*/ 43186 w 352749"/>
                <a:gd name="connsiteY20" fmla="*/ 98806 h 765556"/>
                <a:gd name="connsiteX21" fmla="*/ 40805 w 352749"/>
                <a:gd name="connsiteY21" fmla="*/ 122619 h 765556"/>
                <a:gd name="connsiteX22" fmla="*/ 36043 w 352749"/>
                <a:gd name="connsiteY22" fmla="*/ 186912 h 765556"/>
                <a:gd name="connsiteX23" fmla="*/ 31280 w 352749"/>
                <a:gd name="connsiteY23" fmla="*/ 203581 h 765556"/>
                <a:gd name="connsiteX24" fmla="*/ 26518 w 352749"/>
                <a:gd name="connsiteY24" fmla="*/ 222631 h 765556"/>
                <a:gd name="connsiteX25" fmla="*/ 16993 w 352749"/>
                <a:gd name="connsiteY25" fmla="*/ 248825 h 765556"/>
                <a:gd name="connsiteX26" fmla="*/ 12230 w 352749"/>
                <a:gd name="connsiteY26" fmla="*/ 263112 h 765556"/>
                <a:gd name="connsiteX27" fmla="*/ 9849 w 352749"/>
                <a:gd name="connsiteY27" fmla="*/ 270256 h 765556"/>
                <a:gd name="connsiteX28" fmla="*/ 7468 w 352749"/>
                <a:gd name="connsiteY28" fmla="*/ 284544 h 765556"/>
                <a:gd name="connsiteX29" fmla="*/ 2705 w 352749"/>
                <a:gd name="connsiteY29" fmla="*/ 317881 h 765556"/>
                <a:gd name="connsiteX30" fmla="*/ 324 w 352749"/>
                <a:gd name="connsiteY30" fmla="*/ 327406 h 765556"/>
                <a:gd name="connsiteX31" fmla="*/ 5086 w 352749"/>
                <a:gd name="connsiteY31" fmla="*/ 396462 h 765556"/>
                <a:gd name="connsiteX32" fmla="*/ 7468 w 352749"/>
                <a:gd name="connsiteY32" fmla="*/ 405987 h 765556"/>
                <a:gd name="connsiteX33" fmla="*/ 9849 w 352749"/>
                <a:gd name="connsiteY33" fmla="*/ 417894 h 765556"/>
                <a:gd name="connsiteX34" fmla="*/ 16993 w 352749"/>
                <a:gd name="connsiteY34" fmla="*/ 432181 h 765556"/>
                <a:gd name="connsiteX35" fmla="*/ 21755 w 352749"/>
                <a:gd name="connsiteY35" fmla="*/ 458375 h 765556"/>
                <a:gd name="connsiteX36" fmla="*/ 24136 w 352749"/>
                <a:gd name="connsiteY36" fmla="*/ 475044 h 765556"/>
                <a:gd name="connsiteX37" fmla="*/ 28899 w 352749"/>
                <a:gd name="connsiteY37" fmla="*/ 489331 h 765556"/>
                <a:gd name="connsiteX38" fmla="*/ 31280 w 352749"/>
                <a:gd name="connsiteY38" fmla="*/ 496475 h 765556"/>
                <a:gd name="connsiteX39" fmla="*/ 33661 w 352749"/>
                <a:gd name="connsiteY39" fmla="*/ 503619 h 765556"/>
                <a:gd name="connsiteX40" fmla="*/ 40805 w 352749"/>
                <a:gd name="connsiteY40" fmla="*/ 529812 h 765556"/>
                <a:gd name="connsiteX41" fmla="*/ 45568 w 352749"/>
                <a:gd name="connsiteY41" fmla="*/ 546481 h 765556"/>
                <a:gd name="connsiteX42" fmla="*/ 50330 w 352749"/>
                <a:gd name="connsiteY42" fmla="*/ 553625 h 765556"/>
                <a:gd name="connsiteX43" fmla="*/ 57474 w 352749"/>
                <a:gd name="connsiteY43" fmla="*/ 570294 h 765556"/>
                <a:gd name="connsiteX44" fmla="*/ 59855 w 352749"/>
                <a:gd name="connsiteY44" fmla="*/ 577437 h 765556"/>
                <a:gd name="connsiteX45" fmla="*/ 71761 w 352749"/>
                <a:gd name="connsiteY45" fmla="*/ 596487 h 765556"/>
                <a:gd name="connsiteX46" fmla="*/ 74143 w 352749"/>
                <a:gd name="connsiteY46" fmla="*/ 603631 h 765556"/>
                <a:gd name="connsiteX47" fmla="*/ 78905 w 352749"/>
                <a:gd name="connsiteY47" fmla="*/ 610775 h 765556"/>
                <a:gd name="connsiteX48" fmla="*/ 83668 w 352749"/>
                <a:gd name="connsiteY48" fmla="*/ 629825 h 765556"/>
                <a:gd name="connsiteX49" fmla="*/ 93193 w 352749"/>
                <a:gd name="connsiteY49" fmla="*/ 644112 h 765556"/>
                <a:gd name="connsiteX50" fmla="*/ 109861 w 352749"/>
                <a:gd name="connsiteY50" fmla="*/ 670306 h 765556"/>
                <a:gd name="connsiteX51" fmla="*/ 117005 w 352749"/>
                <a:gd name="connsiteY51" fmla="*/ 691737 h 765556"/>
                <a:gd name="connsiteX52" fmla="*/ 119386 w 352749"/>
                <a:gd name="connsiteY52" fmla="*/ 698881 h 765556"/>
                <a:gd name="connsiteX53" fmla="*/ 121768 w 352749"/>
                <a:gd name="connsiteY53" fmla="*/ 706025 h 765556"/>
                <a:gd name="connsiteX54" fmla="*/ 126530 w 352749"/>
                <a:gd name="connsiteY54" fmla="*/ 744125 h 765556"/>
                <a:gd name="connsiteX55" fmla="*/ 131293 w 352749"/>
                <a:gd name="connsiteY55" fmla="*/ 758412 h 765556"/>
                <a:gd name="connsiteX56" fmla="*/ 145580 w 352749"/>
                <a:gd name="connsiteY56" fmla="*/ 763175 h 765556"/>
                <a:gd name="connsiteX57" fmla="*/ 152724 w 352749"/>
                <a:gd name="connsiteY57" fmla="*/ 765556 h 765556"/>
                <a:gd name="connsiteX58" fmla="*/ 171774 w 352749"/>
                <a:gd name="connsiteY58" fmla="*/ 763175 h 765556"/>
                <a:gd name="connsiteX59" fmla="*/ 178918 w 352749"/>
                <a:gd name="connsiteY59" fmla="*/ 760794 h 765556"/>
                <a:gd name="connsiteX60" fmla="*/ 188443 w 352749"/>
                <a:gd name="connsiteY60" fmla="*/ 758412 h 765556"/>
                <a:gd name="connsiteX61" fmla="*/ 200349 w 352749"/>
                <a:gd name="connsiteY61" fmla="*/ 744125 h 765556"/>
                <a:gd name="connsiteX62" fmla="*/ 202730 w 352749"/>
                <a:gd name="connsiteY62" fmla="*/ 734600 h 765556"/>
                <a:gd name="connsiteX63" fmla="*/ 207493 w 352749"/>
                <a:gd name="connsiteY63" fmla="*/ 703644 h 765556"/>
                <a:gd name="connsiteX64" fmla="*/ 212255 w 352749"/>
                <a:gd name="connsiteY64" fmla="*/ 675069 h 765556"/>
                <a:gd name="connsiteX65" fmla="*/ 217018 w 352749"/>
                <a:gd name="connsiteY65" fmla="*/ 648875 h 765556"/>
                <a:gd name="connsiteX66" fmla="*/ 219399 w 352749"/>
                <a:gd name="connsiteY66" fmla="*/ 639350 h 765556"/>
                <a:gd name="connsiteX67" fmla="*/ 221780 w 352749"/>
                <a:gd name="connsiteY67" fmla="*/ 501237 h 765556"/>
                <a:gd name="connsiteX68" fmla="*/ 224161 w 352749"/>
                <a:gd name="connsiteY68" fmla="*/ 479806 h 765556"/>
                <a:gd name="connsiteX69" fmla="*/ 228924 w 352749"/>
                <a:gd name="connsiteY69" fmla="*/ 465519 h 765556"/>
                <a:gd name="connsiteX70" fmla="*/ 233686 w 352749"/>
                <a:gd name="connsiteY70" fmla="*/ 451231 h 765556"/>
                <a:gd name="connsiteX71" fmla="*/ 236068 w 352749"/>
                <a:gd name="connsiteY71" fmla="*/ 444087 h 765556"/>
                <a:gd name="connsiteX72" fmla="*/ 245593 w 352749"/>
                <a:gd name="connsiteY72" fmla="*/ 427419 h 76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52749" h="765556">
                  <a:moveTo>
                    <a:pt x="352749" y="94044"/>
                  </a:moveTo>
                  <a:cubicBezTo>
                    <a:pt x="335286" y="93250"/>
                    <a:pt x="317786" y="93056"/>
                    <a:pt x="300361" y="91662"/>
                  </a:cubicBezTo>
                  <a:cubicBezTo>
                    <a:pt x="293770" y="91135"/>
                    <a:pt x="289965" y="87139"/>
                    <a:pt x="286074" y="82137"/>
                  </a:cubicBezTo>
                  <a:cubicBezTo>
                    <a:pt x="282560" y="77619"/>
                    <a:pt x="279724" y="72612"/>
                    <a:pt x="276549" y="67850"/>
                  </a:cubicBezTo>
                  <a:lnTo>
                    <a:pt x="267024" y="53562"/>
                  </a:lnTo>
                  <a:cubicBezTo>
                    <a:pt x="265437" y="51181"/>
                    <a:pt x="264642" y="48007"/>
                    <a:pt x="262261" y="46419"/>
                  </a:cubicBezTo>
                  <a:lnTo>
                    <a:pt x="255118" y="41656"/>
                  </a:lnTo>
                  <a:cubicBezTo>
                    <a:pt x="250481" y="27748"/>
                    <a:pt x="256364" y="40521"/>
                    <a:pt x="245593" y="29750"/>
                  </a:cubicBezTo>
                  <a:cubicBezTo>
                    <a:pt x="243569" y="27726"/>
                    <a:pt x="243390" y="23886"/>
                    <a:pt x="240830" y="22606"/>
                  </a:cubicBezTo>
                  <a:cubicBezTo>
                    <a:pt x="234976" y="19679"/>
                    <a:pt x="227989" y="19914"/>
                    <a:pt x="221780" y="17844"/>
                  </a:cubicBezTo>
                  <a:cubicBezTo>
                    <a:pt x="214319" y="15357"/>
                    <a:pt x="205889" y="12140"/>
                    <a:pt x="197968" y="10700"/>
                  </a:cubicBezTo>
                  <a:cubicBezTo>
                    <a:pt x="192446" y="9696"/>
                    <a:pt x="186855" y="9113"/>
                    <a:pt x="181299" y="8319"/>
                  </a:cubicBezTo>
                  <a:cubicBezTo>
                    <a:pt x="156350" y="0"/>
                    <a:pt x="168477" y="3107"/>
                    <a:pt x="114624" y="8319"/>
                  </a:cubicBezTo>
                  <a:cubicBezTo>
                    <a:pt x="109627" y="8803"/>
                    <a:pt x="100336" y="13081"/>
                    <a:pt x="100336" y="13081"/>
                  </a:cubicBezTo>
                  <a:cubicBezTo>
                    <a:pt x="97955" y="15462"/>
                    <a:pt x="95780" y="18069"/>
                    <a:pt x="93193" y="20225"/>
                  </a:cubicBezTo>
                  <a:cubicBezTo>
                    <a:pt x="90994" y="22057"/>
                    <a:pt x="88073" y="22963"/>
                    <a:pt x="86049" y="24987"/>
                  </a:cubicBezTo>
                  <a:cubicBezTo>
                    <a:pt x="70167" y="40868"/>
                    <a:pt x="93198" y="24188"/>
                    <a:pt x="74143" y="36894"/>
                  </a:cubicBezTo>
                  <a:cubicBezTo>
                    <a:pt x="72555" y="41656"/>
                    <a:pt x="72930" y="47631"/>
                    <a:pt x="69380" y="51181"/>
                  </a:cubicBezTo>
                  <a:cubicBezTo>
                    <a:pt x="57831" y="62730"/>
                    <a:pt x="62345" y="56970"/>
                    <a:pt x="55093" y="67850"/>
                  </a:cubicBezTo>
                  <a:cubicBezTo>
                    <a:pt x="48792" y="93046"/>
                    <a:pt x="57346" y="63376"/>
                    <a:pt x="47949" y="84519"/>
                  </a:cubicBezTo>
                  <a:cubicBezTo>
                    <a:pt x="45910" y="89106"/>
                    <a:pt x="43186" y="98806"/>
                    <a:pt x="43186" y="98806"/>
                  </a:cubicBezTo>
                  <a:cubicBezTo>
                    <a:pt x="42392" y="106744"/>
                    <a:pt x="41336" y="114659"/>
                    <a:pt x="40805" y="122619"/>
                  </a:cubicBezTo>
                  <a:cubicBezTo>
                    <a:pt x="38814" y="152484"/>
                    <a:pt x="40435" y="162759"/>
                    <a:pt x="36043" y="186912"/>
                  </a:cubicBezTo>
                  <a:cubicBezTo>
                    <a:pt x="33881" y="198801"/>
                    <a:pt x="34060" y="193387"/>
                    <a:pt x="31280" y="203581"/>
                  </a:cubicBezTo>
                  <a:cubicBezTo>
                    <a:pt x="29558" y="209896"/>
                    <a:pt x="28949" y="216554"/>
                    <a:pt x="26518" y="222631"/>
                  </a:cubicBezTo>
                  <a:cubicBezTo>
                    <a:pt x="19886" y="239209"/>
                    <a:pt x="23112" y="230469"/>
                    <a:pt x="16993" y="248825"/>
                  </a:cubicBezTo>
                  <a:lnTo>
                    <a:pt x="12230" y="263112"/>
                  </a:lnTo>
                  <a:cubicBezTo>
                    <a:pt x="11436" y="265493"/>
                    <a:pt x="10262" y="267780"/>
                    <a:pt x="9849" y="270256"/>
                  </a:cubicBezTo>
                  <a:cubicBezTo>
                    <a:pt x="9055" y="275019"/>
                    <a:pt x="8184" y="279769"/>
                    <a:pt x="7468" y="284544"/>
                  </a:cubicBezTo>
                  <a:cubicBezTo>
                    <a:pt x="5803" y="295645"/>
                    <a:pt x="5427" y="306991"/>
                    <a:pt x="2705" y="317881"/>
                  </a:cubicBezTo>
                  <a:lnTo>
                    <a:pt x="324" y="327406"/>
                  </a:lnTo>
                  <a:cubicBezTo>
                    <a:pt x="1781" y="360930"/>
                    <a:pt x="0" y="371038"/>
                    <a:pt x="5086" y="396462"/>
                  </a:cubicBezTo>
                  <a:cubicBezTo>
                    <a:pt x="5728" y="399671"/>
                    <a:pt x="6758" y="402792"/>
                    <a:pt x="7468" y="405987"/>
                  </a:cubicBezTo>
                  <a:cubicBezTo>
                    <a:pt x="8346" y="409938"/>
                    <a:pt x="8428" y="414104"/>
                    <a:pt x="9849" y="417894"/>
                  </a:cubicBezTo>
                  <a:cubicBezTo>
                    <a:pt x="18580" y="441178"/>
                    <a:pt x="11446" y="409996"/>
                    <a:pt x="16993" y="432181"/>
                  </a:cubicBezTo>
                  <a:cubicBezTo>
                    <a:pt x="18479" y="438124"/>
                    <a:pt x="20906" y="452857"/>
                    <a:pt x="21755" y="458375"/>
                  </a:cubicBezTo>
                  <a:cubicBezTo>
                    <a:pt x="22608" y="463922"/>
                    <a:pt x="22874" y="469575"/>
                    <a:pt x="24136" y="475044"/>
                  </a:cubicBezTo>
                  <a:cubicBezTo>
                    <a:pt x="25265" y="479935"/>
                    <a:pt x="27311" y="484569"/>
                    <a:pt x="28899" y="489331"/>
                  </a:cubicBezTo>
                  <a:lnTo>
                    <a:pt x="31280" y="496475"/>
                  </a:lnTo>
                  <a:cubicBezTo>
                    <a:pt x="32074" y="498856"/>
                    <a:pt x="33169" y="501158"/>
                    <a:pt x="33661" y="503619"/>
                  </a:cubicBezTo>
                  <a:cubicBezTo>
                    <a:pt x="41910" y="544852"/>
                    <a:pt x="28707" y="481417"/>
                    <a:pt x="40805" y="529812"/>
                  </a:cubicBezTo>
                  <a:cubicBezTo>
                    <a:pt x="41570" y="532870"/>
                    <a:pt x="43858" y="543060"/>
                    <a:pt x="45568" y="546481"/>
                  </a:cubicBezTo>
                  <a:cubicBezTo>
                    <a:pt x="46848" y="549041"/>
                    <a:pt x="48743" y="551244"/>
                    <a:pt x="50330" y="553625"/>
                  </a:cubicBezTo>
                  <a:cubicBezTo>
                    <a:pt x="55285" y="573447"/>
                    <a:pt x="49252" y="553850"/>
                    <a:pt x="57474" y="570294"/>
                  </a:cubicBezTo>
                  <a:cubicBezTo>
                    <a:pt x="58596" y="572539"/>
                    <a:pt x="58866" y="575130"/>
                    <a:pt x="59855" y="577437"/>
                  </a:cubicBezTo>
                  <a:cubicBezTo>
                    <a:pt x="64213" y="587604"/>
                    <a:pt x="64926" y="587372"/>
                    <a:pt x="71761" y="596487"/>
                  </a:cubicBezTo>
                  <a:cubicBezTo>
                    <a:pt x="72555" y="598868"/>
                    <a:pt x="73020" y="601386"/>
                    <a:pt x="74143" y="603631"/>
                  </a:cubicBezTo>
                  <a:cubicBezTo>
                    <a:pt x="75423" y="606191"/>
                    <a:pt x="77927" y="608085"/>
                    <a:pt x="78905" y="610775"/>
                  </a:cubicBezTo>
                  <a:cubicBezTo>
                    <a:pt x="81142" y="616926"/>
                    <a:pt x="80037" y="624379"/>
                    <a:pt x="83668" y="629825"/>
                  </a:cubicBezTo>
                  <a:cubicBezTo>
                    <a:pt x="86843" y="634587"/>
                    <a:pt x="90633" y="638993"/>
                    <a:pt x="93193" y="644112"/>
                  </a:cubicBezTo>
                  <a:cubicBezTo>
                    <a:pt x="104224" y="666174"/>
                    <a:pt x="97698" y="658142"/>
                    <a:pt x="109861" y="670306"/>
                  </a:cubicBezTo>
                  <a:lnTo>
                    <a:pt x="117005" y="691737"/>
                  </a:lnTo>
                  <a:lnTo>
                    <a:pt x="119386" y="698881"/>
                  </a:lnTo>
                  <a:lnTo>
                    <a:pt x="121768" y="706025"/>
                  </a:lnTo>
                  <a:cubicBezTo>
                    <a:pt x="122595" y="714300"/>
                    <a:pt x="124069" y="734281"/>
                    <a:pt x="126530" y="744125"/>
                  </a:cubicBezTo>
                  <a:cubicBezTo>
                    <a:pt x="127748" y="748995"/>
                    <a:pt x="126531" y="756824"/>
                    <a:pt x="131293" y="758412"/>
                  </a:cubicBezTo>
                  <a:lnTo>
                    <a:pt x="145580" y="763175"/>
                  </a:lnTo>
                  <a:lnTo>
                    <a:pt x="152724" y="765556"/>
                  </a:lnTo>
                  <a:cubicBezTo>
                    <a:pt x="159074" y="764762"/>
                    <a:pt x="165478" y="764320"/>
                    <a:pt x="171774" y="763175"/>
                  </a:cubicBezTo>
                  <a:cubicBezTo>
                    <a:pt x="174244" y="762726"/>
                    <a:pt x="176504" y="761484"/>
                    <a:pt x="178918" y="760794"/>
                  </a:cubicBezTo>
                  <a:cubicBezTo>
                    <a:pt x="182065" y="759895"/>
                    <a:pt x="185268" y="759206"/>
                    <a:pt x="188443" y="758412"/>
                  </a:cubicBezTo>
                  <a:cubicBezTo>
                    <a:pt x="192733" y="754122"/>
                    <a:pt x="197863" y="749926"/>
                    <a:pt x="200349" y="744125"/>
                  </a:cubicBezTo>
                  <a:cubicBezTo>
                    <a:pt x="201638" y="741117"/>
                    <a:pt x="202020" y="737795"/>
                    <a:pt x="202730" y="734600"/>
                  </a:cubicBezTo>
                  <a:cubicBezTo>
                    <a:pt x="205682" y="721313"/>
                    <a:pt x="205690" y="718972"/>
                    <a:pt x="207493" y="703644"/>
                  </a:cubicBezTo>
                  <a:cubicBezTo>
                    <a:pt x="210394" y="678990"/>
                    <a:pt x="207516" y="689285"/>
                    <a:pt x="212255" y="675069"/>
                  </a:cubicBezTo>
                  <a:cubicBezTo>
                    <a:pt x="213982" y="664708"/>
                    <a:pt x="214795" y="658878"/>
                    <a:pt x="217018" y="648875"/>
                  </a:cubicBezTo>
                  <a:cubicBezTo>
                    <a:pt x="217728" y="645680"/>
                    <a:pt x="218605" y="642525"/>
                    <a:pt x="219399" y="639350"/>
                  </a:cubicBezTo>
                  <a:cubicBezTo>
                    <a:pt x="220193" y="593312"/>
                    <a:pt x="220406" y="547261"/>
                    <a:pt x="221780" y="501237"/>
                  </a:cubicBezTo>
                  <a:cubicBezTo>
                    <a:pt x="221994" y="494053"/>
                    <a:pt x="222751" y="486854"/>
                    <a:pt x="224161" y="479806"/>
                  </a:cubicBezTo>
                  <a:cubicBezTo>
                    <a:pt x="225146" y="474883"/>
                    <a:pt x="227336" y="470281"/>
                    <a:pt x="228924" y="465519"/>
                  </a:cubicBezTo>
                  <a:lnTo>
                    <a:pt x="233686" y="451231"/>
                  </a:lnTo>
                  <a:cubicBezTo>
                    <a:pt x="234480" y="448850"/>
                    <a:pt x="234676" y="446176"/>
                    <a:pt x="236068" y="444087"/>
                  </a:cubicBezTo>
                  <a:cubicBezTo>
                    <a:pt x="246033" y="429140"/>
                    <a:pt x="245593" y="435524"/>
                    <a:pt x="245593" y="427419"/>
                  </a:cubicBezTo>
                </a:path>
              </a:pathLst>
            </a:custGeom>
            <a:ln>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43"/>
          <p:cNvGrpSpPr/>
          <p:nvPr/>
        </p:nvGrpSpPr>
        <p:grpSpPr>
          <a:xfrm>
            <a:off x="1619672" y="3219822"/>
            <a:ext cx="792088" cy="805830"/>
            <a:chOff x="3491880" y="4298225"/>
            <a:chExt cx="792088" cy="1074440"/>
          </a:xfrm>
        </p:grpSpPr>
        <p:sp>
          <p:nvSpPr>
            <p:cNvPr id="45" name="Freeform 44"/>
            <p:cNvSpPr/>
            <p:nvPr/>
          </p:nvSpPr>
          <p:spPr>
            <a:xfrm>
              <a:off x="3762375" y="4298225"/>
              <a:ext cx="334161" cy="128519"/>
            </a:xfrm>
            <a:custGeom>
              <a:avLst/>
              <a:gdLst>
                <a:gd name="connsiteX0" fmla="*/ 16669 w 334161"/>
                <a:gd name="connsiteY0" fmla="*/ 116613 h 128519"/>
                <a:gd name="connsiteX1" fmla="*/ 2381 w 334161"/>
                <a:gd name="connsiteY1" fmla="*/ 88038 h 128519"/>
                <a:gd name="connsiteX2" fmla="*/ 0 w 334161"/>
                <a:gd name="connsiteY2" fmla="*/ 80894 h 128519"/>
                <a:gd name="connsiteX3" fmla="*/ 2381 w 334161"/>
                <a:gd name="connsiteY3" fmla="*/ 59463 h 128519"/>
                <a:gd name="connsiteX4" fmla="*/ 7144 w 334161"/>
                <a:gd name="connsiteY4" fmla="*/ 52319 h 128519"/>
                <a:gd name="connsiteX5" fmla="*/ 23813 w 334161"/>
                <a:gd name="connsiteY5" fmla="*/ 35650 h 128519"/>
                <a:gd name="connsiteX6" fmla="*/ 38100 w 334161"/>
                <a:gd name="connsiteY6" fmla="*/ 23744 h 128519"/>
                <a:gd name="connsiteX7" fmla="*/ 45244 w 334161"/>
                <a:gd name="connsiteY7" fmla="*/ 21363 h 128519"/>
                <a:gd name="connsiteX8" fmla="*/ 69056 w 334161"/>
                <a:gd name="connsiteY8" fmla="*/ 16600 h 128519"/>
                <a:gd name="connsiteX9" fmla="*/ 80963 w 334161"/>
                <a:gd name="connsiteY9" fmla="*/ 14219 h 128519"/>
                <a:gd name="connsiteX10" fmla="*/ 88106 w 334161"/>
                <a:gd name="connsiteY10" fmla="*/ 11838 h 128519"/>
                <a:gd name="connsiteX11" fmla="*/ 138113 w 334161"/>
                <a:gd name="connsiteY11" fmla="*/ 7075 h 128519"/>
                <a:gd name="connsiteX12" fmla="*/ 183356 w 334161"/>
                <a:gd name="connsiteY12" fmla="*/ 4694 h 128519"/>
                <a:gd name="connsiteX13" fmla="*/ 216694 w 334161"/>
                <a:gd name="connsiteY13" fmla="*/ 4694 h 128519"/>
                <a:gd name="connsiteX14" fmla="*/ 230981 w 334161"/>
                <a:gd name="connsiteY14" fmla="*/ 9456 h 128519"/>
                <a:gd name="connsiteX15" fmla="*/ 245269 w 334161"/>
                <a:gd name="connsiteY15" fmla="*/ 14219 h 128519"/>
                <a:gd name="connsiteX16" fmla="*/ 252413 w 334161"/>
                <a:gd name="connsiteY16" fmla="*/ 16600 h 128519"/>
                <a:gd name="connsiteX17" fmla="*/ 259556 w 334161"/>
                <a:gd name="connsiteY17" fmla="*/ 18981 h 128519"/>
                <a:gd name="connsiteX18" fmla="*/ 276225 w 334161"/>
                <a:gd name="connsiteY18" fmla="*/ 23744 h 128519"/>
                <a:gd name="connsiteX19" fmla="*/ 288131 w 334161"/>
                <a:gd name="connsiteY19" fmla="*/ 28506 h 128519"/>
                <a:gd name="connsiteX20" fmla="*/ 302419 w 334161"/>
                <a:gd name="connsiteY20" fmla="*/ 33269 h 128519"/>
                <a:gd name="connsiteX21" fmla="*/ 316706 w 334161"/>
                <a:gd name="connsiteY21" fmla="*/ 42794 h 128519"/>
                <a:gd name="connsiteX22" fmla="*/ 323850 w 334161"/>
                <a:gd name="connsiteY22" fmla="*/ 57081 h 128519"/>
                <a:gd name="connsiteX23" fmla="*/ 328613 w 334161"/>
                <a:gd name="connsiteY23" fmla="*/ 64225 h 128519"/>
                <a:gd name="connsiteX24" fmla="*/ 328613 w 334161"/>
                <a:gd name="connsiteY24" fmla="*/ 92800 h 128519"/>
                <a:gd name="connsiteX25" fmla="*/ 321469 w 334161"/>
                <a:gd name="connsiteY25" fmla="*/ 97563 h 128519"/>
                <a:gd name="connsiteX26" fmla="*/ 314325 w 334161"/>
                <a:gd name="connsiteY26" fmla="*/ 104706 h 128519"/>
                <a:gd name="connsiteX27" fmla="*/ 300038 w 334161"/>
                <a:gd name="connsiteY27" fmla="*/ 111850 h 128519"/>
                <a:gd name="connsiteX28" fmla="*/ 292894 w 334161"/>
                <a:gd name="connsiteY28" fmla="*/ 118994 h 128519"/>
                <a:gd name="connsiteX29" fmla="*/ 278606 w 334161"/>
                <a:gd name="connsiteY29" fmla="*/ 128519 h 128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34161" h="128519">
                  <a:moveTo>
                    <a:pt x="16669" y="116613"/>
                  </a:moveTo>
                  <a:cubicBezTo>
                    <a:pt x="4361" y="98150"/>
                    <a:pt x="8953" y="107753"/>
                    <a:pt x="2381" y="88038"/>
                  </a:cubicBezTo>
                  <a:lnTo>
                    <a:pt x="0" y="80894"/>
                  </a:lnTo>
                  <a:cubicBezTo>
                    <a:pt x="794" y="73750"/>
                    <a:pt x="638" y="66436"/>
                    <a:pt x="2381" y="59463"/>
                  </a:cubicBezTo>
                  <a:cubicBezTo>
                    <a:pt x="3075" y="56686"/>
                    <a:pt x="5229" y="54446"/>
                    <a:pt x="7144" y="52319"/>
                  </a:cubicBezTo>
                  <a:cubicBezTo>
                    <a:pt x="12401" y="46478"/>
                    <a:pt x="18257" y="41206"/>
                    <a:pt x="23813" y="35650"/>
                  </a:cubicBezTo>
                  <a:cubicBezTo>
                    <a:pt x="29082" y="30381"/>
                    <a:pt x="31467" y="27060"/>
                    <a:pt x="38100" y="23744"/>
                  </a:cubicBezTo>
                  <a:cubicBezTo>
                    <a:pt x="40345" y="22622"/>
                    <a:pt x="42830" y="22053"/>
                    <a:pt x="45244" y="21363"/>
                  </a:cubicBezTo>
                  <a:cubicBezTo>
                    <a:pt x="56308" y="18202"/>
                    <a:pt x="56181" y="18941"/>
                    <a:pt x="69056" y="16600"/>
                  </a:cubicBezTo>
                  <a:cubicBezTo>
                    <a:pt x="73038" y="15876"/>
                    <a:pt x="77036" y="15201"/>
                    <a:pt x="80963" y="14219"/>
                  </a:cubicBezTo>
                  <a:cubicBezTo>
                    <a:pt x="83398" y="13610"/>
                    <a:pt x="85616" y="12149"/>
                    <a:pt x="88106" y="11838"/>
                  </a:cubicBezTo>
                  <a:cubicBezTo>
                    <a:pt x="104721" y="9761"/>
                    <a:pt x="121392" y="7955"/>
                    <a:pt x="138113" y="7075"/>
                  </a:cubicBezTo>
                  <a:lnTo>
                    <a:pt x="183356" y="4694"/>
                  </a:lnTo>
                  <a:cubicBezTo>
                    <a:pt x="197439" y="0"/>
                    <a:pt x="192816" y="481"/>
                    <a:pt x="216694" y="4694"/>
                  </a:cubicBezTo>
                  <a:cubicBezTo>
                    <a:pt x="221638" y="5566"/>
                    <a:pt x="226219" y="7869"/>
                    <a:pt x="230981" y="9456"/>
                  </a:cubicBezTo>
                  <a:lnTo>
                    <a:pt x="245269" y="14219"/>
                  </a:lnTo>
                  <a:lnTo>
                    <a:pt x="252413" y="16600"/>
                  </a:lnTo>
                  <a:cubicBezTo>
                    <a:pt x="254794" y="17394"/>
                    <a:pt x="257121" y="18372"/>
                    <a:pt x="259556" y="18981"/>
                  </a:cubicBezTo>
                  <a:cubicBezTo>
                    <a:pt x="267057" y="20857"/>
                    <a:pt x="269396" y="21183"/>
                    <a:pt x="276225" y="23744"/>
                  </a:cubicBezTo>
                  <a:cubicBezTo>
                    <a:pt x="280227" y="25245"/>
                    <a:pt x="284114" y="27045"/>
                    <a:pt x="288131" y="28506"/>
                  </a:cubicBezTo>
                  <a:cubicBezTo>
                    <a:pt x="292849" y="30222"/>
                    <a:pt x="298242" y="30484"/>
                    <a:pt x="302419" y="33269"/>
                  </a:cubicBezTo>
                  <a:lnTo>
                    <a:pt x="316706" y="42794"/>
                  </a:lnTo>
                  <a:cubicBezTo>
                    <a:pt x="330357" y="63270"/>
                    <a:pt x="313990" y="37363"/>
                    <a:pt x="323850" y="57081"/>
                  </a:cubicBezTo>
                  <a:cubicBezTo>
                    <a:pt x="325130" y="59641"/>
                    <a:pt x="327025" y="61844"/>
                    <a:pt x="328613" y="64225"/>
                  </a:cubicBezTo>
                  <a:cubicBezTo>
                    <a:pt x="332258" y="75160"/>
                    <a:pt x="334161" y="77544"/>
                    <a:pt x="328613" y="92800"/>
                  </a:cubicBezTo>
                  <a:cubicBezTo>
                    <a:pt x="327635" y="95490"/>
                    <a:pt x="323668" y="95731"/>
                    <a:pt x="321469" y="97563"/>
                  </a:cubicBezTo>
                  <a:cubicBezTo>
                    <a:pt x="318882" y="99719"/>
                    <a:pt x="316912" y="102550"/>
                    <a:pt x="314325" y="104706"/>
                  </a:cubicBezTo>
                  <a:cubicBezTo>
                    <a:pt x="308169" y="109836"/>
                    <a:pt x="307199" y="109463"/>
                    <a:pt x="300038" y="111850"/>
                  </a:cubicBezTo>
                  <a:cubicBezTo>
                    <a:pt x="297657" y="114231"/>
                    <a:pt x="295552" y="116926"/>
                    <a:pt x="292894" y="118994"/>
                  </a:cubicBezTo>
                  <a:cubicBezTo>
                    <a:pt x="288376" y="122508"/>
                    <a:pt x="278606" y="128519"/>
                    <a:pt x="278606" y="128519"/>
                  </a:cubicBezTo>
                </a:path>
              </a:pathLst>
            </a:cu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4048125" y="4602956"/>
              <a:ext cx="235843" cy="769709"/>
            </a:xfrm>
            <a:custGeom>
              <a:avLst/>
              <a:gdLst>
                <a:gd name="connsiteX0" fmla="*/ 0 w 311435"/>
                <a:gd name="connsiteY0" fmla="*/ 90488 h 769709"/>
                <a:gd name="connsiteX1" fmla="*/ 7144 w 311435"/>
                <a:gd name="connsiteY1" fmla="*/ 88107 h 769709"/>
                <a:gd name="connsiteX2" fmla="*/ 21431 w 311435"/>
                <a:gd name="connsiteY2" fmla="*/ 85725 h 769709"/>
                <a:gd name="connsiteX3" fmla="*/ 35719 w 311435"/>
                <a:gd name="connsiteY3" fmla="*/ 76200 h 769709"/>
                <a:gd name="connsiteX4" fmla="*/ 42863 w 311435"/>
                <a:gd name="connsiteY4" fmla="*/ 71438 h 769709"/>
                <a:gd name="connsiteX5" fmla="*/ 50006 w 311435"/>
                <a:gd name="connsiteY5" fmla="*/ 66675 h 769709"/>
                <a:gd name="connsiteX6" fmla="*/ 61913 w 311435"/>
                <a:gd name="connsiteY6" fmla="*/ 54769 h 769709"/>
                <a:gd name="connsiteX7" fmla="*/ 73819 w 311435"/>
                <a:gd name="connsiteY7" fmla="*/ 42863 h 769709"/>
                <a:gd name="connsiteX8" fmla="*/ 90488 w 311435"/>
                <a:gd name="connsiteY8" fmla="*/ 21432 h 769709"/>
                <a:gd name="connsiteX9" fmla="*/ 97631 w 311435"/>
                <a:gd name="connsiteY9" fmla="*/ 16669 h 769709"/>
                <a:gd name="connsiteX10" fmla="*/ 111919 w 311435"/>
                <a:gd name="connsiteY10" fmla="*/ 4763 h 769709"/>
                <a:gd name="connsiteX11" fmla="*/ 126206 w 311435"/>
                <a:gd name="connsiteY11" fmla="*/ 0 h 769709"/>
                <a:gd name="connsiteX12" fmla="*/ 178594 w 311435"/>
                <a:gd name="connsiteY12" fmla="*/ 2382 h 769709"/>
                <a:gd name="connsiteX13" fmla="*/ 192881 w 311435"/>
                <a:gd name="connsiteY13" fmla="*/ 7144 h 769709"/>
                <a:gd name="connsiteX14" fmla="*/ 207169 w 311435"/>
                <a:gd name="connsiteY14" fmla="*/ 11907 h 769709"/>
                <a:gd name="connsiteX15" fmla="*/ 230981 w 311435"/>
                <a:gd name="connsiteY15" fmla="*/ 28575 h 769709"/>
                <a:gd name="connsiteX16" fmla="*/ 235744 w 311435"/>
                <a:gd name="connsiteY16" fmla="*/ 35719 h 769709"/>
                <a:gd name="connsiteX17" fmla="*/ 254794 w 311435"/>
                <a:gd name="connsiteY17" fmla="*/ 57150 h 769709"/>
                <a:gd name="connsiteX18" fmla="*/ 264319 w 311435"/>
                <a:gd name="connsiteY18" fmla="*/ 73819 h 769709"/>
                <a:gd name="connsiteX19" fmla="*/ 269081 w 311435"/>
                <a:gd name="connsiteY19" fmla="*/ 83344 h 769709"/>
                <a:gd name="connsiteX20" fmla="*/ 280988 w 311435"/>
                <a:gd name="connsiteY20" fmla="*/ 102394 h 769709"/>
                <a:gd name="connsiteX21" fmla="*/ 285750 w 311435"/>
                <a:gd name="connsiteY21" fmla="*/ 116682 h 769709"/>
                <a:gd name="connsiteX22" fmla="*/ 288131 w 311435"/>
                <a:gd name="connsiteY22" fmla="*/ 123825 h 769709"/>
                <a:gd name="connsiteX23" fmla="*/ 290513 w 311435"/>
                <a:gd name="connsiteY23" fmla="*/ 130969 h 769709"/>
                <a:gd name="connsiteX24" fmla="*/ 292894 w 311435"/>
                <a:gd name="connsiteY24" fmla="*/ 150019 h 769709"/>
                <a:gd name="connsiteX25" fmla="*/ 295275 w 311435"/>
                <a:gd name="connsiteY25" fmla="*/ 164307 h 769709"/>
                <a:gd name="connsiteX26" fmla="*/ 297656 w 311435"/>
                <a:gd name="connsiteY26" fmla="*/ 254794 h 769709"/>
                <a:gd name="connsiteX27" fmla="*/ 300038 w 311435"/>
                <a:gd name="connsiteY27" fmla="*/ 307182 h 769709"/>
                <a:gd name="connsiteX28" fmla="*/ 304800 w 311435"/>
                <a:gd name="connsiteY28" fmla="*/ 354807 h 769709"/>
                <a:gd name="connsiteX29" fmla="*/ 304800 w 311435"/>
                <a:gd name="connsiteY29" fmla="*/ 547688 h 769709"/>
                <a:gd name="connsiteX30" fmla="*/ 302419 w 311435"/>
                <a:gd name="connsiteY30" fmla="*/ 557213 h 769709"/>
                <a:gd name="connsiteX31" fmla="*/ 297656 w 311435"/>
                <a:gd name="connsiteY31" fmla="*/ 588169 h 769709"/>
                <a:gd name="connsiteX32" fmla="*/ 292894 w 311435"/>
                <a:gd name="connsiteY32" fmla="*/ 628650 h 769709"/>
                <a:gd name="connsiteX33" fmla="*/ 288131 w 311435"/>
                <a:gd name="connsiteY33" fmla="*/ 635794 h 769709"/>
                <a:gd name="connsiteX34" fmla="*/ 283369 w 311435"/>
                <a:gd name="connsiteY34" fmla="*/ 650082 h 769709"/>
                <a:gd name="connsiteX35" fmla="*/ 280988 w 311435"/>
                <a:gd name="connsiteY35" fmla="*/ 657225 h 769709"/>
                <a:gd name="connsiteX36" fmla="*/ 264319 w 311435"/>
                <a:gd name="connsiteY36" fmla="*/ 678657 h 769709"/>
                <a:gd name="connsiteX37" fmla="*/ 257175 w 311435"/>
                <a:gd name="connsiteY37" fmla="*/ 692944 h 769709"/>
                <a:gd name="connsiteX38" fmla="*/ 242888 w 311435"/>
                <a:gd name="connsiteY38" fmla="*/ 702469 h 769709"/>
                <a:gd name="connsiteX39" fmla="*/ 238125 w 311435"/>
                <a:gd name="connsiteY39" fmla="*/ 709613 h 769709"/>
                <a:gd name="connsiteX40" fmla="*/ 223838 w 311435"/>
                <a:gd name="connsiteY40" fmla="*/ 721519 h 769709"/>
                <a:gd name="connsiteX41" fmla="*/ 214313 w 311435"/>
                <a:gd name="connsiteY41" fmla="*/ 735807 h 769709"/>
                <a:gd name="connsiteX42" fmla="*/ 200025 w 311435"/>
                <a:gd name="connsiteY42" fmla="*/ 750094 h 769709"/>
                <a:gd name="connsiteX43" fmla="*/ 195263 w 311435"/>
                <a:gd name="connsiteY43" fmla="*/ 757238 h 769709"/>
                <a:gd name="connsiteX44" fmla="*/ 180975 w 311435"/>
                <a:gd name="connsiteY44" fmla="*/ 769144 h 769709"/>
                <a:gd name="connsiteX45" fmla="*/ 169069 w 311435"/>
                <a:gd name="connsiteY45" fmla="*/ 664369 h 769709"/>
                <a:gd name="connsiteX46" fmla="*/ 164306 w 311435"/>
                <a:gd name="connsiteY46" fmla="*/ 638175 h 769709"/>
                <a:gd name="connsiteX47" fmla="*/ 161925 w 311435"/>
                <a:gd name="connsiteY47" fmla="*/ 619125 h 769709"/>
                <a:gd name="connsiteX48" fmla="*/ 159544 w 311435"/>
                <a:gd name="connsiteY48" fmla="*/ 609600 h 769709"/>
                <a:gd name="connsiteX49" fmla="*/ 154781 w 311435"/>
                <a:gd name="connsiteY49" fmla="*/ 576263 h 769709"/>
                <a:gd name="connsiteX50" fmla="*/ 150019 w 311435"/>
                <a:gd name="connsiteY50" fmla="*/ 559594 h 769709"/>
                <a:gd name="connsiteX51" fmla="*/ 147638 w 311435"/>
                <a:gd name="connsiteY51" fmla="*/ 542925 h 769709"/>
                <a:gd name="connsiteX52" fmla="*/ 140494 w 311435"/>
                <a:gd name="connsiteY52" fmla="*/ 526257 h 769709"/>
                <a:gd name="connsiteX53" fmla="*/ 138113 w 311435"/>
                <a:gd name="connsiteY53" fmla="*/ 519113 h 769709"/>
                <a:gd name="connsiteX54" fmla="*/ 123825 w 311435"/>
                <a:gd name="connsiteY54" fmla="*/ 497682 h 769709"/>
                <a:gd name="connsiteX55" fmla="*/ 119063 w 311435"/>
                <a:gd name="connsiteY55" fmla="*/ 490538 h 769709"/>
                <a:gd name="connsiteX56" fmla="*/ 116681 w 311435"/>
                <a:gd name="connsiteY56" fmla="*/ 483394 h 769709"/>
                <a:gd name="connsiteX57" fmla="*/ 107156 w 311435"/>
                <a:gd name="connsiteY57" fmla="*/ 469107 h 769709"/>
                <a:gd name="connsiteX58" fmla="*/ 88106 w 311435"/>
                <a:gd name="connsiteY58" fmla="*/ 447675 h 769709"/>
                <a:gd name="connsiteX59" fmla="*/ 73819 w 311435"/>
                <a:gd name="connsiteY59" fmla="*/ 438150 h 769709"/>
                <a:gd name="connsiteX60" fmla="*/ 66675 w 311435"/>
                <a:gd name="connsiteY60" fmla="*/ 431007 h 769709"/>
                <a:gd name="connsiteX61" fmla="*/ 54769 w 311435"/>
                <a:gd name="connsiteY61" fmla="*/ 431007 h 76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11435" h="769709">
                  <a:moveTo>
                    <a:pt x="0" y="90488"/>
                  </a:moveTo>
                  <a:cubicBezTo>
                    <a:pt x="2381" y="89694"/>
                    <a:pt x="4694" y="88652"/>
                    <a:pt x="7144" y="88107"/>
                  </a:cubicBezTo>
                  <a:cubicBezTo>
                    <a:pt x="11857" y="87060"/>
                    <a:pt x="16974" y="87582"/>
                    <a:pt x="21431" y="85725"/>
                  </a:cubicBezTo>
                  <a:cubicBezTo>
                    <a:pt x="26715" y="83523"/>
                    <a:pt x="30956" y="79375"/>
                    <a:pt x="35719" y="76200"/>
                  </a:cubicBezTo>
                  <a:lnTo>
                    <a:pt x="42863" y="71438"/>
                  </a:lnTo>
                  <a:lnTo>
                    <a:pt x="50006" y="66675"/>
                  </a:lnTo>
                  <a:cubicBezTo>
                    <a:pt x="62712" y="47620"/>
                    <a:pt x="46032" y="70651"/>
                    <a:pt x="61913" y="54769"/>
                  </a:cubicBezTo>
                  <a:cubicBezTo>
                    <a:pt x="77784" y="38897"/>
                    <a:pt x="54772" y="55559"/>
                    <a:pt x="73819" y="42863"/>
                  </a:cubicBezTo>
                  <a:cubicBezTo>
                    <a:pt x="80461" y="32900"/>
                    <a:pt x="82091" y="28429"/>
                    <a:pt x="90488" y="21432"/>
                  </a:cubicBezTo>
                  <a:cubicBezTo>
                    <a:pt x="92686" y="19600"/>
                    <a:pt x="95250" y="18257"/>
                    <a:pt x="97631" y="16669"/>
                  </a:cubicBezTo>
                  <a:cubicBezTo>
                    <a:pt x="103478" y="7900"/>
                    <a:pt x="100932" y="9158"/>
                    <a:pt x="111919" y="4763"/>
                  </a:cubicBezTo>
                  <a:cubicBezTo>
                    <a:pt x="116580" y="2899"/>
                    <a:pt x="126206" y="0"/>
                    <a:pt x="126206" y="0"/>
                  </a:cubicBezTo>
                  <a:cubicBezTo>
                    <a:pt x="143669" y="794"/>
                    <a:pt x="161213" y="520"/>
                    <a:pt x="178594" y="2382"/>
                  </a:cubicBezTo>
                  <a:cubicBezTo>
                    <a:pt x="183585" y="2917"/>
                    <a:pt x="188119" y="5557"/>
                    <a:pt x="192881" y="7144"/>
                  </a:cubicBezTo>
                  <a:cubicBezTo>
                    <a:pt x="192886" y="7146"/>
                    <a:pt x="207165" y="11904"/>
                    <a:pt x="207169" y="11907"/>
                  </a:cubicBezTo>
                  <a:cubicBezTo>
                    <a:pt x="224758" y="23633"/>
                    <a:pt x="216877" y="17998"/>
                    <a:pt x="230981" y="28575"/>
                  </a:cubicBezTo>
                  <a:cubicBezTo>
                    <a:pt x="232569" y="30956"/>
                    <a:pt x="233843" y="33580"/>
                    <a:pt x="235744" y="35719"/>
                  </a:cubicBezTo>
                  <a:cubicBezTo>
                    <a:pt x="257495" y="60190"/>
                    <a:pt x="243983" y="40936"/>
                    <a:pt x="254794" y="57150"/>
                  </a:cubicBezTo>
                  <a:cubicBezTo>
                    <a:pt x="259472" y="71186"/>
                    <a:pt x="254021" y="57342"/>
                    <a:pt x="264319" y="73819"/>
                  </a:cubicBezTo>
                  <a:cubicBezTo>
                    <a:pt x="266200" y="76829"/>
                    <a:pt x="267200" y="80334"/>
                    <a:pt x="269081" y="83344"/>
                  </a:cubicBezTo>
                  <a:cubicBezTo>
                    <a:pt x="277041" y="96080"/>
                    <a:pt x="275626" y="88988"/>
                    <a:pt x="280988" y="102394"/>
                  </a:cubicBezTo>
                  <a:cubicBezTo>
                    <a:pt x="282852" y="107055"/>
                    <a:pt x="284163" y="111919"/>
                    <a:pt x="285750" y="116682"/>
                  </a:cubicBezTo>
                  <a:lnTo>
                    <a:pt x="288131" y="123825"/>
                  </a:lnTo>
                  <a:lnTo>
                    <a:pt x="290513" y="130969"/>
                  </a:lnTo>
                  <a:cubicBezTo>
                    <a:pt x="291307" y="137319"/>
                    <a:pt x="291989" y="143684"/>
                    <a:pt x="292894" y="150019"/>
                  </a:cubicBezTo>
                  <a:cubicBezTo>
                    <a:pt x="293577" y="154799"/>
                    <a:pt x="295056" y="159484"/>
                    <a:pt x="295275" y="164307"/>
                  </a:cubicBezTo>
                  <a:cubicBezTo>
                    <a:pt x="296645" y="194449"/>
                    <a:pt x="296651" y="224638"/>
                    <a:pt x="297656" y="254794"/>
                  </a:cubicBezTo>
                  <a:cubicBezTo>
                    <a:pt x="298238" y="272265"/>
                    <a:pt x="299119" y="289725"/>
                    <a:pt x="300038" y="307182"/>
                  </a:cubicBezTo>
                  <a:cubicBezTo>
                    <a:pt x="302107" y="346482"/>
                    <a:pt x="299466" y="333468"/>
                    <a:pt x="304800" y="354807"/>
                  </a:cubicBezTo>
                  <a:cubicBezTo>
                    <a:pt x="311435" y="434432"/>
                    <a:pt x="309008" y="394087"/>
                    <a:pt x="304800" y="547688"/>
                  </a:cubicBezTo>
                  <a:cubicBezTo>
                    <a:pt x="304710" y="550959"/>
                    <a:pt x="302957" y="553985"/>
                    <a:pt x="302419" y="557213"/>
                  </a:cubicBezTo>
                  <a:cubicBezTo>
                    <a:pt x="293783" y="609036"/>
                    <a:pt x="304932" y="551801"/>
                    <a:pt x="297656" y="588169"/>
                  </a:cubicBezTo>
                  <a:cubicBezTo>
                    <a:pt x="297280" y="593431"/>
                    <a:pt x="298306" y="617827"/>
                    <a:pt x="292894" y="628650"/>
                  </a:cubicBezTo>
                  <a:cubicBezTo>
                    <a:pt x="291614" y="631210"/>
                    <a:pt x="289719" y="633413"/>
                    <a:pt x="288131" y="635794"/>
                  </a:cubicBezTo>
                  <a:lnTo>
                    <a:pt x="283369" y="650082"/>
                  </a:lnTo>
                  <a:cubicBezTo>
                    <a:pt x="282575" y="652463"/>
                    <a:pt x="282380" y="655137"/>
                    <a:pt x="280988" y="657225"/>
                  </a:cubicBezTo>
                  <a:cubicBezTo>
                    <a:pt x="269595" y="674315"/>
                    <a:pt x="275510" y="667466"/>
                    <a:pt x="264319" y="678657"/>
                  </a:cubicBezTo>
                  <a:cubicBezTo>
                    <a:pt x="262620" y="683753"/>
                    <a:pt x="261520" y="689142"/>
                    <a:pt x="257175" y="692944"/>
                  </a:cubicBezTo>
                  <a:cubicBezTo>
                    <a:pt x="252868" y="696713"/>
                    <a:pt x="242888" y="702469"/>
                    <a:pt x="242888" y="702469"/>
                  </a:cubicBezTo>
                  <a:cubicBezTo>
                    <a:pt x="241300" y="704850"/>
                    <a:pt x="240149" y="707589"/>
                    <a:pt x="238125" y="709613"/>
                  </a:cubicBezTo>
                  <a:cubicBezTo>
                    <a:pt x="224367" y="723370"/>
                    <a:pt x="237490" y="703965"/>
                    <a:pt x="223838" y="721519"/>
                  </a:cubicBezTo>
                  <a:cubicBezTo>
                    <a:pt x="220324" y="726037"/>
                    <a:pt x="218361" y="731760"/>
                    <a:pt x="214313" y="735807"/>
                  </a:cubicBezTo>
                  <a:cubicBezTo>
                    <a:pt x="209550" y="740569"/>
                    <a:pt x="203761" y="744490"/>
                    <a:pt x="200025" y="750094"/>
                  </a:cubicBezTo>
                  <a:cubicBezTo>
                    <a:pt x="198438" y="752475"/>
                    <a:pt x="197095" y="755039"/>
                    <a:pt x="195263" y="757238"/>
                  </a:cubicBezTo>
                  <a:cubicBezTo>
                    <a:pt x="189533" y="764114"/>
                    <a:pt x="188000" y="764462"/>
                    <a:pt x="180975" y="769144"/>
                  </a:cubicBezTo>
                  <a:cubicBezTo>
                    <a:pt x="141319" y="755927"/>
                    <a:pt x="175265" y="769709"/>
                    <a:pt x="169069" y="664369"/>
                  </a:cubicBezTo>
                  <a:cubicBezTo>
                    <a:pt x="168107" y="648019"/>
                    <a:pt x="168033" y="649354"/>
                    <a:pt x="164306" y="638175"/>
                  </a:cubicBezTo>
                  <a:cubicBezTo>
                    <a:pt x="163512" y="631825"/>
                    <a:pt x="162977" y="625437"/>
                    <a:pt x="161925" y="619125"/>
                  </a:cubicBezTo>
                  <a:cubicBezTo>
                    <a:pt x="161387" y="615897"/>
                    <a:pt x="160082" y="612828"/>
                    <a:pt x="159544" y="609600"/>
                  </a:cubicBezTo>
                  <a:cubicBezTo>
                    <a:pt x="155151" y="583241"/>
                    <a:pt x="159281" y="598762"/>
                    <a:pt x="154781" y="576263"/>
                  </a:cubicBezTo>
                  <a:cubicBezTo>
                    <a:pt x="153285" y="568786"/>
                    <a:pt x="152289" y="566404"/>
                    <a:pt x="150019" y="559594"/>
                  </a:cubicBezTo>
                  <a:cubicBezTo>
                    <a:pt x="149225" y="554038"/>
                    <a:pt x="148739" y="548429"/>
                    <a:pt x="147638" y="542925"/>
                  </a:cubicBezTo>
                  <a:cubicBezTo>
                    <a:pt x="146243" y="535951"/>
                    <a:pt x="143394" y="533025"/>
                    <a:pt x="140494" y="526257"/>
                  </a:cubicBezTo>
                  <a:cubicBezTo>
                    <a:pt x="139505" y="523950"/>
                    <a:pt x="139332" y="521307"/>
                    <a:pt x="138113" y="519113"/>
                  </a:cubicBezTo>
                  <a:cubicBezTo>
                    <a:pt x="138095" y="519081"/>
                    <a:pt x="126217" y="501269"/>
                    <a:pt x="123825" y="497682"/>
                  </a:cubicBezTo>
                  <a:cubicBezTo>
                    <a:pt x="122237" y="495301"/>
                    <a:pt x="119968" y="493253"/>
                    <a:pt x="119063" y="490538"/>
                  </a:cubicBezTo>
                  <a:cubicBezTo>
                    <a:pt x="118269" y="488157"/>
                    <a:pt x="117900" y="485588"/>
                    <a:pt x="116681" y="483394"/>
                  </a:cubicBezTo>
                  <a:cubicBezTo>
                    <a:pt x="113901" y="478391"/>
                    <a:pt x="110331" y="473869"/>
                    <a:pt x="107156" y="469107"/>
                  </a:cubicBezTo>
                  <a:cubicBezTo>
                    <a:pt x="101429" y="460516"/>
                    <a:pt x="97898" y="454203"/>
                    <a:pt x="88106" y="447675"/>
                  </a:cubicBezTo>
                  <a:cubicBezTo>
                    <a:pt x="83344" y="444500"/>
                    <a:pt x="77867" y="442197"/>
                    <a:pt x="73819" y="438150"/>
                  </a:cubicBezTo>
                  <a:cubicBezTo>
                    <a:pt x="71438" y="435769"/>
                    <a:pt x="69828" y="432189"/>
                    <a:pt x="66675" y="431007"/>
                  </a:cubicBezTo>
                  <a:cubicBezTo>
                    <a:pt x="62959" y="429614"/>
                    <a:pt x="58738" y="431007"/>
                    <a:pt x="54769" y="431007"/>
                  </a:cubicBezTo>
                </a:path>
              </a:pathLst>
            </a:custGeom>
            <a:ln>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3491880" y="4587494"/>
              <a:ext cx="258589" cy="765556"/>
            </a:xfrm>
            <a:custGeom>
              <a:avLst/>
              <a:gdLst>
                <a:gd name="connsiteX0" fmla="*/ 352749 w 352749"/>
                <a:gd name="connsiteY0" fmla="*/ 94044 h 765556"/>
                <a:gd name="connsiteX1" fmla="*/ 300361 w 352749"/>
                <a:gd name="connsiteY1" fmla="*/ 91662 h 765556"/>
                <a:gd name="connsiteX2" fmla="*/ 286074 w 352749"/>
                <a:gd name="connsiteY2" fmla="*/ 82137 h 765556"/>
                <a:gd name="connsiteX3" fmla="*/ 276549 w 352749"/>
                <a:gd name="connsiteY3" fmla="*/ 67850 h 765556"/>
                <a:gd name="connsiteX4" fmla="*/ 267024 w 352749"/>
                <a:gd name="connsiteY4" fmla="*/ 53562 h 765556"/>
                <a:gd name="connsiteX5" fmla="*/ 262261 w 352749"/>
                <a:gd name="connsiteY5" fmla="*/ 46419 h 765556"/>
                <a:gd name="connsiteX6" fmla="*/ 255118 w 352749"/>
                <a:gd name="connsiteY6" fmla="*/ 41656 h 765556"/>
                <a:gd name="connsiteX7" fmla="*/ 245593 w 352749"/>
                <a:gd name="connsiteY7" fmla="*/ 29750 h 765556"/>
                <a:gd name="connsiteX8" fmla="*/ 240830 w 352749"/>
                <a:gd name="connsiteY8" fmla="*/ 22606 h 765556"/>
                <a:gd name="connsiteX9" fmla="*/ 221780 w 352749"/>
                <a:gd name="connsiteY9" fmla="*/ 17844 h 765556"/>
                <a:gd name="connsiteX10" fmla="*/ 197968 w 352749"/>
                <a:gd name="connsiteY10" fmla="*/ 10700 h 765556"/>
                <a:gd name="connsiteX11" fmla="*/ 181299 w 352749"/>
                <a:gd name="connsiteY11" fmla="*/ 8319 h 765556"/>
                <a:gd name="connsiteX12" fmla="*/ 114624 w 352749"/>
                <a:gd name="connsiteY12" fmla="*/ 8319 h 765556"/>
                <a:gd name="connsiteX13" fmla="*/ 100336 w 352749"/>
                <a:gd name="connsiteY13" fmla="*/ 13081 h 765556"/>
                <a:gd name="connsiteX14" fmla="*/ 93193 w 352749"/>
                <a:gd name="connsiteY14" fmla="*/ 20225 h 765556"/>
                <a:gd name="connsiteX15" fmla="*/ 86049 w 352749"/>
                <a:gd name="connsiteY15" fmla="*/ 24987 h 765556"/>
                <a:gd name="connsiteX16" fmla="*/ 74143 w 352749"/>
                <a:gd name="connsiteY16" fmla="*/ 36894 h 765556"/>
                <a:gd name="connsiteX17" fmla="*/ 69380 w 352749"/>
                <a:gd name="connsiteY17" fmla="*/ 51181 h 765556"/>
                <a:gd name="connsiteX18" fmla="*/ 55093 w 352749"/>
                <a:gd name="connsiteY18" fmla="*/ 67850 h 765556"/>
                <a:gd name="connsiteX19" fmla="*/ 47949 w 352749"/>
                <a:gd name="connsiteY19" fmla="*/ 84519 h 765556"/>
                <a:gd name="connsiteX20" fmla="*/ 43186 w 352749"/>
                <a:gd name="connsiteY20" fmla="*/ 98806 h 765556"/>
                <a:gd name="connsiteX21" fmla="*/ 40805 w 352749"/>
                <a:gd name="connsiteY21" fmla="*/ 122619 h 765556"/>
                <a:gd name="connsiteX22" fmla="*/ 36043 w 352749"/>
                <a:gd name="connsiteY22" fmla="*/ 186912 h 765556"/>
                <a:gd name="connsiteX23" fmla="*/ 31280 w 352749"/>
                <a:gd name="connsiteY23" fmla="*/ 203581 h 765556"/>
                <a:gd name="connsiteX24" fmla="*/ 26518 w 352749"/>
                <a:gd name="connsiteY24" fmla="*/ 222631 h 765556"/>
                <a:gd name="connsiteX25" fmla="*/ 16993 w 352749"/>
                <a:gd name="connsiteY25" fmla="*/ 248825 h 765556"/>
                <a:gd name="connsiteX26" fmla="*/ 12230 w 352749"/>
                <a:gd name="connsiteY26" fmla="*/ 263112 h 765556"/>
                <a:gd name="connsiteX27" fmla="*/ 9849 w 352749"/>
                <a:gd name="connsiteY27" fmla="*/ 270256 h 765556"/>
                <a:gd name="connsiteX28" fmla="*/ 7468 w 352749"/>
                <a:gd name="connsiteY28" fmla="*/ 284544 h 765556"/>
                <a:gd name="connsiteX29" fmla="*/ 2705 w 352749"/>
                <a:gd name="connsiteY29" fmla="*/ 317881 h 765556"/>
                <a:gd name="connsiteX30" fmla="*/ 324 w 352749"/>
                <a:gd name="connsiteY30" fmla="*/ 327406 h 765556"/>
                <a:gd name="connsiteX31" fmla="*/ 5086 w 352749"/>
                <a:gd name="connsiteY31" fmla="*/ 396462 h 765556"/>
                <a:gd name="connsiteX32" fmla="*/ 7468 w 352749"/>
                <a:gd name="connsiteY32" fmla="*/ 405987 h 765556"/>
                <a:gd name="connsiteX33" fmla="*/ 9849 w 352749"/>
                <a:gd name="connsiteY33" fmla="*/ 417894 h 765556"/>
                <a:gd name="connsiteX34" fmla="*/ 16993 w 352749"/>
                <a:gd name="connsiteY34" fmla="*/ 432181 h 765556"/>
                <a:gd name="connsiteX35" fmla="*/ 21755 w 352749"/>
                <a:gd name="connsiteY35" fmla="*/ 458375 h 765556"/>
                <a:gd name="connsiteX36" fmla="*/ 24136 w 352749"/>
                <a:gd name="connsiteY36" fmla="*/ 475044 h 765556"/>
                <a:gd name="connsiteX37" fmla="*/ 28899 w 352749"/>
                <a:gd name="connsiteY37" fmla="*/ 489331 h 765556"/>
                <a:gd name="connsiteX38" fmla="*/ 31280 w 352749"/>
                <a:gd name="connsiteY38" fmla="*/ 496475 h 765556"/>
                <a:gd name="connsiteX39" fmla="*/ 33661 w 352749"/>
                <a:gd name="connsiteY39" fmla="*/ 503619 h 765556"/>
                <a:gd name="connsiteX40" fmla="*/ 40805 w 352749"/>
                <a:gd name="connsiteY40" fmla="*/ 529812 h 765556"/>
                <a:gd name="connsiteX41" fmla="*/ 45568 w 352749"/>
                <a:gd name="connsiteY41" fmla="*/ 546481 h 765556"/>
                <a:gd name="connsiteX42" fmla="*/ 50330 w 352749"/>
                <a:gd name="connsiteY42" fmla="*/ 553625 h 765556"/>
                <a:gd name="connsiteX43" fmla="*/ 57474 w 352749"/>
                <a:gd name="connsiteY43" fmla="*/ 570294 h 765556"/>
                <a:gd name="connsiteX44" fmla="*/ 59855 w 352749"/>
                <a:gd name="connsiteY44" fmla="*/ 577437 h 765556"/>
                <a:gd name="connsiteX45" fmla="*/ 71761 w 352749"/>
                <a:gd name="connsiteY45" fmla="*/ 596487 h 765556"/>
                <a:gd name="connsiteX46" fmla="*/ 74143 w 352749"/>
                <a:gd name="connsiteY46" fmla="*/ 603631 h 765556"/>
                <a:gd name="connsiteX47" fmla="*/ 78905 w 352749"/>
                <a:gd name="connsiteY47" fmla="*/ 610775 h 765556"/>
                <a:gd name="connsiteX48" fmla="*/ 83668 w 352749"/>
                <a:gd name="connsiteY48" fmla="*/ 629825 h 765556"/>
                <a:gd name="connsiteX49" fmla="*/ 93193 w 352749"/>
                <a:gd name="connsiteY49" fmla="*/ 644112 h 765556"/>
                <a:gd name="connsiteX50" fmla="*/ 109861 w 352749"/>
                <a:gd name="connsiteY50" fmla="*/ 670306 h 765556"/>
                <a:gd name="connsiteX51" fmla="*/ 117005 w 352749"/>
                <a:gd name="connsiteY51" fmla="*/ 691737 h 765556"/>
                <a:gd name="connsiteX52" fmla="*/ 119386 w 352749"/>
                <a:gd name="connsiteY52" fmla="*/ 698881 h 765556"/>
                <a:gd name="connsiteX53" fmla="*/ 121768 w 352749"/>
                <a:gd name="connsiteY53" fmla="*/ 706025 h 765556"/>
                <a:gd name="connsiteX54" fmla="*/ 126530 w 352749"/>
                <a:gd name="connsiteY54" fmla="*/ 744125 h 765556"/>
                <a:gd name="connsiteX55" fmla="*/ 131293 w 352749"/>
                <a:gd name="connsiteY55" fmla="*/ 758412 h 765556"/>
                <a:gd name="connsiteX56" fmla="*/ 145580 w 352749"/>
                <a:gd name="connsiteY56" fmla="*/ 763175 h 765556"/>
                <a:gd name="connsiteX57" fmla="*/ 152724 w 352749"/>
                <a:gd name="connsiteY57" fmla="*/ 765556 h 765556"/>
                <a:gd name="connsiteX58" fmla="*/ 171774 w 352749"/>
                <a:gd name="connsiteY58" fmla="*/ 763175 h 765556"/>
                <a:gd name="connsiteX59" fmla="*/ 178918 w 352749"/>
                <a:gd name="connsiteY59" fmla="*/ 760794 h 765556"/>
                <a:gd name="connsiteX60" fmla="*/ 188443 w 352749"/>
                <a:gd name="connsiteY60" fmla="*/ 758412 h 765556"/>
                <a:gd name="connsiteX61" fmla="*/ 200349 w 352749"/>
                <a:gd name="connsiteY61" fmla="*/ 744125 h 765556"/>
                <a:gd name="connsiteX62" fmla="*/ 202730 w 352749"/>
                <a:gd name="connsiteY62" fmla="*/ 734600 h 765556"/>
                <a:gd name="connsiteX63" fmla="*/ 207493 w 352749"/>
                <a:gd name="connsiteY63" fmla="*/ 703644 h 765556"/>
                <a:gd name="connsiteX64" fmla="*/ 212255 w 352749"/>
                <a:gd name="connsiteY64" fmla="*/ 675069 h 765556"/>
                <a:gd name="connsiteX65" fmla="*/ 217018 w 352749"/>
                <a:gd name="connsiteY65" fmla="*/ 648875 h 765556"/>
                <a:gd name="connsiteX66" fmla="*/ 219399 w 352749"/>
                <a:gd name="connsiteY66" fmla="*/ 639350 h 765556"/>
                <a:gd name="connsiteX67" fmla="*/ 221780 w 352749"/>
                <a:gd name="connsiteY67" fmla="*/ 501237 h 765556"/>
                <a:gd name="connsiteX68" fmla="*/ 224161 w 352749"/>
                <a:gd name="connsiteY68" fmla="*/ 479806 h 765556"/>
                <a:gd name="connsiteX69" fmla="*/ 228924 w 352749"/>
                <a:gd name="connsiteY69" fmla="*/ 465519 h 765556"/>
                <a:gd name="connsiteX70" fmla="*/ 233686 w 352749"/>
                <a:gd name="connsiteY70" fmla="*/ 451231 h 765556"/>
                <a:gd name="connsiteX71" fmla="*/ 236068 w 352749"/>
                <a:gd name="connsiteY71" fmla="*/ 444087 h 765556"/>
                <a:gd name="connsiteX72" fmla="*/ 245593 w 352749"/>
                <a:gd name="connsiteY72" fmla="*/ 427419 h 76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52749" h="765556">
                  <a:moveTo>
                    <a:pt x="352749" y="94044"/>
                  </a:moveTo>
                  <a:cubicBezTo>
                    <a:pt x="335286" y="93250"/>
                    <a:pt x="317786" y="93056"/>
                    <a:pt x="300361" y="91662"/>
                  </a:cubicBezTo>
                  <a:cubicBezTo>
                    <a:pt x="293770" y="91135"/>
                    <a:pt x="289965" y="87139"/>
                    <a:pt x="286074" y="82137"/>
                  </a:cubicBezTo>
                  <a:cubicBezTo>
                    <a:pt x="282560" y="77619"/>
                    <a:pt x="279724" y="72612"/>
                    <a:pt x="276549" y="67850"/>
                  </a:cubicBezTo>
                  <a:lnTo>
                    <a:pt x="267024" y="53562"/>
                  </a:lnTo>
                  <a:cubicBezTo>
                    <a:pt x="265437" y="51181"/>
                    <a:pt x="264642" y="48007"/>
                    <a:pt x="262261" y="46419"/>
                  </a:cubicBezTo>
                  <a:lnTo>
                    <a:pt x="255118" y="41656"/>
                  </a:lnTo>
                  <a:cubicBezTo>
                    <a:pt x="250481" y="27748"/>
                    <a:pt x="256364" y="40521"/>
                    <a:pt x="245593" y="29750"/>
                  </a:cubicBezTo>
                  <a:cubicBezTo>
                    <a:pt x="243569" y="27726"/>
                    <a:pt x="243390" y="23886"/>
                    <a:pt x="240830" y="22606"/>
                  </a:cubicBezTo>
                  <a:cubicBezTo>
                    <a:pt x="234976" y="19679"/>
                    <a:pt x="227989" y="19914"/>
                    <a:pt x="221780" y="17844"/>
                  </a:cubicBezTo>
                  <a:cubicBezTo>
                    <a:pt x="214319" y="15357"/>
                    <a:pt x="205889" y="12140"/>
                    <a:pt x="197968" y="10700"/>
                  </a:cubicBezTo>
                  <a:cubicBezTo>
                    <a:pt x="192446" y="9696"/>
                    <a:pt x="186855" y="9113"/>
                    <a:pt x="181299" y="8319"/>
                  </a:cubicBezTo>
                  <a:cubicBezTo>
                    <a:pt x="156350" y="0"/>
                    <a:pt x="168477" y="3107"/>
                    <a:pt x="114624" y="8319"/>
                  </a:cubicBezTo>
                  <a:cubicBezTo>
                    <a:pt x="109627" y="8803"/>
                    <a:pt x="100336" y="13081"/>
                    <a:pt x="100336" y="13081"/>
                  </a:cubicBezTo>
                  <a:cubicBezTo>
                    <a:pt x="97955" y="15462"/>
                    <a:pt x="95780" y="18069"/>
                    <a:pt x="93193" y="20225"/>
                  </a:cubicBezTo>
                  <a:cubicBezTo>
                    <a:pt x="90994" y="22057"/>
                    <a:pt x="88073" y="22963"/>
                    <a:pt x="86049" y="24987"/>
                  </a:cubicBezTo>
                  <a:cubicBezTo>
                    <a:pt x="70167" y="40868"/>
                    <a:pt x="93198" y="24188"/>
                    <a:pt x="74143" y="36894"/>
                  </a:cubicBezTo>
                  <a:cubicBezTo>
                    <a:pt x="72555" y="41656"/>
                    <a:pt x="72930" y="47631"/>
                    <a:pt x="69380" y="51181"/>
                  </a:cubicBezTo>
                  <a:cubicBezTo>
                    <a:pt x="57831" y="62730"/>
                    <a:pt x="62345" y="56970"/>
                    <a:pt x="55093" y="67850"/>
                  </a:cubicBezTo>
                  <a:cubicBezTo>
                    <a:pt x="48792" y="93046"/>
                    <a:pt x="57346" y="63376"/>
                    <a:pt x="47949" y="84519"/>
                  </a:cubicBezTo>
                  <a:cubicBezTo>
                    <a:pt x="45910" y="89106"/>
                    <a:pt x="43186" y="98806"/>
                    <a:pt x="43186" y="98806"/>
                  </a:cubicBezTo>
                  <a:cubicBezTo>
                    <a:pt x="42392" y="106744"/>
                    <a:pt x="41336" y="114659"/>
                    <a:pt x="40805" y="122619"/>
                  </a:cubicBezTo>
                  <a:cubicBezTo>
                    <a:pt x="38814" y="152484"/>
                    <a:pt x="40435" y="162759"/>
                    <a:pt x="36043" y="186912"/>
                  </a:cubicBezTo>
                  <a:cubicBezTo>
                    <a:pt x="33881" y="198801"/>
                    <a:pt x="34060" y="193387"/>
                    <a:pt x="31280" y="203581"/>
                  </a:cubicBezTo>
                  <a:cubicBezTo>
                    <a:pt x="29558" y="209896"/>
                    <a:pt x="28949" y="216554"/>
                    <a:pt x="26518" y="222631"/>
                  </a:cubicBezTo>
                  <a:cubicBezTo>
                    <a:pt x="19886" y="239209"/>
                    <a:pt x="23112" y="230469"/>
                    <a:pt x="16993" y="248825"/>
                  </a:cubicBezTo>
                  <a:lnTo>
                    <a:pt x="12230" y="263112"/>
                  </a:lnTo>
                  <a:cubicBezTo>
                    <a:pt x="11436" y="265493"/>
                    <a:pt x="10262" y="267780"/>
                    <a:pt x="9849" y="270256"/>
                  </a:cubicBezTo>
                  <a:cubicBezTo>
                    <a:pt x="9055" y="275019"/>
                    <a:pt x="8184" y="279769"/>
                    <a:pt x="7468" y="284544"/>
                  </a:cubicBezTo>
                  <a:cubicBezTo>
                    <a:pt x="5803" y="295645"/>
                    <a:pt x="5427" y="306991"/>
                    <a:pt x="2705" y="317881"/>
                  </a:cubicBezTo>
                  <a:lnTo>
                    <a:pt x="324" y="327406"/>
                  </a:lnTo>
                  <a:cubicBezTo>
                    <a:pt x="1781" y="360930"/>
                    <a:pt x="0" y="371038"/>
                    <a:pt x="5086" y="396462"/>
                  </a:cubicBezTo>
                  <a:cubicBezTo>
                    <a:pt x="5728" y="399671"/>
                    <a:pt x="6758" y="402792"/>
                    <a:pt x="7468" y="405987"/>
                  </a:cubicBezTo>
                  <a:cubicBezTo>
                    <a:pt x="8346" y="409938"/>
                    <a:pt x="8428" y="414104"/>
                    <a:pt x="9849" y="417894"/>
                  </a:cubicBezTo>
                  <a:cubicBezTo>
                    <a:pt x="18580" y="441178"/>
                    <a:pt x="11446" y="409996"/>
                    <a:pt x="16993" y="432181"/>
                  </a:cubicBezTo>
                  <a:cubicBezTo>
                    <a:pt x="18479" y="438124"/>
                    <a:pt x="20906" y="452857"/>
                    <a:pt x="21755" y="458375"/>
                  </a:cubicBezTo>
                  <a:cubicBezTo>
                    <a:pt x="22608" y="463922"/>
                    <a:pt x="22874" y="469575"/>
                    <a:pt x="24136" y="475044"/>
                  </a:cubicBezTo>
                  <a:cubicBezTo>
                    <a:pt x="25265" y="479935"/>
                    <a:pt x="27311" y="484569"/>
                    <a:pt x="28899" y="489331"/>
                  </a:cubicBezTo>
                  <a:lnTo>
                    <a:pt x="31280" y="496475"/>
                  </a:lnTo>
                  <a:cubicBezTo>
                    <a:pt x="32074" y="498856"/>
                    <a:pt x="33169" y="501158"/>
                    <a:pt x="33661" y="503619"/>
                  </a:cubicBezTo>
                  <a:cubicBezTo>
                    <a:pt x="41910" y="544852"/>
                    <a:pt x="28707" y="481417"/>
                    <a:pt x="40805" y="529812"/>
                  </a:cubicBezTo>
                  <a:cubicBezTo>
                    <a:pt x="41570" y="532870"/>
                    <a:pt x="43858" y="543060"/>
                    <a:pt x="45568" y="546481"/>
                  </a:cubicBezTo>
                  <a:cubicBezTo>
                    <a:pt x="46848" y="549041"/>
                    <a:pt x="48743" y="551244"/>
                    <a:pt x="50330" y="553625"/>
                  </a:cubicBezTo>
                  <a:cubicBezTo>
                    <a:pt x="55285" y="573447"/>
                    <a:pt x="49252" y="553850"/>
                    <a:pt x="57474" y="570294"/>
                  </a:cubicBezTo>
                  <a:cubicBezTo>
                    <a:pt x="58596" y="572539"/>
                    <a:pt x="58866" y="575130"/>
                    <a:pt x="59855" y="577437"/>
                  </a:cubicBezTo>
                  <a:cubicBezTo>
                    <a:pt x="64213" y="587604"/>
                    <a:pt x="64926" y="587372"/>
                    <a:pt x="71761" y="596487"/>
                  </a:cubicBezTo>
                  <a:cubicBezTo>
                    <a:pt x="72555" y="598868"/>
                    <a:pt x="73020" y="601386"/>
                    <a:pt x="74143" y="603631"/>
                  </a:cubicBezTo>
                  <a:cubicBezTo>
                    <a:pt x="75423" y="606191"/>
                    <a:pt x="77927" y="608085"/>
                    <a:pt x="78905" y="610775"/>
                  </a:cubicBezTo>
                  <a:cubicBezTo>
                    <a:pt x="81142" y="616926"/>
                    <a:pt x="80037" y="624379"/>
                    <a:pt x="83668" y="629825"/>
                  </a:cubicBezTo>
                  <a:cubicBezTo>
                    <a:pt x="86843" y="634587"/>
                    <a:pt x="90633" y="638993"/>
                    <a:pt x="93193" y="644112"/>
                  </a:cubicBezTo>
                  <a:cubicBezTo>
                    <a:pt x="104224" y="666174"/>
                    <a:pt x="97698" y="658142"/>
                    <a:pt x="109861" y="670306"/>
                  </a:cubicBezTo>
                  <a:lnTo>
                    <a:pt x="117005" y="691737"/>
                  </a:lnTo>
                  <a:lnTo>
                    <a:pt x="119386" y="698881"/>
                  </a:lnTo>
                  <a:lnTo>
                    <a:pt x="121768" y="706025"/>
                  </a:lnTo>
                  <a:cubicBezTo>
                    <a:pt x="122595" y="714300"/>
                    <a:pt x="124069" y="734281"/>
                    <a:pt x="126530" y="744125"/>
                  </a:cubicBezTo>
                  <a:cubicBezTo>
                    <a:pt x="127748" y="748995"/>
                    <a:pt x="126531" y="756824"/>
                    <a:pt x="131293" y="758412"/>
                  </a:cubicBezTo>
                  <a:lnTo>
                    <a:pt x="145580" y="763175"/>
                  </a:lnTo>
                  <a:lnTo>
                    <a:pt x="152724" y="765556"/>
                  </a:lnTo>
                  <a:cubicBezTo>
                    <a:pt x="159074" y="764762"/>
                    <a:pt x="165478" y="764320"/>
                    <a:pt x="171774" y="763175"/>
                  </a:cubicBezTo>
                  <a:cubicBezTo>
                    <a:pt x="174244" y="762726"/>
                    <a:pt x="176504" y="761484"/>
                    <a:pt x="178918" y="760794"/>
                  </a:cubicBezTo>
                  <a:cubicBezTo>
                    <a:pt x="182065" y="759895"/>
                    <a:pt x="185268" y="759206"/>
                    <a:pt x="188443" y="758412"/>
                  </a:cubicBezTo>
                  <a:cubicBezTo>
                    <a:pt x="192733" y="754122"/>
                    <a:pt x="197863" y="749926"/>
                    <a:pt x="200349" y="744125"/>
                  </a:cubicBezTo>
                  <a:cubicBezTo>
                    <a:pt x="201638" y="741117"/>
                    <a:pt x="202020" y="737795"/>
                    <a:pt x="202730" y="734600"/>
                  </a:cubicBezTo>
                  <a:cubicBezTo>
                    <a:pt x="205682" y="721313"/>
                    <a:pt x="205690" y="718972"/>
                    <a:pt x="207493" y="703644"/>
                  </a:cubicBezTo>
                  <a:cubicBezTo>
                    <a:pt x="210394" y="678990"/>
                    <a:pt x="207516" y="689285"/>
                    <a:pt x="212255" y="675069"/>
                  </a:cubicBezTo>
                  <a:cubicBezTo>
                    <a:pt x="213982" y="664708"/>
                    <a:pt x="214795" y="658878"/>
                    <a:pt x="217018" y="648875"/>
                  </a:cubicBezTo>
                  <a:cubicBezTo>
                    <a:pt x="217728" y="645680"/>
                    <a:pt x="218605" y="642525"/>
                    <a:pt x="219399" y="639350"/>
                  </a:cubicBezTo>
                  <a:cubicBezTo>
                    <a:pt x="220193" y="593312"/>
                    <a:pt x="220406" y="547261"/>
                    <a:pt x="221780" y="501237"/>
                  </a:cubicBezTo>
                  <a:cubicBezTo>
                    <a:pt x="221994" y="494053"/>
                    <a:pt x="222751" y="486854"/>
                    <a:pt x="224161" y="479806"/>
                  </a:cubicBezTo>
                  <a:cubicBezTo>
                    <a:pt x="225146" y="474883"/>
                    <a:pt x="227336" y="470281"/>
                    <a:pt x="228924" y="465519"/>
                  </a:cubicBezTo>
                  <a:lnTo>
                    <a:pt x="233686" y="451231"/>
                  </a:lnTo>
                  <a:cubicBezTo>
                    <a:pt x="234480" y="448850"/>
                    <a:pt x="234676" y="446176"/>
                    <a:pt x="236068" y="444087"/>
                  </a:cubicBezTo>
                  <a:cubicBezTo>
                    <a:pt x="246033" y="429140"/>
                    <a:pt x="245593" y="435524"/>
                    <a:pt x="245593" y="427419"/>
                  </a:cubicBezTo>
                </a:path>
              </a:pathLst>
            </a:custGeom>
            <a:ln>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Group 47"/>
          <p:cNvGrpSpPr/>
          <p:nvPr/>
        </p:nvGrpSpPr>
        <p:grpSpPr>
          <a:xfrm>
            <a:off x="5364088" y="3219822"/>
            <a:ext cx="792088" cy="805830"/>
            <a:chOff x="3491880" y="4298225"/>
            <a:chExt cx="792088" cy="1074440"/>
          </a:xfrm>
        </p:grpSpPr>
        <p:sp>
          <p:nvSpPr>
            <p:cNvPr id="49" name="Freeform 48"/>
            <p:cNvSpPr/>
            <p:nvPr/>
          </p:nvSpPr>
          <p:spPr>
            <a:xfrm>
              <a:off x="3762375" y="4298225"/>
              <a:ext cx="334161" cy="128519"/>
            </a:xfrm>
            <a:custGeom>
              <a:avLst/>
              <a:gdLst>
                <a:gd name="connsiteX0" fmla="*/ 16669 w 334161"/>
                <a:gd name="connsiteY0" fmla="*/ 116613 h 128519"/>
                <a:gd name="connsiteX1" fmla="*/ 2381 w 334161"/>
                <a:gd name="connsiteY1" fmla="*/ 88038 h 128519"/>
                <a:gd name="connsiteX2" fmla="*/ 0 w 334161"/>
                <a:gd name="connsiteY2" fmla="*/ 80894 h 128519"/>
                <a:gd name="connsiteX3" fmla="*/ 2381 w 334161"/>
                <a:gd name="connsiteY3" fmla="*/ 59463 h 128519"/>
                <a:gd name="connsiteX4" fmla="*/ 7144 w 334161"/>
                <a:gd name="connsiteY4" fmla="*/ 52319 h 128519"/>
                <a:gd name="connsiteX5" fmla="*/ 23813 w 334161"/>
                <a:gd name="connsiteY5" fmla="*/ 35650 h 128519"/>
                <a:gd name="connsiteX6" fmla="*/ 38100 w 334161"/>
                <a:gd name="connsiteY6" fmla="*/ 23744 h 128519"/>
                <a:gd name="connsiteX7" fmla="*/ 45244 w 334161"/>
                <a:gd name="connsiteY7" fmla="*/ 21363 h 128519"/>
                <a:gd name="connsiteX8" fmla="*/ 69056 w 334161"/>
                <a:gd name="connsiteY8" fmla="*/ 16600 h 128519"/>
                <a:gd name="connsiteX9" fmla="*/ 80963 w 334161"/>
                <a:gd name="connsiteY9" fmla="*/ 14219 h 128519"/>
                <a:gd name="connsiteX10" fmla="*/ 88106 w 334161"/>
                <a:gd name="connsiteY10" fmla="*/ 11838 h 128519"/>
                <a:gd name="connsiteX11" fmla="*/ 138113 w 334161"/>
                <a:gd name="connsiteY11" fmla="*/ 7075 h 128519"/>
                <a:gd name="connsiteX12" fmla="*/ 183356 w 334161"/>
                <a:gd name="connsiteY12" fmla="*/ 4694 h 128519"/>
                <a:gd name="connsiteX13" fmla="*/ 216694 w 334161"/>
                <a:gd name="connsiteY13" fmla="*/ 4694 h 128519"/>
                <a:gd name="connsiteX14" fmla="*/ 230981 w 334161"/>
                <a:gd name="connsiteY14" fmla="*/ 9456 h 128519"/>
                <a:gd name="connsiteX15" fmla="*/ 245269 w 334161"/>
                <a:gd name="connsiteY15" fmla="*/ 14219 h 128519"/>
                <a:gd name="connsiteX16" fmla="*/ 252413 w 334161"/>
                <a:gd name="connsiteY16" fmla="*/ 16600 h 128519"/>
                <a:gd name="connsiteX17" fmla="*/ 259556 w 334161"/>
                <a:gd name="connsiteY17" fmla="*/ 18981 h 128519"/>
                <a:gd name="connsiteX18" fmla="*/ 276225 w 334161"/>
                <a:gd name="connsiteY18" fmla="*/ 23744 h 128519"/>
                <a:gd name="connsiteX19" fmla="*/ 288131 w 334161"/>
                <a:gd name="connsiteY19" fmla="*/ 28506 h 128519"/>
                <a:gd name="connsiteX20" fmla="*/ 302419 w 334161"/>
                <a:gd name="connsiteY20" fmla="*/ 33269 h 128519"/>
                <a:gd name="connsiteX21" fmla="*/ 316706 w 334161"/>
                <a:gd name="connsiteY21" fmla="*/ 42794 h 128519"/>
                <a:gd name="connsiteX22" fmla="*/ 323850 w 334161"/>
                <a:gd name="connsiteY22" fmla="*/ 57081 h 128519"/>
                <a:gd name="connsiteX23" fmla="*/ 328613 w 334161"/>
                <a:gd name="connsiteY23" fmla="*/ 64225 h 128519"/>
                <a:gd name="connsiteX24" fmla="*/ 328613 w 334161"/>
                <a:gd name="connsiteY24" fmla="*/ 92800 h 128519"/>
                <a:gd name="connsiteX25" fmla="*/ 321469 w 334161"/>
                <a:gd name="connsiteY25" fmla="*/ 97563 h 128519"/>
                <a:gd name="connsiteX26" fmla="*/ 314325 w 334161"/>
                <a:gd name="connsiteY26" fmla="*/ 104706 h 128519"/>
                <a:gd name="connsiteX27" fmla="*/ 300038 w 334161"/>
                <a:gd name="connsiteY27" fmla="*/ 111850 h 128519"/>
                <a:gd name="connsiteX28" fmla="*/ 292894 w 334161"/>
                <a:gd name="connsiteY28" fmla="*/ 118994 h 128519"/>
                <a:gd name="connsiteX29" fmla="*/ 278606 w 334161"/>
                <a:gd name="connsiteY29" fmla="*/ 128519 h 128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34161" h="128519">
                  <a:moveTo>
                    <a:pt x="16669" y="116613"/>
                  </a:moveTo>
                  <a:cubicBezTo>
                    <a:pt x="4361" y="98150"/>
                    <a:pt x="8953" y="107753"/>
                    <a:pt x="2381" y="88038"/>
                  </a:cubicBezTo>
                  <a:lnTo>
                    <a:pt x="0" y="80894"/>
                  </a:lnTo>
                  <a:cubicBezTo>
                    <a:pt x="794" y="73750"/>
                    <a:pt x="638" y="66436"/>
                    <a:pt x="2381" y="59463"/>
                  </a:cubicBezTo>
                  <a:cubicBezTo>
                    <a:pt x="3075" y="56686"/>
                    <a:pt x="5229" y="54446"/>
                    <a:pt x="7144" y="52319"/>
                  </a:cubicBezTo>
                  <a:cubicBezTo>
                    <a:pt x="12401" y="46478"/>
                    <a:pt x="18257" y="41206"/>
                    <a:pt x="23813" y="35650"/>
                  </a:cubicBezTo>
                  <a:cubicBezTo>
                    <a:pt x="29082" y="30381"/>
                    <a:pt x="31467" y="27060"/>
                    <a:pt x="38100" y="23744"/>
                  </a:cubicBezTo>
                  <a:cubicBezTo>
                    <a:pt x="40345" y="22622"/>
                    <a:pt x="42830" y="22053"/>
                    <a:pt x="45244" y="21363"/>
                  </a:cubicBezTo>
                  <a:cubicBezTo>
                    <a:pt x="56308" y="18202"/>
                    <a:pt x="56181" y="18941"/>
                    <a:pt x="69056" y="16600"/>
                  </a:cubicBezTo>
                  <a:cubicBezTo>
                    <a:pt x="73038" y="15876"/>
                    <a:pt x="77036" y="15201"/>
                    <a:pt x="80963" y="14219"/>
                  </a:cubicBezTo>
                  <a:cubicBezTo>
                    <a:pt x="83398" y="13610"/>
                    <a:pt x="85616" y="12149"/>
                    <a:pt x="88106" y="11838"/>
                  </a:cubicBezTo>
                  <a:cubicBezTo>
                    <a:pt x="104721" y="9761"/>
                    <a:pt x="121392" y="7955"/>
                    <a:pt x="138113" y="7075"/>
                  </a:cubicBezTo>
                  <a:lnTo>
                    <a:pt x="183356" y="4694"/>
                  </a:lnTo>
                  <a:cubicBezTo>
                    <a:pt x="197439" y="0"/>
                    <a:pt x="192816" y="481"/>
                    <a:pt x="216694" y="4694"/>
                  </a:cubicBezTo>
                  <a:cubicBezTo>
                    <a:pt x="221638" y="5566"/>
                    <a:pt x="226219" y="7869"/>
                    <a:pt x="230981" y="9456"/>
                  </a:cubicBezTo>
                  <a:lnTo>
                    <a:pt x="245269" y="14219"/>
                  </a:lnTo>
                  <a:lnTo>
                    <a:pt x="252413" y="16600"/>
                  </a:lnTo>
                  <a:cubicBezTo>
                    <a:pt x="254794" y="17394"/>
                    <a:pt x="257121" y="18372"/>
                    <a:pt x="259556" y="18981"/>
                  </a:cubicBezTo>
                  <a:cubicBezTo>
                    <a:pt x="267057" y="20857"/>
                    <a:pt x="269396" y="21183"/>
                    <a:pt x="276225" y="23744"/>
                  </a:cubicBezTo>
                  <a:cubicBezTo>
                    <a:pt x="280227" y="25245"/>
                    <a:pt x="284114" y="27045"/>
                    <a:pt x="288131" y="28506"/>
                  </a:cubicBezTo>
                  <a:cubicBezTo>
                    <a:pt x="292849" y="30222"/>
                    <a:pt x="298242" y="30484"/>
                    <a:pt x="302419" y="33269"/>
                  </a:cubicBezTo>
                  <a:lnTo>
                    <a:pt x="316706" y="42794"/>
                  </a:lnTo>
                  <a:cubicBezTo>
                    <a:pt x="330357" y="63270"/>
                    <a:pt x="313990" y="37363"/>
                    <a:pt x="323850" y="57081"/>
                  </a:cubicBezTo>
                  <a:cubicBezTo>
                    <a:pt x="325130" y="59641"/>
                    <a:pt x="327025" y="61844"/>
                    <a:pt x="328613" y="64225"/>
                  </a:cubicBezTo>
                  <a:cubicBezTo>
                    <a:pt x="332258" y="75160"/>
                    <a:pt x="334161" y="77544"/>
                    <a:pt x="328613" y="92800"/>
                  </a:cubicBezTo>
                  <a:cubicBezTo>
                    <a:pt x="327635" y="95490"/>
                    <a:pt x="323668" y="95731"/>
                    <a:pt x="321469" y="97563"/>
                  </a:cubicBezTo>
                  <a:cubicBezTo>
                    <a:pt x="318882" y="99719"/>
                    <a:pt x="316912" y="102550"/>
                    <a:pt x="314325" y="104706"/>
                  </a:cubicBezTo>
                  <a:cubicBezTo>
                    <a:pt x="308169" y="109836"/>
                    <a:pt x="307199" y="109463"/>
                    <a:pt x="300038" y="111850"/>
                  </a:cubicBezTo>
                  <a:cubicBezTo>
                    <a:pt x="297657" y="114231"/>
                    <a:pt x="295552" y="116926"/>
                    <a:pt x="292894" y="118994"/>
                  </a:cubicBezTo>
                  <a:cubicBezTo>
                    <a:pt x="288376" y="122508"/>
                    <a:pt x="278606" y="128519"/>
                    <a:pt x="278606" y="128519"/>
                  </a:cubicBezTo>
                </a:path>
              </a:pathLst>
            </a:cu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4048125" y="4602956"/>
              <a:ext cx="235843" cy="769709"/>
            </a:xfrm>
            <a:custGeom>
              <a:avLst/>
              <a:gdLst>
                <a:gd name="connsiteX0" fmla="*/ 0 w 311435"/>
                <a:gd name="connsiteY0" fmla="*/ 90488 h 769709"/>
                <a:gd name="connsiteX1" fmla="*/ 7144 w 311435"/>
                <a:gd name="connsiteY1" fmla="*/ 88107 h 769709"/>
                <a:gd name="connsiteX2" fmla="*/ 21431 w 311435"/>
                <a:gd name="connsiteY2" fmla="*/ 85725 h 769709"/>
                <a:gd name="connsiteX3" fmla="*/ 35719 w 311435"/>
                <a:gd name="connsiteY3" fmla="*/ 76200 h 769709"/>
                <a:gd name="connsiteX4" fmla="*/ 42863 w 311435"/>
                <a:gd name="connsiteY4" fmla="*/ 71438 h 769709"/>
                <a:gd name="connsiteX5" fmla="*/ 50006 w 311435"/>
                <a:gd name="connsiteY5" fmla="*/ 66675 h 769709"/>
                <a:gd name="connsiteX6" fmla="*/ 61913 w 311435"/>
                <a:gd name="connsiteY6" fmla="*/ 54769 h 769709"/>
                <a:gd name="connsiteX7" fmla="*/ 73819 w 311435"/>
                <a:gd name="connsiteY7" fmla="*/ 42863 h 769709"/>
                <a:gd name="connsiteX8" fmla="*/ 90488 w 311435"/>
                <a:gd name="connsiteY8" fmla="*/ 21432 h 769709"/>
                <a:gd name="connsiteX9" fmla="*/ 97631 w 311435"/>
                <a:gd name="connsiteY9" fmla="*/ 16669 h 769709"/>
                <a:gd name="connsiteX10" fmla="*/ 111919 w 311435"/>
                <a:gd name="connsiteY10" fmla="*/ 4763 h 769709"/>
                <a:gd name="connsiteX11" fmla="*/ 126206 w 311435"/>
                <a:gd name="connsiteY11" fmla="*/ 0 h 769709"/>
                <a:gd name="connsiteX12" fmla="*/ 178594 w 311435"/>
                <a:gd name="connsiteY12" fmla="*/ 2382 h 769709"/>
                <a:gd name="connsiteX13" fmla="*/ 192881 w 311435"/>
                <a:gd name="connsiteY13" fmla="*/ 7144 h 769709"/>
                <a:gd name="connsiteX14" fmla="*/ 207169 w 311435"/>
                <a:gd name="connsiteY14" fmla="*/ 11907 h 769709"/>
                <a:gd name="connsiteX15" fmla="*/ 230981 w 311435"/>
                <a:gd name="connsiteY15" fmla="*/ 28575 h 769709"/>
                <a:gd name="connsiteX16" fmla="*/ 235744 w 311435"/>
                <a:gd name="connsiteY16" fmla="*/ 35719 h 769709"/>
                <a:gd name="connsiteX17" fmla="*/ 254794 w 311435"/>
                <a:gd name="connsiteY17" fmla="*/ 57150 h 769709"/>
                <a:gd name="connsiteX18" fmla="*/ 264319 w 311435"/>
                <a:gd name="connsiteY18" fmla="*/ 73819 h 769709"/>
                <a:gd name="connsiteX19" fmla="*/ 269081 w 311435"/>
                <a:gd name="connsiteY19" fmla="*/ 83344 h 769709"/>
                <a:gd name="connsiteX20" fmla="*/ 280988 w 311435"/>
                <a:gd name="connsiteY20" fmla="*/ 102394 h 769709"/>
                <a:gd name="connsiteX21" fmla="*/ 285750 w 311435"/>
                <a:gd name="connsiteY21" fmla="*/ 116682 h 769709"/>
                <a:gd name="connsiteX22" fmla="*/ 288131 w 311435"/>
                <a:gd name="connsiteY22" fmla="*/ 123825 h 769709"/>
                <a:gd name="connsiteX23" fmla="*/ 290513 w 311435"/>
                <a:gd name="connsiteY23" fmla="*/ 130969 h 769709"/>
                <a:gd name="connsiteX24" fmla="*/ 292894 w 311435"/>
                <a:gd name="connsiteY24" fmla="*/ 150019 h 769709"/>
                <a:gd name="connsiteX25" fmla="*/ 295275 w 311435"/>
                <a:gd name="connsiteY25" fmla="*/ 164307 h 769709"/>
                <a:gd name="connsiteX26" fmla="*/ 297656 w 311435"/>
                <a:gd name="connsiteY26" fmla="*/ 254794 h 769709"/>
                <a:gd name="connsiteX27" fmla="*/ 300038 w 311435"/>
                <a:gd name="connsiteY27" fmla="*/ 307182 h 769709"/>
                <a:gd name="connsiteX28" fmla="*/ 304800 w 311435"/>
                <a:gd name="connsiteY28" fmla="*/ 354807 h 769709"/>
                <a:gd name="connsiteX29" fmla="*/ 304800 w 311435"/>
                <a:gd name="connsiteY29" fmla="*/ 547688 h 769709"/>
                <a:gd name="connsiteX30" fmla="*/ 302419 w 311435"/>
                <a:gd name="connsiteY30" fmla="*/ 557213 h 769709"/>
                <a:gd name="connsiteX31" fmla="*/ 297656 w 311435"/>
                <a:gd name="connsiteY31" fmla="*/ 588169 h 769709"/>
                <a:gd name="connsiteX32" fmla="*/ 292894 w 311435"/>
                <a:gd name="connsiteY32" fmla="*/ 628650 h 769709"/>
                <a:gd name="connsiteX33" fmla="*/ 288131 w 311435"/>
                <a:gd name="connsiteY33" fmla="*/ 635794 h 769709"/>
                <a:gd name="connsiteX34" fmla="*/ 283369 w 311435"/>
                <a:gd name="connsiteY34" fmla="*/ 650082 h 769709"/>
                <a:gd name="connsiteX35" fmla="*/ 280988 w 311435"/>
                <a:gd name="connsiteY35" fmla="*/ 657225 h 769709"/>
                <a:gd name="connsiteX36" fmla="*/ 264319 w 311435"/>
                <a:gd name="connsiteY36" fmla="*/ 678657 h 769709"/>
                <a:gd name="connsiteX37" fmla="*/ 257175 w 311435"/>
                <a:gd name="connsiteY37" fmla="*/ 692944 h 769709"/>
                <a:gd name="connsiteX38" fmla="*/ 242888 w 311435"/>
                <a:gd name="connsiteY38" fmla="*/ 702469 h 769709"/>
                <a:gd name="connsiteX39" fmla="*/ 238125 w 311435"/>
                <a:gd name="connsiteY39" fmla="*/ 709613 h 769709"/>
                <a:gd name="connsiteX40" fmla="*/ 223838 w 311435"/>
                <a:gd name="connsiteY40" fmla="*/ 721519 h 769709"/>
                <a:gd name="connsiteX41" fmla="*/ 214313 w 311435"/>
                <a:gd name="connsiteY41" fmla="*/ 735807 h 769709"/>
                <a:gd name="connsiteX42" fmla="*/ 200025 w 311435"/>
                <a:gd name="connsiteY42" fmla="*/ 750094 h 769709"/>
                <a:gd name="connsiteX43" fmla="*/ 195263 w 311435"/>
                <a:gd name="connsiteY43" fmla="*/ 757238 h 769709"/>
                <a:gd name="connsiteX44" fmla="*/ 180975 w 311435"/>
                <a:gd name="connsiteY44" fmla="*/ 769144 h 769709"/>
                <a:gd name="connsiteX45" fmla="*/ 169069 w 311435"/>
                <a:gd name="connsiteY45" fmla="*/ 664369 h 769709"/>
                <a:gd name="connsiteX46" fmla="*/ 164306 w 311435"/>
                <a:gd name="connsiteY46" fmla="*/ 638175 h 769709"/>
                <a:gd name="connsiteX47" fmla="*/ 161925 w 311435"/>
                <a:gd name="connsiteY47" fmla="*/ 619125 h 769709"/>
                <a:gd name="connsiteX48" fmla="*/ 159544 w 311435"/>
                <a:gd name="connsiteY48" fmla="*/ 609600 h 769709"/>
                <a:gd name="connsiteX49" fmla="*/ 154781 w 311435"/>
                <a:gd name="connsiteY49" fmla="*/ 576263 h 769709"/>
                <a:gd name="connsiteX50" fmla="*/ 150019 w 311435"/>
                <a:gd name="connsiteY50" fmla="*/ 559594 h 769709"/>
                <a:gd name="connsiteX51" fmla="*/ 147638 w 311435"/>
                <a:gd name="connsiteY51" fmla="*/ 542925 h 769709"/>
                <a:gd name="connsiteX52" fmla="*/ 140494 w 311435"/>
                <a:gd name="connsiteY52" fmla="*/ 526257 h 769709"/>
                <a:gd name="connsiteX53" fmla="*/ 138113 w 311435"/>
                <a:gd name="connsiteY53" fmla="*/ 519113 h 769709"/>
                <a:gd name="connsiteX54" fmla="*/ 123825 w 311435"/>
                <a:gd name="connsiteY54" fmla="*/ 497682 h 769709"/>
                <a:gd name="connsiteX55" fmla="*/ 119063 w 311435"/>
                <a:gd name="connsiteY55" fmla="*/ 490538 h 769709"/>
                <a:gd name="connsiteX56" fmla="*/ 116681 w 311435"/>
                <a:gd name="connsiteY56" fmla="*/ 483394 h 769709"/>
                <a:gd name="connsiteX57" fmla="*/ 107156 w 311435"/>
                <a:gd name="connsiteY57" fmla="*/ 469107 h 769709"/>
                <a:gd name="connsiteX58" fmla="*/ 88106 w 311435"/>
                <a:gd name="connsiteY58" fmla="*/ 447675 h 769709"/>
                <a:gd name="connsiteX59" fmla="*/ 73819 w 311435"/>
                <a:gd name="connsiteY59" fmla="*/ 438150 h 769709"/>
                <a:gd name="connsiteX60" fmla="*/ 66675 w 311435"/>
                <a:gd name="connsiteY60" fmla="*/ 431007 h 769709"/>
                <a:gd name="connsiteX61" fmla="*/ 54769 w 311435"/>
                <a:gd name="connsiteY61" fmla="*/ 431007 h 76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11435" h="769709">
                  <a:moveTo>
                    <a:pt x="0" y="90488"/>
                  </a:moveTo>
                  <a:cubicBezTo>
                    <a:pt x="2381" y="89694"/>
                    <a:pt x="4694" y="88652"/>
                    <a:pt x="7144" y="88107"/>
                  </a:cubicBezTo>
                  <a:cubicBezTo>
                    <a:pt x="11857" y="87060"/>
                    <a:pt x="16974" y="87582"/>
                    <a:pt x="21431" y="85725"/>
                  </a:cubicBezTo>
                  <a:cubicBezTo>
                    <a:pt x="26715" y="83523"/>
                    <a:pt x="30956" y="79375"/>
                    <a:pt x="35719" y="76200"/>
                  </a:cubicBezTo>
                  <a:lnTo>
                    <a:pt x="42863" y="71438"/>
                  </a:lnTo>
                  <a:lnTo>
                    <a:pt x="50006" y="66675"/>
                  </a:lnTo>
                  <a:cubicBezTo>
                    <a:pt x="62712" y="47620"/>
                    <a:pt x="46032" y="70651"/>
                    <a:pt x="61913" y="54769"/>
                  </a:cubicBezTo>
                  <a:cubicBezTo>
                    <a:pt x="77784" y="38897"/>
                    <a:pt x="54772" y="55559"/>
                    <a:pt x="73819" y="42863"/>
                  </a:cubicBezTo>
                  <a:cubicBezTo>
                    <a:pt x="80461" y="32900"/>
                    <a:pt x="82091" y="28429"/>
                    <a:pt x="90488" y="21432"/>
                  </a:cubicBezTo>
                  <a:cubicBezTo>
                    <a:pt x="92686" y="19600"/>
                    <a:pt x="95250" y="18257"/>
                    <a:pt x="97631" y="16669"/>
                  </a:cubicBezTo>
                  <a:cubicBezTo>
                    <a:pt x="103478" y="7900"/>
                    <a:pt x="100932" y="9158"/>
                    <a:pt x="111919" y="4763"/>
                  </a:cubicBezTo>
                  <a:cubicBezTo>
                    <a:pt x="116580" y="2899"/>
                    <a:pt x="126206" y="0"/>
                    <a:pt x="126206" y="0"/>
                  </a:cubicBezTo>
                  <a:cubicBezTo>
                    <a:pt x="143669" y="794"/>
                    <a:pt x="161213" y="520"/>
                    <a:pt x="178594" y="2382"/>
                  </a:cubicBezTo>
                  <a:cubicBezTo>
                    <a:pt x="183585" y="2917"/>
                    <a:pt x="188119" y="5557"/>
                    <a:pt x="192881" y="7144"/>
                  </a:cubicBezTo>
                  <a:cubicBezTo>
                    <a:pt x="192886" y="7146"/>
                    <a:pt x="207165" y="11904"/>
                    <a:pt x="207169" y="11907"/>
                  </a:cubicBezTo>
                  <a:cubicBezTo>
                    <a:pt x="224758" y="23633"/>
                    <a:pt x="216877" y="17998"/>
                    <a:pt x="230981" y="28575"/>
                  </a:cubicBezTo>
                  <a:cubicBezTo>
                    <a:pt x="232569" y="30956"/>
                    <a:pt x="233843" y="33580"/>
                    <a:pt x="235744" y="35719"/>
                  </a:cubicBezTo>
                  <a:cubicBezTo>
                    <a:pt x="257495" y="60190"/>
                    <a:pt x="243983" y="40936"/>
                    <a:pt x="254794" y="57150"/>
                  </a:cubicBezTo>
                  <a:cubicBezTo>
                    <a:pt x="259472" y="71186"/>
                    <a:pt x="254021" y="57342"/>
                    <a:pt x="264319" y="73819"/>
                  </a:cubicBezTo>
                  <a:cubicBezTo>
                    <a:pt x="266200" y="76829"/>
                    <a:pt x="267200" y="80334"/>
                    <a:pt x="269081" y="83344"/>
                  </a:cubicBezTo>
                  <a:cubicBezTo>
                    <a:pt x="277041" y="96080"/>
                    <a:pt x="275626" y="88988"/>
                    <a:pt x="280988" y="102394"/>
                  </a:cubicBezTo>
                  <a:cubicBezTo>
                    <a:pt x="282852" y="107055"/>
                    <a:pt x="284163" y="111919"/>
                    <a:pt x="285750" y="116682"/>
                  </a:cubicBezTo>
                  <a:lnTo>
                    <a:pt x="288131" y="123825"/>
                  </a:lnTo>
                  <a:lnTo>
                    <a:pt x="290513" y="130969"/>
                  </a:lnTo>
                  <a:cubicBezTo>
                    <a:pt x="291307" y="137319"/>
                    <a:pt x="291989" y="143684"/>
                    <a:pt x="292894" y="150019"/>
                  </a:cubicBezTo>
                  <a:cubicBezTo>
                    <a:pt x="293577" y="154799"/>
                    <a:pt x="295056" y="159484"/>
                    <a:pt x="295275" y="164307"/>
                  </a:cubicBezTo>
                  <a:cubicBezTo>
                    <a:pt x="296645" y="194449"/>
                    <a:pt x="296651" y="224638"/>
                    <a:pt x="297656" y="254794"/>
                  </a:cubicBezTo>
                  <a:cubicBezTo>
                    <a:pt x="298238" y="272265"/>
                    <a:pt x="299119" y="289725"/>
                    <a:pt x="300038" y="307182"/>
                  </a:cubicBezTo>
                  <a:cubicBezTo>
                    <a:pt x="302107" y="346482"/>
                    <a:pt x="299466" y="333468"/>
                    <a:pt x="304800" y="354807"/>
                  </a:cubicBezTo>
                  <a:cubicBezTo>
                    <a:pt x="311435" y="434432"/>
                    <a:pt x="309008" y="394087"/>
                    <a:pt x="304800" y="547688"/>
                  </a:cubicBezTo>
                  <a:cubicBezTo>
                    <a:pt x="304710" y="550959"/>
                    <a:pt x="302957" y="553985"/>
                    <a:pt x="302419" y="557213"/>
                  </a:cubicBezTo>
                  <a:cubicBezTo>
                    <a:pt x="293783" y="609036"/>
                    <a:pt x="304932" y="551801"/>
                    <a:pt x="297656" y="588169"/>
                  </a:cubicBezTo>
                  <a:cubicBezTo>
                    <a:pt x="297280" y="593431"/>
                    <a:pt x="298306" y="617827"/>
                    <a:pt x="292894" y="628650"/>
                  </a:cubicBezTo>
                  <a:cubicBezTo>
                    <a:pt x="291614" y="631210"/>
                    <a:pt x="289719" y="633413"/>
                    <a:pt x="288131" y="635794"/>
                  </a:cubicBezTo>
                  <a:lnTo>
                    <a:pt x="283369" y="650082"/>
                  </a:lnTo>
                  <a:cubicBezTo>
                    <a:pt x="282575" y="652463"/>
                    <a:pt x="282380" y="655137"/>
                    <a:pt x="280988" y="657225"/>
                  </a:cubicBezTo>
                  <a:cubicBezTo>
                    <a:pt x="269595" y="674315"/>
                    <a:pt x="275510" y="667466"/>
                    <a:pt x="264319" y="678657"/>
                  </a:cubicBezTo>
                  <a:cubicBezTo>
                    <a:pt x="262620" y="683753"/>
                    <a:pt x="261520" y="689142"/>
                    <a:pt x="257175" y="692944"/>
                  </a:cubicBezTo>
                  <a:cubicBezTo>
                    <a:pt x="252868" y="696713"/>
                    <a:pt x="242888" y="702469"/>
                    <a:pt x="242888" y="702469"/>
                  </a:cubicBezTo>
                  <a:cubicBezTo>
                    <a:pt x="241300" y="704850"/>
                    <a:pt x="240149" y="707589"/>
                    <a:pt x="238125" y="709613"/>
                  </a:cubicBezTo>
                  <a:cubicBezTo>
                    <a:pt x="224367" y="723370"/>
                    <a:pt x="237490" y="703965"/>
                    <a:pt x="223838" y="721519"/>
                  </a:cubicBezTo>
                  <a:cubicBezTo>
                    <a:pt x="220324" y="726037"/>
                    <a:pt x="218361" y="731760"/>
                    <a:pt x="214313" y="735807"/>
                  </a:cubicBezTo>
                  <a:cubicBezTo>
                    <a:pt x="209550" y="740569"/>
                    <a:pt x="203761" y="744490"/>
                    <a:pt x="200025" y="750094"/>
                  </a:cubicBezTo>
                  <a:cubicBezTo>
                    <a:pt x="198438" y="752475"/>
                    <a:pt x="197095" y="755039"/>
                    <a:pt x="195263" y="757238"/>
                  </a:cubicBezTo>
                  <a:cubicBezTo>
                    <a:pt x="189533" y="764114"/>
                    <a:pt x="188000" y="764462"/>
                    <a:pt x="180975" y="769144"/>
                  </a:cubicBezTo>
                  <a:cubicBezTo>
                    <a:pt x="141319" y="755927"/>
                    <a:pt x="175265" y="769709"/>
                    <a:pt x="169069" y="664369"/>
                  </a:cubicBezTo>
                  <a:cubicBezTo>
                    <a:pt x="168107" y="648019"/>
                    <a:pt x="168033" y="649354"/>
                    <a:pt x="164306" y="638175"/>
                  </a:cubicBezTo>
                  <a:cubicBezTo>
                    <a:pt x="163512" y="631825"/>
                    <a:pt x="162977" y="625437"/>
                    <a:pt x="161925" y="619125"/>
                  </a:cubicBezTo>
                  <a:cubicBezTo>
                    <a:pt x="161387" y="615897"/>
                    <a:pt x="160082" y="612828"/>
                    <a:pt x="159544" y="609600"/>
                  </a:cubicBezTo>
                  <a:cubicBezTo>
                    <a:pt x="155151" y="583241"/>
                    <a:pt x="159281" y="598762"/>
                    <a:pt x="154781" y="576263"/>
                  </a:cubicBezTo>
                  <a:cubicBezTo>
                    <a:pt x="153285" y="568786"/>
                    <a:pt x="152289" y="566404"/>
                    <a:pt x="150019" y="559594"/>
                  </a:cubicBezTo>
                  <a:cubicBezTo>
                    <a:pt x="149225" y="554038"/>
                    <a:pt x="148739" y="548429"/>
                    <a:pt x="147638" y="542925"/>
                  </a:cubicBezTo>
                  <a:cubicBezTo>
                    <a:pt x="146243" y="535951"/>
                    <a:pt x="143394" y="533025"/>
                    <a:pt x="140494" y="526257"/>
                  </a:cubicBezTo>
                  <a:cubicBezTo>
                    <a:pt x="139505" y="523950"/>
                    <a:pt x="139332" y="521307"/>
                    <a:pt x="138113" y="519113"/>
                  </a:cubicBezTo>
                  <a:cubicBezTo>
                    <a:pt x="138095" y="519081"/>
                    <a:pt x="126217" y="501269"/>
                    <a:pt x="123825" y="497682"/>
                  </a:cubicBezTo>
                  <a:cubicBezTo>
                    <a:pt x="122237" y="495301"/>
                    <a:pt x="119968" y="493253"/>
                    <a:pt x="119063" y="490538"/>
                  </a:cubicBezTo>
                  <a:cubicBezTo>
                    <a:pt x="118269" y="488157"/>
                    <a:pt x="117900" y="485588"/>
                    <a:pt x="116681" y="483394"/>
                  </a:cubicBezTo>
                  <a:cubicBezTo>
                    <a:pt x="113901" y="478391"/>
                    <a:pt x="110331" y="473869"/>
                    <a:pt x="107156" y="469107"/>
                  </a:cubicBezTo>
                  <a:cubicBezTo>
                    <a:pt x="101429" y="460516"/>
                    <a:pt x="97898" y="454203"/>
                    <a:pt x="88106" y="447675"/>
                  </a:cubicBezTo>
                  <a:cubicBezTo>
                    <a:pt x="83344" y="444500"/>
                    <a:pt x="77867" y="442197"/>
                    <a:pt x="73819" y="438150"/>
                  </a:cubicBezTo>
                  <a:cubicBezTo>
                    <a:pt x="71438" y="435769"/>
                    <a:pt x="69828" y="432189"/>
                    <a:pt x="66675" y="431007"/>
                  </a:cubicBezTo>
                  <a:cubicBezTo>
                    <a:pt x="62959" y="429614"/>
                    <a:pt x="58738" y="431007"/>
                    <a:pt x="54769" y="431007"/>
                  </a:cubicBezTo>
                </a:path>
              </a:pathLst>
            </a:custGeom>
            <a:ln>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3491880" y="4587494"/>
              <a:ext cx="258589" cy="765556"/>
            </a:xfrm>
            <a:custGeom>
              <a:avLst/>
              <a:gdLst>
                <a:gd name="connsiteX0" fmla="*/ 352749 w 352749"/>
                <a:gd name="connsiteY0" fmla="*/ 94044 h 765556"/>
                <a:gd name="connsiteX1" fmla="*/ 300361 w 352749"/>
                <a:gd name="connsiteY1" fmla="*/ 91662 h 765556"/>
                <a:gd name="connsiteX2" fmla="*/ 286074 w 352749"/>
                <a:gd name="connsiteY2" fmla="*/ 82137 h 765556"/>
                <a:gd name="connsiteX3" fmla="*/ 276549 w 352749"/>
                <a:gd name="connsiteY3" fmla="*/ 67850 h 765556"/>
                <a:gd name="connsiteX4" fmla="*/ 267024 w 352749"/>
                <a:gd name="connsiteY4" fmla="*/ 53562 h 765556"/>
                <a:gd name="connsiteX5" fmla="*/ 262261 w 352749"/>
                <a:gd name="connsiteY5" fmla="*/ 46419 h 765556"/>
                <a:gd name="connsiteX6" fmla="*/ 255118 w 352749"/>
                <a:gd name="connsiteY6" fmla="*/ 41656 h 765556"/>
                <a:gd name="connsiteX7" fmla="*/ 245593 w 352749"/>
                <a:gd name="connsiteY7" fmla="*/ 29750 h 765556"/>
                <a:gd name="connsiteX8" fmla="*/ 240830 w 352749"/>
                <a:gd name="connsiteY8" fmla="*/ 22606 h 765556"/>
                <a:gd name="connsiteX9" fmla="*/ 221780 w 352749"/>
                <a:gd name="connsiteY9" fmla="*/ 17844 h 765556"/>
                <a:gd name="connsiteX10" fmla="*/ 197968 w 352749"/>
                <a:gd name="connsiteY10" fmla="*/ 10700 h 765556"/>
                <a:gd name="connsiteX11" fmla="*/ 181299 w 352749"/>
                <a:gd name="connsiteY11" fmla="*/ 8319 h 765556"/>
                <a:gd name="connsiteX12" fmla="*/ 114624 w 352749"/>
                <a:gd name="connsiteY12" fmla="*/ 8319 h 765556"/>
                <a:gd name="connsiteX13" fmla="*/ 100336 w 352749"/>
                <a:gd name="connsiteY13" fmla="*/ 13081 h 765556"/>
                <a:gd name="connsiteX14" fmla="*/ 93193 w 352749"/>
                <a:gd name="connsiteY14" fmla="*/ 20225 h 765556"/>
                <a:gd name="connsiteX15" fmla="*/ 86049 w 352749"/>
                <a:gd name="connsiteY15" fmla="*/ 24987 h 765556"/>
                <a:gd name="connsiteX16" fmla="*/ 74143 w 352749"/>
                <a:gd name="connsiteY16" fmla="*/ 36894 h 765556"/>
                <a:gd name="connsiteX17" fmla="*/ 69380 w 352749"/>
                <a:gd name="connsiteY17" fmla="*/ 51181 h 765556"/>
                <a:gd name="connsiteX18" fmla="*/ 55093 w 352749"/>
                <a:gd name="connsiteY18" fmla="*/ 67850 h 765556"/>
                <a:gd name="connsiteX19" fmla="*/ 47949 w 352749"/>
                <a:gd name="connsiteY19" fmla="*/ 84519 h 765556"/>
                <a:gd name="connsiteX20" fmla="*/ 43186 w 352749"/>
                <a:gd name="connsiteY20" fmla="*/ 98806 h 765556"/>
                <a:gd name="connsiteX21" fmla="*/ 40805 w 352749"/>
                <a:gd name="connsiteY21" fmla="*/ 122619 h 765556"/>
                <a:gd name="connsiteX22" fmla="*/ 36043 w 352749"/>
                <a:gd name="connsiteY22" fmla="*/ 186912 h 765556"/>
                <a:gd name="connsiteX23" fmla="*/ 31280 w 352749"/>
                <a:gd name="connsiteY23" fmla="*/ 203581 h 765556"/>
                <a:gd name="connsiteX24" fmla="*/ 26518 w 352749"/>
                <a:gd name="connsiteY24" fmla="*/ 222631 h 765556"/>
                <a:gd name="connsiteX25" fmla="*/ 16993 w 352749"/>
                <a:gd name="connsiteY25" fmla="*/ 248825 h 765556"/>
                <a:gd name="connsiteX26" fmla="*/ 12230 w 352749"/>
                <a:gd name="connsiteY26" fmla="*/ 263112 h 765556"/>
                <a:gd name="connsiteX27" fmla="*/ 9849 w 352749"/>
                <a:gd name="connsiteY27" fmla="*/ 270256 h 765556"/>
                <a:gd name="connsiteX28" fmla="*/ 7468 w 352749"/>
                <a:gd name="connsiteY28" fmla="*/ 284544 h 765556"/>
                <a:gd name="connsiteX29" fmla="*/ 2705 w 352749"/>
                <a:gd name="connsiteY29" fmla="*/ 317881 h 765556"/>
                <a:gd name="connsiteX30" fmla="*/ 324 w 352749"/>
                <a:gd name="connsiteY30" fmla="*/ 327406 h 765556"/>
                <a:gd name="connsiteX31" fmla="*/ 5086 w 352749"/>
                <a:gd name="connsiteY31" fmla="*/ 396462 h 765556"/>
                <a:gd name="connsiteX32" fmla="*/ 7468 w 352749"/>
                <a:gd name="connsiteY32" fmla="*/ 405987 h 765556"/>
                <a:gd name="connsiteX33" fmla="*/ 9849 w 352749"/>
                <a:gd name="connsiteY33" fmla="*/ 417894 h 765556"/>
                <a:gd name="connsiteX34" fmla="*/ 16993 w 352749"/>
                <a:gd name="connsiteY34" fmla="*/ 432181 h 765556"/>
                <a:gd name="connsiteX35" fmla="*/ 21755 w 352749"/>
                <a:gd name="connsiteY35" fmla="*/ 458375 h 765556"/>
                <a:gd name="connsiteX36" fmla="*/ 24136 w 352749"/>
                <a:gd name="connsiteY36" fmla="*/ 475044 h 765556"/>
                <a:gd name="connsiteX37" fmla="*/ 28899 w 352749"/>
                <a:gd name="connsiteY37" fmla="*/ 489331 h 765556"/>
                <a:gd name="connsiteX38" fmla="*/ 31280 w 352749"/>
                <a:gd name="connsiteY38" fmla="*/ 496475 h 765556"/>
                <a:gd name="connsiteX39" fmla="*/ 33661 w 352749"/>
                <a:gd name="connsiteY39" fmla="*/ 503619 h 765556"/>
                <a:gd name="connsiteX40" fmla="*/ 40805 w 352749"/>
                <a:gd name="connsiteY40" fmla="*/ 529812 h 765556"/>
                <a:gd name="connsiteX41" fmla="*/ 45568 w 352749"/>
                <a:gd name="connsiteY41" fmla="*/ 546481 h 765556"/>
                <a:gd name="connsiteX42" fmla="*/ 50330 w 352749"/>
                <a:gd name="connsiteY42" fmla="*/ 553625 h 765556"/>
                <a:gd name="connsiteX43" fmla="*/ 57474 w 352749"/>
                <a:gd name="connsiteY43" fmla="*/ 570294 h 765556"/>
                <a:gd name="connsiteX44" fmla="*/ 59855 w 352749"/>
                <a:gd name="connsiteY44" fmla="*/ 577437 h 765556"/>
                <a:gd name="connsiteX45" fmla="*/ 71761 w 352749"/>
                <a:gd name="connsiteY45" fmla="*/ 596487 h 765556"/>
                <a:gd name="connsiteX46" fmla="*/ 74143 w 352749"/>
                <a:gd name="connsiteY46" fmla="*/ 603631 h 765556"/>
                <a:gd name="connsiteX47" fmla="*/ 78905 w 352749"/>
                <a:gd name="connsiteY47" fmla="*/ 610775 h 765556"/>
                <a:gd name="connsiteX48" fmla="*/ 83668 w 352749"/>
                <a:gd name="connsiteY48" fmla="*/ 629825 h 765556"/>
                <a:gd name="connsiteX49" fmla="*/ 93193 w 352749"/>
                <a:gd name="connsiteY49" fmla="*/ 644112 h 765556"/>
                <a:gd name="connsiteX50" fmla="*/ 109861 w 352749"/>
                <a:gd name="connsiteY50" fmla="*/ 670306 h 765556"/>
                <a:gd name="connsiteX51" fmla="*/ 117005 w 352749"/>
                <a:gd name="connsiteY51" fmla="*/ 691737 h 765556"/>
                <a:gd name="connsiteX52" fmla="*/ 119386 w 352749"/>
                <a:gd name="connsiteY52" fmla="*/ 698881 h 765556"/>
                <a:gd name="connsiteX53" fmla="*/ 121768 w 352749"/>
                <a:gd name="connsiteY53" fmla="*/ 706025 h 765556"/>
                <a:gd name="connsiteX54" fmla="*/ 126530 w 352749"/>
                <a:gd name="connsiteY54" fmla="*/ 744125 h 765556"/>
                <a:gd name="connsiteX55" fmla="*/ 131293 w 352749"/>
                <a:gd name="connsiteY55" fmla="*/ 758412 h 765556"/>
                <a:gd name="connsiteX56" fmla="*/ 145580 w 352749"/>
                <a:gd name="connsiteY56" fmla="*/ 763175 h 765556"/>
                <a:gd name="connsiteX57" fmla="*/ 152724 w 352749"/>
                <a:gd name="connsiteY57" fmla="*/ 765556 h 765556"/>
                <a:gd name="connsiteX58" fmla="*/ 171774 w 352749"/>
                <a:gd name="connsiteY58" fmla="*/ 763175 h 765556"/>
                <a:gd name="connsiteX59" fmla="*/ 178918 w 352749"/>
                <a:gd name="connsiteY59" fmla="*/ 760794 h 765556"/>
                <a:gd name="connsiteX60" fmla="*/ 188443 w 352749"/>
                <a:gd name="connsiteY60" fmla="*/ 758412 h 765556"/>
                <a:gd name="connsiteX61" fmla="*/ 200349 w 352749"/>
                <a:gd name="connsiteY61" fmla="*/ 744125 h 765556"/>
                <a:gd name="connsiteX62" fmla="*/ 202730 w 352749"/>
                <a:gd name="connsiteY62" fmla="*/ 734600 h 765556"/>
                <a:gd name="connsiteX63" fmla="*/ 207493 w 352749"/>
                <a:gd name="connsiteY63" fmla="*/ 703644 h 765556"/>
                <a:gd name="connsiteX64" fmla="*/ 212255 w 352749"/>
                <a:gd name="connsiteY64" fmla="*/ 675069 h 765556"/>
                <a:gd name="connsiteX65" fmla="*/ 217018 w 352749"/>
                <a:gd name="connsiteY65" fmla="*/ 648875 h 765556"/>
                <a:gd name="connsiteX66" fmla="*/ 219399 w 352749"/>
                <a:gd name="connsiteY66" fmla="*/ 639350 h 765556"/>
                <a:gd name="connsiteX67" fmla="*/ 221780 w 352749"/>
                <a:gd name="connsiteY67" fmla="*/ 501237 h 765556"/>
                <a:gd name="connsiteX68" fmla="*/ 224161 w 352749"/>
                <a:gd name="connsiteY68" fmla="*/ 479806 h 765556"/>
                <a:gd name="connsiteX69" fmla="*/ 228924 w 352749"/>
                <a:gd name="connsiteY69" fmla="*/ 465519 h 765556"/>
                <a:gd name="connsiteX70" fmla="*/ 233686 w 352749"/>
                <a:gd name="connsiteY70" fmla="*/ 451231 h 765556"/>
                <a:gd name="connsiteX71" fmla="*/ 236068 w 352749"/>
                <a:gd name="connsiteY71" fmla="*/ 444087 h 765556"/>
                <a:gd name="connsiteX72" fmla="*/ 245593 w 352749"/>
                <a:gd name="connsiteY72" fmla="*/ 427419 h 76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52749" h="765556">
                  <a:moveTo>
                    <a:pt x="352749" y="94044"/>
                  </a:moveTo>
                  <a:cubicBezTo>
                    <a:pt x="335286" y="93250"/>
                    <a:pt x="317786" y="93056"/>
                    <a:pt x="300361" y="91662"/>
                  </a:cubicBezTo>
                  <a:cubicBezTo>
                    <a:pt x="293770" y="91135"/>
                    <a:pt x="289965" y="87139"/>
                    <a:pt x="286074" y="82137"/>
                  </a:cubicBezTo>
                  <a:cubicBezTo>
                    <a:pt x="282560" y="77619"/>
                    <a:pt x="279724" y="72612"/>
                    <a:pt x="276549" y="67850"/>
                  </a:cubicBezTo>
                  <a:lnTo>
                    <a:pt x="267024" y="53562"/>
                  </a:lnTo>
                  <a:cubicBezTo>
                    <a:pt x="265437" y="51181"/>
                    <a:pt x="264642" y="48007"/>
                    <a:pt x="262261" y="46419"/>
                  </a:cubicBezTo>
                  <a:lnTo>
                    <a:pt x="255118" y="41656"/>
                  </a:lnTo>
                  <a:cubicBezTo>
                    <a:pt x="250481" y="27748"/>
                    <a:pt x="256364" y="40521"/>
                    <a:pt x="245593" y="29750"/>
                  </a:cubicBezTo>
                  <a:cubicBezTo>
                    <a:pt x="243569" y="27726"/>
                    <a:pt x="243390" y="23886"/>
                    <a:pt x="240830" y="22606"/>
                  </a:cubicBezTo>
                  <a:cubicBezTo>
                    <a:pt x="234976" y="19679"/>
                    <a:pt x="227989" y="19914"/>
                    <a:pt x="221780" y="17844"/>
                  </a:cubicBezTo>
                  <a:cubicBezTo>
                    <a:pt x="214319" y="15357"/>
                    <a:pt x="205889" y="12140"/>
                    <a:pt x="197968" y="10700"/>
                  </a:cubicBezTo>
                  <a:cubicBezTo>
                    <a:pt x="192446" y="9696"/>
                    <a:pt x="186855" y="9113"/>
                    <a:pt x="181299" y="8319"/>
                  </a:cubicBezTo>
                  <a:cubicBezTo>
                    <a:pt x="156350" y="0"/>
                    <a:pt x="168477" y="3107"/>
                    <a:pt x="114624" y="8319"/>
                  </a:cubicBezTo>
                  <a:cubicBezTo>
                    <a:pt x="109627" y="8803"/>
                    <a:pt x="100336" y="13081"/>
                    <a:pt x="100336" y="13081"/>
                  </a:cubicBezTo>
                  <a:cubicBezTo>
                    <a:pt x="97955" y="15462"/>
                    <a:pt x="95780" y="18069"/>
                    <a:pt x="93193" y="20225"/>
                  </a:cubicBezTo>
                  <a:cubicBezTo>
                    <a:pt x="90994" y="22057"/>
                    <a:pt x="88073" y="22963"/>
                    <a:pt x="86049" y="24987"/>
                  </a:cubicBezTo>
                  <a:cubicBezTo>
                    <a:pt x="70167" y="40868"/>
                    <a:pt x="93198" y="24188"/>
                    <a:pt x="74143" y="36894"/>
                  </a:cubicBezTo>
                  <a:cubicBezTo>
                    <a:pt x="72555" y="41656"/>
                    <a:pt x="72930" y="47631"/>
                    <a:pt x="69380" y="51181"/>
                  </a:cubicBezTo>
                  <a:cubicBezTo>
                    <a:pt x="57831" y="62730"/>
                    <a:pt x="62345" y="56970"/>
                    <a:pt x="55093" y="67850"/>
                  </a:cubicBezTo>
                  <a:cubicBezTo>
                    <a:pt x="48792" y="93046"/>
                    <a:pt x="57346" y="63376"/>
                    <a:pt x="47949" y="84519"/>
                  </a:cubicBezTo>
                  <a:cubicBezTo>
                    <a:pt x="45910" y="89106"/>
                    <a:pt x="43186" y="98806"/>
                    <a:pt x="43186" y="98806"/>
                  </a:cubicBezTo>
                  <a:cubicBezTo>
                    <a:pt x="42392" y="106744"/>
                    <a:pt x="41336" y="114659"/>
                    <a:pt x="40805" y="122619"/>
                  </a:cubicBezTo>
                  <a:cubicBezTo>
                    <a:pt x="38814" y="152484"/>
                    <a:pt x="40435" y="162759"/>
                    <a:pt x="36043" y="186912"/>
                  </a:cubicBezTo>
                  <a:cubicBezTo>
                    <a:pt x="33881" y="198801"/>
                    <a:pt x="34060" y="193387"/>
                    <a:pt x="31280" y="203581"/>
                  </a:cubicBezTo>
                  <a:cubicBezTo>
                    <a:pt x="29558" y="209896"/>
                    <a:pt x="28949" y="216554"/>
                    <a:pt x="26518" y="222631"/>
                  </a:cubicBezTo>
                  <a:cubicBezTo>
                    <a:pt x="19886" y="239209"/>
                    <a:pt x="23112" y="230469"/>
                    <a:pt x="16993" y="248825"/>
                  </a:cubicBezTo>
                  <a:lnTo>
                    <a:pt x="12230" y="263112"/>
                  </a:lnTo>
                  <a:cubicBezTo>
                    <a:pt x="11436" y="265493"/>
                    <a:pt x="10262" y="267780"/>
                    <a:pt x="9849" y="270256"/>
                  </a:cubicBezTo>
                  <a:cubicBezTo>
                    <a:pt x="9055" y="275019"/>
                    <a:pt x="8184" y="279769"/>
                    <a:pt x="7468" y="284544"/>
                  </a:cubicBezTo>
                  <a:cubicBezTo>
                    <a:pt x="5803" y="295645"/>
                    <a:pt x="5427" y="306991"/>
                    <a:pt x="2705" y="317881"/>
                  </a:cubicBezTo>
                  <a:lnTo>
                    <a:pt x="324" y="327406"/>
                  </a:lnTo>
                  <a:cubicBezTo>
                    <a:pt x="1781" y="360930"/>
                    <a:pt x="0" y="371038"/>
                    <a:pt x="5086" y="396462"/>
                  </a:cubicBezTo>
                  <a:cubicBezTo>
                    <a:pt x="5728" y="399671"/>
                    <a:pt x="6758" y="402792"/>
                    <a:pt x="7468" y="405987"/>
                  </a:cubicBezTo>
                  <a:cubicBezTo>
                    <a:pt x="8346" y="409938"/>
                    <a:pt x="8428" y="414104"/>
                    <a:pt x="9849" y="417894"/>
                  </a:cubicBezTo>
                  <a:cubicBezTo>
                    <a:pt x="18580" y="441178"/>
                    <a:pt x="11446" y="409996"/>
                    <a:pt x="16993" y="432181"/>
                  </a:cubicBezTo>
                  <a:cubicBezTo>
                    <a:pt x="18479" y="438124"/>
                    <a:pt x="20906" y="452857"/>
                    <a:pt x="21755" y="458375"/>
                  </a:cubicBezTo>
                  <a:cubicBezTo>
                    <a:pt x="22608" y="463922"/>
                    <a:pt x="22874" y="469575"/>
                    <a:pt x="24136" y="475044"/>
                  </a:cubicBezTo>
                  <a:cubicBezTo>
                    <a:pt x="25265" y="479935"/>
                    <a:pt x="27311" y="484569"/>
                    <a:pt x="28899" y="489331"/>
                  </a:cubicBezTo>
                  <a:lnTo>
                    <a:pt x="31280" y="496475"/>
                  </a:lnTo>
                  <a:cubicBezTo>
                    <a:pt x="32074" y="498856"/>
                    <a:pt x="33169" y="501158"/>
                    <a:pt x="33661" y="503619"/>
                  </a:cubicBezTo>
                  <a:cubicBezTo>
                    <a:pt x="41910" y="544852"/>
                    <a:pt x="28707" y="481417"/>
                    <a:pt x="40805" y="529812"/>
                  </a:cubicBezTo>
                  <a:cubicBezTo>
                    <a:pt x="41570" y="532870"/>
                    <a:pt x="43858" y="543060"/>
                    <a:pt x="45568" y="546481"/>
                  </a:cubicBezTo>
                  <a:cubicBezTo>
                    <a:pt x="46848" y="549041"/>
                    <a:pt x="48743" y="551244"/>
                    <a:pt x="50330" y="553625"/>
                  </a:cubicBezTo>
                  <a:cubicBezTo>
                    <a:pt x="55285" y="573447"/>
                    <a:pt x="49252" y="553850"/>
                    <a:pt x="57474" y="570294"/>
                  </a:cubicBezTo>
                  <a:cubicBezTo>
                    <a:pt x="58596" y="572539"/>
                    <a:pt x="58866" y="575130"/>
                    <a:pt x="59855" y="577437"/>
                  </a:cubicBezTo>
                  <a:cubicBezTo>
                    <a:pt x="64213" y="587604"/>
                    <a:pt x="64926" y="587372"/>
                    <a:pt x="71761" y="596487"/>
                  </a:cubicBezTo>
                  <a:cubicBezTo>
                    <a:pt x="72555" y="598868"/>
                    <a:pt x="73020" y="601386"/>
                    <a:pt x="74143" y="603631"/>
                  </a:cubicBezTo>
                  <a:cubicBezTo>
                    <a:pt x="75423" y="606191"/>
                    <a:pt x="77927" y="608085"/>
                    <a:pt x="78905" y="610775"/>
                  </a:cubicBezTo>
                  <a:cubicBezTo>
                    <a:pt x="81142" y="616926"/>
                    <a:pt x="80037" y="624379"/>
                    <a:pt x="83668" y="629825"/>
                  </a:cubicBezTo>
                  <a:cubicBezTo>
                    <a:pt x="86843" y="634587"/>
                    <a:pt x="90633" y="638993"/>
                    <a:pt x="93193" y="644112"/>
                  </a:cubicBezTo>
                  <a:cubicBezTo>
                    <a:pt x="104224" y="666174"/>
                    <a:pt x="97698" y="658142"/>
                    <a:pt x="109861" y="670306"/>
                  </a:cubicBezTo>
                  <a:lnTo>
                    <a:pt x="117005" y="691737"/>
                  </a:lnTo>
                  <a:lnTo>
                    <a:pt x="119386" y="698881"/>
                  </a:lnTo>
                  <a:lnTo>
                    <a:pt x="121768" y="706025"/>
                  </a:lnTo>
                  <a:cubicBezTo>
                    <a:pt x="122595" y="714300"/>
                    <a:pt x="124069" y="734281"/>
                    <a:pt x="126530" y="744125"/>
                  </a:cubicBezTo>
                  <a:cubicBezTo>
                    <a:pt x="127748" y="748995"/>
                    <a:pt x="126531" y="756824"/>
                    <a:pt x="131293" y="758412"/>
                  </a:cubicBezTo>
                  <a:lnTo>
                    <a:pt x="145580" y="763175"/>
                  </a:lnTo>
                  <a:lnTo>
                    <a:pt x="152724" y="765556"/>
                  </a:lnTo>
                  <a:cubicBezTo>
                    <a:pt x="159074" y="764762"/>
                    <a:pt x="165478" y="764320"/>
                    <a:pt x="171774" y="763175"/>
                  </a:cubicBezTo>
                  <a:cubicBezTo>
                    <a:pt x="174244" y="762726"/>
                    <a:pt x="176504" y="761484"/>
                    <a:pt x="178918" y="760794"/>
                  </a:cubicBezTo>
                  <a:cubicBezTo>
                    <a:pt x="182065" y="759895"/>
                    <a:pt x="185268" y="759206"/>
                    <a:pt x="188443" y="758412"/>
                  </a:cubicBezTo>
                  <a:cubicBezTo>
                    <a:pt x="192733" y="754122"/>
                    <a:pt x="197863" y="749926"/>
                    <a:pt x="200349" y="744125"/>
                  </a:cubicBezTo>
                  <a:cubicBezTo>
                    <a:pt x="201638" y="741117"/>
                    <a:pt x="202020" y="737795"/>
                    <a:pt x="202730" y="734600"/>
                  </a:cubicBezTo>
                  <a:cubicBezTo>
                    <a:pt x="205682" y="721313"/>
                    <a:pt x="205690" y="718972"/>
                    <a:pt x="207493" y="703644"/>
                  </a:cubicBezTo>
                  <a:cubicBezTo>
                    <a:pt x="210394" y="678990"/>
                    <a:pt x="207516" y="689285"/>
                    <a:pt x="212255" y="675069"/>
                  </a:cubicBezTo>
                  <a:cubicBezTo>
                    <a:pt x="213982" y="664708"/>
                    <a:pt x="214795" y="658878"/>
                    <a:pt x="217018" y="648875"/>
                  </a:cubicBezTo>
                  <a:cubicBezTo>
                    <a:pt x="217728" y="645680"/>
                    <a:pt x="218605" y="642525"/>
                    <a:pt x="219399" y="639350"/>
                  </a:cubicBezTo>
                  <a:cubicBezTo>
                    <a:pt x="220193" y="593312"/>
                    <a:pt x="220406" y="547261"/>
                    <a:pt x="221780" y="501237"/>
                  </a:cubicBezTo>
                  <a:cubicBezTo>
                    <a:pt x="221994" y="494053"/>
                    <a:pt x="222751" y="486854"/>
                    <a:pt x="224161" y="479806"/>
                  </a:cubicBezTo>
                  <a:cubicBezTo>
                    <a:pt x="225146" y="474883"/>
                    <a:pt x="227336" y="470281"/>
                    <a:pt x="228924" y="465519"/>
                  </a:cubicBezTo>
                  <a:lnTo>
                    <a:pt x="233686" y="451231"/>
                  </a:lnTo>
                  <a:cubicBezTo>
                    <a:pt x="234480" y="448850"/>
                    <a:pt x="234676" y="446176"/>
                    <a:pt x="236068" y="444087"/>
                  </a:cubicBezTo>
                  <a:cubicBezTo>
                    <a:pt x="246033" y="429140"/>
                    <a:pt x="245593" y="435524"/>
                    <a:pt x="245593" y="427419"/>
                  </a:cubicBezTo>
                </a:path>
              </a:pathLst>
            </a:custGeom>
            <a:ln>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2" name="Bent Arrow 51"/>
          <p:cNvSpPr/>
          <p:nvPr/>
        </p:nvSpPr>
        <p:spPr>
          <a:xfrm flipV="1">
            <a:off x="4860032" y="4245936"/>
            <a:ext cx="1872208" cy="21602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3" name="Picture 52" descr="Document.png"/>
          <p:cNvPicPr>
            <a:picLocks noChangeAspect="1"/>
          </p:cNvPicPr>
          <p:nvPr/>
        </p:nvPicPr>
        <p:blipFill>
          <a:blip r:embed="rId4" cstate="print"/>
          <a:stretch>
            <a:fillRect/>
          </a:stretch>
        </p:blipFill>
        <p:spPr>
          <a:xfrm flipH="1">
            <a:off x="7452321" y="3813888"/>
            <a:ext cx="783545" cy="648072"/>
          </a:xfrm>
          <a:prstGeom prst="rect">
            <a:avLst/>
          </a:prstGeom>
        </p:spPr>
      </p:pic>
      <p:sp>
        <p:nvSpPr>
          <p:cNvPr id="55" name="TextBox 54"/>
          <p:cNvSpPr txBox="1"/>
          <p:nvPr/>
        </p:nvSpPr>
        <p:spPr>
          <a:xfrm>
            <a:off x="6948264" y="3057805"/>
            <a:ext cx="1692696" cy="584775"/>
          </a:xfrm>
          <a:prstGeom prst="rect">
            <a:avLst/>
          </a:prstGeom>
          <a:noFill/>
        </p:spPr>
        <p:txBody>
          <a:bodyPr wrap="square" rtlCol="0">
            <a:spAutoFit/>
          </a:bodyPr>
          <a:lstStyle/>
          <a:p>
            <a:r>
              <a:rPr 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rPr>
              <a:t>Internet</a:t>
            </a:r>
            <a:endPar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loud 53"/>
          <p:cNvSpPr/>
          <p:nvPr/>
        </p:nvSpPr>
        <p:spPr>
          <a:xfrm>
            <a:off x="6804248" y="3543858"/>
            <a:ext cx="2088232" cy="124213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ru-RU" dirty="0" smtClean="0"/>
              <a:t>Как определить нарушителя?</a:t>
            </a:r>
            <a:endParaRPr lang="en-US" dirty="0"/>
          </a:p>
        </p:txBody>
      </p:sp>
      <p:pic>
        <p:nvPicPr>
          <p:cNvPr id="4" name="Picture 3" descr="3d-man-holding-folder.png"/>
          <p:cNvPicPr>
            <a:picLocks noChangeAspect="1"/>
          </p:cNvPicPr>
          <p:nvPr/>
        </p:nvPicPr>
        <p:blipFill>
          <a:blip r:embed="rId2" cstate="print"/>
          <a:stretch>
            <a:fillRect/>
          </a:stretch>
        </p:blipFill>
        <p:spPr>
          <a:xfrm>
            <a:off x="1547664" y="3219823"/>
            <a:ext cx="941914" cy="992210"/>
          </a:xfrm>
          <a:prstGeom prst="rect">
            <a:avLst/>
          </a:prstGeom>
        </p:spPr>
      </p:pic>
      <p:pic>
        <p:nvPicPr>
          <p:cNvPr id="7" name="Picture 6" descr="3d-man-holding-folder.png"/>
          <p:cNvPicPr>
            <a:picLocks noChangeAspect="1"/>
          </p:cNvPicPr>
          <p:nvPr/>
        </p:nvPicPr>
        <p:blipFill>
          <a:blip r:embed="rId2" cstate="print"/>
          <a:stretch>
            <a:fillRect/>
          </a:stretch>
        </p:blipFill>
        <p:spPr>
          <a:xfrm>
            <a:off x="2483768" y="3219823"/>
            <a:ext cx="941914" cy="992210"/>
          </a:xfrm>
          <a:prstGeom prst="rect">
            <a:avLst/>
          </a:prstGeom>
        </p:spPr>
      </p:pic>
      <p:pic>
        <p:nvPicPr>
          <p:cNvPr id="8" name="Picture 7" descr="3d-man-holding-folder.png"/>
          <p:cNvPicPr>
            <a:picLocks noChangeAspect="1"/>
          </p:cNvPicPr>
          <p:nvPr/>
        </p:nvPicPr>
        <p:blipFill>
          <a:blip r:embed="rId2" cstate="print"/>
          <a:stretch>
            <a:fillRect/>
          </a:stretch>
        </p:blipFill>
        <p:spPr>
          <a:xfrm>
            <a:off x="3419872" y="3219823"/>
            <a:ext cx="941914" cy="992210"/>
          </a:xfrm>
          <a:prstGeom prst="rect">
            <a:avLst/>
          </a:prstGeom>
        </p:spPr>
      </p:pic>
      <p:pic>
        <p:nvPicPr>
          <p:cNvPr id="9" name="Picture 8" descr="3d-man-holding-folder.png"/>
          <p:cNvPicPr>
            <a:picLocks noChangeAspect="1"/>
          </p:cNvPicPr>
          <p:nvPr/>
        </p:nvPicPr>
        <p:blipFill>
          <a:blip r:embed="rId2" cstate="print"/>
          <a:stretch>
            <a:fillRect/>
          </a:stretch>
        </p:blipFill>
        <p:spPr>
          <a:xfrm>
            <a:off x="4355976" y="3219823"/>
            <a:ext cx="941914" cy="992210"/>
          </a:xfrm>
          <a:prstGeom prst="rect">
            <a:avLst/>
          </a:prstGeom>
        </p:spPr>
      </p:pic>
      <p:pic>
        <p:nvPicPr>
          <p:cNvPr id="10" name="Picture 9" descr="3d-man-holding-folder.png"/>
          <p:cNvPicPr>
            <a:picLocks noChangeAspect="1"/>
          </p:cNvPicPr>
          <p:nvPr/>
        </p:nvPicPr>
        <p:blipFill>
          <a:blip r:embed="rId2" cstate="print"/>
          <a:stretch>
            <a:fillRect/>
          </a:stretch>
        </p:blipFill>
        <p:spPr>
          <a:xfrm>
            <a:off x="5292080" y="3219823"/>
            <a:ext cx="941914" cy="992210"/>
          </a:xfrm>
          <a:prstGeom prst="rect">
            <a:avLst/>
          </a:prstGeom>
        </p:spPr>
      </p:pic>
      <p:pic>
        <p:nvPicPr>
          <p:cNvPr id="11" name="Picture 10" descr="Document.png"/>
          <p:cNvPicPr>
            <a:picLocks noChangeAspect="1"/>
          </p:cNvPicPr>
          <p:nvPr/>
        </p:nvPicPr>
        <p:blipFill>
          <a:blip r:embed="rId3" cstate="print"/>
          <a:stretch>
            <a:fillRect/>
          </a:stretch>
        </p:blipFill>
        <p:spPr>
          <a:xfrm>
            <a:off x="1619673" y="1167594"/>
            <a:ext cx="1371203" cy="1134126"/>
          </a:xfrm>
          <a:prstGeom prst="rect">
            <a:avLst/>
          </a:prstGeom>
        </p:spPr>
      </p:pic>
      <p:sp>
        <p:nvSpPr>
          <p:cNvPr id="12" name="Down Arrow 11"/>
          <p:cNvSpPr/>
          <p:nvPr/>
        </p:nvSpPr>
        <p:spPr>
          <a:xfrm>
            <a:off x="1691680" y="2409732"/>
            <a:ext cx="504056" cy="7020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20470149">
            <a:off x="2284134" y="2341104"/>
            <a:ext cx="504056" cy="808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19468044">
            <a:off x="2840591" y="2152527"/>
            <a:ext cx="504056" cy="10420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18761618">
            <a:off x="3557524" y="1573271"/>
            <a:ext cx="378042" cy="19914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18285437">
            <a:off x="4213077" y="1078017"/>
            <a:ext cx="378042" cy="27424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8"/>
          <p:cNvGrpSpPr/>
          <p:nvPr/>
        </p:nvGrpSpPr>
        <p:grpSpPr>
          <a:xfrm>
            <a:off x="6444209" y="2139702"/>
            <a:ext cx="731343" cy="832247"/>
            <a:chOff x="4352057" y="4319588"/>
            <a:chExt cx="731343" cy="1109662"/>
          </a:xfrm>
        </p:grpSpPr>
        <p:sp>
          <p:nvSpPr>
            <p:cNvPr id="34" name="Freeform 33"/>
            <p:cNvSpPr/>
            <p:nvPr/>
          </p:nvSpPr>
          <p:spPr>
            <a:xfrm>
              <a:off x="4943475" y="4319588"/>
              <a:ext cx="139925" cy="109537"/>
            </a:xfrm>
            <a:custGeom>
              <a:avLst/>
              <a:gdLst>
                <a:gd name="connsiteX0" fmla="*/ 0 w 139925"/>
                <a:gd name="connsiteY0" fmla="*/ 71437 h 109537"/>
                <a:gd name="connsiteX1" fmla="*/ 28575 w 139925"/>
                <a:gd name="connsiteY1" fmla="*/ 61912 h 109537"/>
                <a:gd name="connsiteX2" fmla="*/ 57150 w 139925"/>
                <a:gd name="connsiteY2" fmla="*/ 57150 h 109537"/>
                <a:gd name="connsiteX3" fmla="*/ 90488 w 139925"/>
                <a:gd name="connsiteY3" fmla="*/ 47625 h 109537"/>
                <a:gd name="connsiteX4" fmla="*/ 119063 w 139925"/>
                <a:gd name="connsiteY4" fmla="*/ 23812 h 109537"/>
                <a:gd name="connsiteX5" fmla="*/ 123825 w 139925"/>
                <a:gd name="connsiteY5" fmla="*/ 0 h 109537"/>
                <a:gd name="connsiteX6" fmla="*/ 128588 w 139925"/>
                <a:gd name="connsiteY6" fmla="*/ 52387 h 109537"/>
                <a:gd name="connsiteX7" fmla="*/ 114300 w 139925"/>
                <a:gd name="connsiteY7" fmla="*/ 61912 h 109537"/>
                <a:gd name="connsiteX8" fmla="*/ 71438 w 139925"/>
                <a:gd name="connsiteY8" fmla="*/ 100012 h 109537"/>
                <a:gd name="connsiteX9" fmla="*/ 42863 w 139925"/>
                <a:gd name="connsiteY9" fmla="*/ 109537 h 109537"/>
                <a:gd name="connsiteX10" fmla="*/ 0 w 139925"/>
                <a:gd name="connsiteY10" fmla="*/ 71437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925" h="109537">
                  <a:moveTo>
                    <a:pt x="0" y="71437"/>
                  </a:moveTo>
                  <a:cubicBezTo>
                    <a:pt x="9525" y="68262"/>
                    <a:pt x="18671" y="63562"/>
                    <a:pt x="28575" y="61912"/>
                  </a:cubicBezTo>
                  <a:cubicBezTo>
                    <a:pt x="38100" y="60325"/>
                    <a:pt x="47681" y="59044"/>
                    <a:pt x="57150" y="57150"/>
                  </a:cubicBezTo>
                  <a:cubicBezTo>
                    <a:pt x="72092" y="54162"/>
                    <a:pt x="76876" y="52162"/>
                    <a:pt x="90488" y="47625"/>
                  </a:cubicBezTo>
                  <a:cubicBezTo>
                    <a:pt x="98693" y="42155"/>
                    <a:pt x="114479" y="32979"/>
                    <a:pt x="119063" y="23812"/>
                  </a:cubicBezTo>
                  <a:cubicBezTo>
                    <a:pt x="122683" y="16572"/>
                    <a:pt x="122238" y="7937"/>
                    <a:pt x="123825" y="0"/>
                  </a:cubicBezTo>
                  <a:cubicBezTo>
                    <a:pt x="130197" y="19115"/>
                    <a:pt x="139925" y="32548"/>
                    <a:pt x="128588" y="52387"/>
                  </a:cubicBezTo>
                  <a:cubicBezTo>
                    <a:pt x="125748" y="57357"/>
                    <a:pt x="118578" y="58109"/>
                    <a:pt x="114300" y="61912"/>
                  </a:cubicBezTo>
                  <a:cubicBezTo>
                    <a:pt x="103525" y="71490"/>
                    <a:pt x="87650" y="92807"/>
                    <a:pt x="71438" y="100012"/>
                  </a:cubicBezTo>
                  <a:cubicBezTo>
                    <a:pt x="62263" y="104090"/>
                    <a:pt x="52903" y="109537"/>
                    <a:pt x="42863" y="109537"/>
                  </a:cubicBezTo>
                  <a:lnTo>
                    <a:pt x="0" y="7143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4616332" y="4319588"/>
              <a:ext cx="145375" cy="100771"/>
            </a:xfrm>
            <a:custGeom>
              <a:avLst/>
              <a:gdLst>
                <a:gd name="connsiteX0" fmla="*/ 141406 w 145375"/>
                <a:gd name="connsiteY0" fmla="*/ 57150 h 100771"/>
                <a:gd name="connsiteX1" fmla="*/ 93781 w 145375"/>
                <a:gd name="connsiteY1" fmla="*/ 52387 h 100771"/>
                <a:gd name="connsiteX2" fmla="*/ 55681 w 145375"/>
                <a:gd name="connsiteY2" fmla="*/ 42862 h 100771"/>
                <a:gd name="connsiteX3" fmla="*/ 36631 w 145375"/>
                <a:gd name="connsiteY3" fmla="*/ 38100 h 100771"/>
                <a:gd name="connsiteX4" fmla="*/ 3293 w 145375"/>
                <a:gd name="connsiteY4" fmla="*/ 0 h 100771"/>
                <a:gd name="connsiteX5" fmla="*/ 27106 w 145375"/>
                <a:gd name="connsiteY5" fmla="*/ 95250 h 100771"/>
                <a:gd name="connsiteX6" fmla="*/ 41393 w 145375"/>
                <a:gd name="connsiteY6" fmla="*/ 100012 h 100771"/>
                <a:gd name="connsiteX7" fmla="*/ 117593 w 145375"/>
                <a:gd name="connsiteY7" fmla="*/ 95250 h 100771"/>
                <a:gd name="connsiteX8" fmla="*/ 141406 w 145375"/>
                <a:gd name="connsiteY8" fmla="*/ 57150 h 10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375" h="100771">
                  <a:moveTo>
                    <a:pt x="141406" y="57150"/>
                  </a:moveTo>
                  <a:cubicBezTo>
                    <a:pt x="137437" y="50006"/>
                    <a:pt x="109595" y="54496"/>
                    <a:pt x="93781" y="52387"/>
                  </a:cubicBezTo>
                  <a:cubicBezTo>
                    <a:pt x="66534" y="48754"/>
                    <a:pt x="76724" y="48874"/>
                    <a:pt x="55681" y="42862"/>
                  </a:cubicBezTo>
                  <a:cubicBezTo>
                    <a:pt x="49387" y="41064"/>
                    <a:pt x="42981" y="39687"/>
                    <a:pt x="36631" y="38100"/>
                  </a:cubicBezTo>
                  <a:cubicBezTo>
                    <a:pt x="14406" y="4762"/>
                    <a:pt x="27106" y="15875"/>
                    <a:pt x="3293" y="0"/>
                  </a:cubicBezTo>
                  <a:cubicBezTo>
                    <a:pt x="5542" y="29230"/>
                    <a:pt x="0" y="72662"/>
                    <a:pt x="27106" y="95250"/>
                  </a:cubicBezTo>
                  <a:cubicBezTo>
                    <a:pt x="30962" y="98464"/>
                    <a:pt x="36631" y="98425"/>
                    <a:pt x="41393" y="100012"/>
                  </a:cubicBezTo>
                  <a:cubicBezTo>
                    <a:pt x="66793" y="98425"/>
                    <a:pt x="92749" y="100771"/>
                    <a:pt x="117593" y="95250"/>
                  </a:cubicBezTo>
                  <a:cubicBezTo>
                    <a:pt x="123181" y="94008"/>
                    <a:pt x="145375" y="64294"/>
                    <a:pt x="141406" y="5715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352057" y="5033963"/>
              <a:ext cx="339006" cy="376237"/>
            </a:xfrm>
            <a:custGeom>
              <a:avLst/>
              <a:gdLst>
                <a:gd name="connsiteX0" fmla="*/ 339006 w 339006"/>
                <a:gd name="connsiteY0" fmla="*/ 0 h 376237"/>
                <a:gd name="connsiteX1" fmla="*/ 281856 w 339006"/>
                <a:gd name="connsiteY1" fmla="*/ 28575 h 376237"/>
                <a:gd name="connsiteX2" fmla="*/ 267568 w 339006"/>
                <a:gd name="connsiteY2" fmla="*/ 38100 h 376237"/>
                <a:gd name="connsiteX3" fmla="*/ 258043 w 339006"/>
                <a:gd name="connsiteY3" fmla="*/ 66675 h 376237"/>
                <a:gd name="connsiteX4" fmla="*/ 253281 w 339006"/>
                <a:gd name="connsiteY4" fmla="*/ 80962 h 376237"/>
                <a:gd name="connsiteX5" fmla="*/ 243756 w 339006"/>
                <a:gd name="connsiteY5" fmla="*/ 133350 h 376237"/>
                <a:gd name="connsiteX6" fmla="*/ 238993 w 339006"/>
                <a:gd name="connsiteY6" fmla="*/ 147637 h 376237"/>
                <a:gd name="connsiteX7" fmla="*/ 234231 w 339006"/>
                <a:gd name="connsiteY7" fmla="*/ 166687 h 376237"/>
                <a:gd name="connsiteX8" fmla="*/ 219943 w 339006"/>
                <a:gd name="connsiteY8" fmla="*/ 219075 h 376237"/>
                <a:gd name="connsiteX9" fmla="*/ 210418 w 339006"/>
                <a:gd name="connsiteY9" fmla="*/ 233362 h 376237"/>
                <a:gd name="connsiteX10" fmla="*/ 200893 w 339006"/>
                <a:gd name="connsiteY10" fmla="*/ 261937 h 376237"/>
                <a:gd name="connsiteX11" fmla="*/ 34206 w 339006"/>
                <a:gd name="connsiteY11" fmla="*/ 285750 h 376237"/>
                <a:gd name="connsiteX12" fmla="*/ 19918 w 339006"/>
                <a:gd name="connsiteY12" fmla="*/ 290512 h 376237"/>
                <a:gd name="connsiteX13" fmla="*/ 29443 w 339006"/>
                <a:gd name="connsiteY13" fmla="*/ 352425 h 376237"/>
                <a:gd name="connsiteX14" fmla="*/ 58018 w 339006"/>
                <a:gd name="connsiteY14" fmla="*/ 361950 h 376237"/>
                <a:gd name="connsiteX15" fmla="*/ 86593 w 339006"/>
                <a:gd name="connsiteY15" fmla="*/ 371475 h 376237"/>
                <a:gd name="connsiteX16" fmla="*/ 100881 w 339006"/>
                <a:gd name="connsiteY16" fmla="*/ 376237 h 376237"/>
                <a:gd name="connsiteX17" fmla="*/ 138981 w 339006"/>
                <a:gd name="connsiteY17" fmla="*/ 376237 h 37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9006" h="376237">
                  <a:moveTo>
                    <a:pt x="339006" y="0"/>
                  </a:moveTo>
                  <a:cubicBezTo>
                    <a:pt x="299570" y="13145"/>
                    <a:pt x="318786" y="3955"/>
                    <a:pt x="281856" y="28575"/>
                  </a:cubicBezTo>
                  <a:lnTo>
                    <a:pt x="267568" y="38100"/>
                  </a:lnTo>
                  <a:lnTo>
                    <a:pt x="258043" y="66675"/>
                  </a:lnTo>
                  <a:cubicBezTo>
                    <a:pt x="256456" y="71437"/>
                    <a:pt x="254106" y="76010"/>
                    <a:pt x="253281" y="80962"/>
                  </a:cubicBezTo>
                  <a:cubicBezTo>
                    <a:pt x="251161" y="93683"/>
                    <a:pt x="247081" y="120051"/>
                    <a:pt x="243756" y="133350"/>
                  </a:cubicBezTo>
                  <a:cubicBezTo>
                    <a:pt x="242538" y="138220"/>
                    <a:pt x="240372" y="142810"/>
                    <a:pt x="238993" y="147637"/>
                  </a:cubicBezTo>
                  <a:cubicBezTo>
                    <a:pt x="237195" y="153931"/>
                    <a:pt x="235651" y="160297"/>
                    <a:pt x="234231" y="166687"/>
                  </a:cubicBezTo>
                  <a:cubicBezTo>
                    <a:pt x="231250" y="180104"/>
                    <a:pt x="227376" y="207926"/>
                    <a:pt x="219943" y="219075"/>
                  </a:cubicBezTo>
                  <a:lnTo>
                    <a:pt x="210418" y="233362"/>
                  </a:lnTo>
                  <a:cubicBezTo>
                    <a:pt x="207243" y="242887"/>
                    <a:pt x="209247" y="256368"/>
                    <a:pt x="200893" y="261937"/>
                  </a:cubicBezTo>
                  <a:cubicBezTo>
                    <a:pt x="133990" y="306539"/>
                    <a:pt x="183759" y="280592"/>
                    <a:pt x="34206" y="285750"/>
                  </a:cubicBezTo>
                  <a:cubicBezTo>
                    <a:pt x="29443" y="287337"/>
                    <a:pt x="23838" y="287376"/>
                    <a:pt x="19918" y="290512"/>
                  </a:cubicBezTo>
                  <a:cubicBezTo>
                    <a:pt x="0" y="306446"/>
                    <a:pt x="9093" y="341119"/>
                    <a:pt x="29443" y="352425"/>
                  </a:cubicBezTo>
                  <a:cubicBezTo>
                    <a:pt x="38220" y="357301"/>
                    <a:pt x="48493" y="358775"/>
                    <a:pt x="58018" y="361950"/>
                  </a:cubicBezTo>
                  <a:lnTo>
                    <a:pt x="86593" y="371475"/>
                  </a:lnTo>
                  <a:cubicBezTo>
                    <a:pt x="91356" y="373063"/>
                    <a:pt x="95861" y="376237"/>
                    <a:pt x="100881" y="376237"/>
                  </a:cubicBezTo>
                  <a:lnTo>
                    <a:pt x="138981" y="376237"/>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4414838" y="5414963"/>
              <a:ext cx="95250" cy="14287"/>
            </a:xfrm>
            <a:custGeom>
              <a:avLst/>
              <a:gdLst>
                <a:gd name="connsiteX0" fmla="*/ 0 w 95250"/>
                <a:gd name="connsiteY0" fmla="*/ 14287 h 14287"/>
                <a:gd name="connsiteX1" fmla="*/ 47625 w 95250"/>
                <a:gd name="connsiteY1" fmla="*/ 9525 h 14287"/>
                <a:gd name="connsiteX2" fmla="*/ 61912 w 95250"/>
                <a:gd name="connsiteY2" fmla="*/ 4762 h 14287"/>
                <a:gd name="connsiteX3" fmla="*/ 95250 w 95250"/>
                <a:gd name="connsiteY3" fmla="*/ 0 h 14287"/>
              </a:gdLst>
              <a:ahLst/>
              <a:cxnLst>
                <a:cxn ang="0">
                  <a:pos x="connsiteX0" y="connsiteY0"/>
                </a:cxn>
                <a:cxn ang="0">
                  <a:pos x="connsiteX1" y="connsiteY1"/>
                </a:cxn>
                <a:cxn ang="0">
                  <a:pos x="connsiteX2" y="connsiteY2"/>
                </a:cxn>
                <a:cxn ang="0">
                  <a:pos x="connsiteX3" y="connsiteY3"/>
                </a:cxn>
              </a:cxnLst>
              <a:rect l="l" t="t" r="r" b="b"/>
              <a:pathLst>
                <a:path w="95250" h="14287">
                  <a:moveTo>
                    <a:pt x="0" y="14287"/>
                  </a:moveTo>
                  <a:cubicBezTo>
                    <a:pt x="15875" y="12700"/>
                    <a:pt x="31856" y="11951"/>
                    <a:pt x="47625" y="9525"/>
                  </a:cubicBezTo>
                  <a:cubicBezTo>
                    <a:pt x="52587" y="8762"/>
                    <a:pt x="56989" y="5747"/>
                    <a:pt x="61912" y="4762"/>
                  </a:cubicBezTo>
                  <a:cubicBezTo>
                    <a:pt x="72919" y="2561"/>
                    <a:pt x="95250" y="0"/>
                    <a:pt x="9525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4433888" y="5381625"/>
              <a:ext cx="66675" cy="38723"/>
            </a:xfrm>
            <a:custGeom>
              <a:avLst/>
              <a:gdLst>
                <a:gd name="connsiteX0" fmla="*/ 0 w 66675"/>
                <a:gd name="connsiteY0" fmla="*/ 0 h 38723"/>
                <a:gd name="connsiteX1" fmla="*/ 14287 w 66675"/>
                <a:gd name="connsiteY1" fmla="*/ 9525 h 38723"/>
                <a:gd name="connsiteX2" fmla="*/ 28575 w 66675"/>
                <a:gd name="connsiteY2" fmla="*/ 23813 h 38723"/>
                <a:gd name="connsiteX3" fmla="*/ 57150 w 66675"/>
                <a:gd name="connsiteY3" fmla="*/ 38100 h 38723"/>
                <a:gd name="connsiteX4" fmla="*/ 66675 w 66675"/>
                <a:gd name="connsiteY4" fmla="*/ 38100 h 38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38723">
                  <a:moveTo>
                    <a:pt x="0" y="0"/>
                  </a:moveTo>
                  <a:cubicBezTo>
                    <a:pt x="4762" y="3175"/>
                    <a:pt x="9890" y="5861"/>
                    <a:pt x="14287" y="9525"/>
                  </a:cubicBezTo>
                  <a:cubicBezTo>
                    <a:pt x="19461" y="13837"/>
                    <a:pt x="23401" y="19501"/>
                    <a:pt x="28575" y="23813"/>
                  </a:cubicBezTo>
                  <a:cubicBezTo>
                    <a:pt x="37449" y="31208"/>
                    <a:pt x="45844" y="35839"/>
                    <a:pt x="57150" y="38100"/>
                  </a:cubicBezTo>
                  <a:cubicBezTo>
                    <a:pt x="60263" y="38723"/>
                    <a:pt x="63500" y="38100"/>
                    <a:pt x="66675" y="3810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 name="Group 47"/>
          <p:cNvGrpSpPr/>
          <p:nvPr/>
        </p:nvGrpSpPr>
        <p:grpSpPr>
          <a:xfrm>
            <a:off x="6516216" y="1113588"/>
            <a:ext cx="792088" cy="805830"/>
            <a:chOff x="3491880" y="4298225"/>
            <a:chExt cx="792088" cy="1074440"/>
          </a:xfrm>
        </p:grpSpPr>
        <p:sp>
          <p:nvSpPr>
            <p:cNvPr id="49" name="Freeform 48"/>
            <p:cNvSpPr/>
            <p:nvPr/>
          </p:nvSpPr>
          <p:spPr>
            <a:xfrm>
              <a:off x="3762375" y="4298225"/>
              <a:ext cx="334161" cy="128519"/>
            </a:xfrm>
            <a:custGeom>
              <a:avLst/>
              <a:gdLst>
                <a:gd name="connsiteX0" fmla="*/ 16669 w 334161"/>
                <a:gd name="connsiteY0" fmla="*/ 116613 h 128519"/>
                <a:gd name="connsiteX1" fmla="*/ 2381 w 334161"/>
                <a:gd name="connsiteY1" fmla="*/ 88038 h 128519"/>
                <a:gd name="connsiteX2" fmla="*/ 0 w 334161"/>
                <a:gd name="connsiteY2" fmla="*/ 80894 h 128519"/>
                <a:gd name="connsiteX3" fmla="*/ 2381 w 334161"/>
                <a:gd name="connsiteY3" fmla="*/ 59463 h 128519"/>
                <a:gd name="connsiteX4" fmla="*/ 7144 w 334161"/>
                <a:gd name="connsiteY4" fmla="*/ 52319 h 128519"/>
                <a:gd name="connsiteX5" fmla="*/ 23813 w 334161"/>
                <a:gd name="connsiteY5" fmla="*/ 35650 h 128519"/>
                <a:gd name="connsiteX6" fmla="*/ 38100 w 334161"/>
                <a:gd name="connsiteY6" fmla="*/ 23744 h 128519"/>
                <a:gd name="connsiteX7" fmla="*/ 45244 w 334161"/>
                <a:gd name="connsiteY7" fmla="*/ 21363 h 128519"/>
                <a:gd name="connsiteX8" fmla="*/ 69056 w 334161"/>
                <a:gd name="connsiteY8" fmla="*/ 16600 h 128519"/>
                <a:gd name="connsiteX9" fmla="*/ 80963 w 334161"/>
                <a:gd name="connsiteY9" fmla="*/ 14219 h 128519"/>
                <a:gd name="connsiteX10" fmla="*/ 88106 w 334161"/>
                <a:gd name="connsiteY10" fmla="*/ 11838 h 128519"/>
                <a:gd name="connsiteX11" fmla="*/ 138113 w 334161"/>
                <a:gd name="connsiteY11" fmla="*/ 7075 h 128519"/>
                <a:gd name="connsiteX12" fmla="*/ 183356 w 334161"/>
                <a:gd name="connsiteY12" fmla="*/ 4694 h 128519"/>
                <a:gd name="connsiteX13" fmla="*/ 216694 w 334161"/>
                <a:gd name="connsiteY13" fmla="*/ 4694 h 128519"/>
                <a:gd name="connsiteX14" fmla="*/ 230981 w 334161"/>
                <a:gd name="connsiteY14" fmla="*/ 9456 h 128519"/>
                <a:gd name="connsiteX15" fmla="*/ 245269 w 334161"/>
                <a:gd name="connsiteY15" fmla="*/ 14219 h 128519"/>
                <a:gd name="connsiteX16" fmla="*/ 252413 w 334161"/>
                <a:gd name="connsiteY16" fmla="*/ 16600 h 128519"/>
                <a:gd name="connsiteX17" fmla="*/ 259556 w 334161"/>
                <a:gd name="connsiteY17" fmla="*/ 18981 h 128519"/>
                <a:gd name="connsiteX18" fmla="*/ 276225 w 334161"/>
                <a:gd name="connsiteY18" fmla="*/ 23744 h 128519"/>
                <a:gd name="connsiteX19" fmla="*/ 288131 w 334161"/>
                <a:gd name="connsiteY19" fmla="*/ 28506 h 128519"/>
                <a:gd name="connsiteX20" fmla="*/ 302419 w 334161"/>
                <a:gd name="connsiteY20" fmla="*/ 33269 h 128519"/>
                <a:gd name="connsiteX21" fmla="*/ 316706 w 334161"/>
                <a:gd name="connsiteY21" fmla="*/ 42794 h 128519"/>
                <a:gd name="connsiteX22" fmla="*/ 323850 w 334161"/>
                <a:gd name="connsiteY22" fmla="*/ 57081 h 128519"/>
                <a:gd name="connsiteX23" fmla="*/ 328613 w 334161"/>
                <a:gd name="connsiteY23" fmla="*/ 64225 h 128519"/>
                <a:gd name="connsiteX24" fmla="*/ 328613 w 334161"/>
                <a:gd name="connsiteY24" fmla="*/ 92800 h 128519"/>
                <a:gd name="connsiteX25" fmla="*/ 321469 w 334161"/>
                <a:gd name="connsiteY25" fmla="*/ 97563 h 128519"/>
                <a:gd name="connsiteX26" fmla="*/ 314325 w 334161"/>
                <a:gd name="connsiteY26" fmla="*/ 104706 h 128519"/>
                <a:gd name="connsiteX27" fmla="*/ 300038 w 334161"/>
                <a:gd name="connsiteY27" fmla="*/ 111850 h 128519"/>
                <a:gd name="connsiteX28" fmla="*/ 292894 w 334161"/>
                <a:gd name="connsiteY28" fmla="*/ 118994 h 128519"/>
                <a:gd name="connsiteX29" fmla="*/ 278606 w 334161"/>
                <a:gd name="connsiteY29" fmla="*/ 128519 h 128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34161" h="128519">
                  <a:moveTo>
                    <a:pt x="16669" y="116613"/>
                  </a:moveTo>
                  <a:cubicBezTo>
                    <a:pt x="4361" y="98150"/>
                    <a:pt x="8953" y="107753"/>
                    <a:pt x="2381" y="88038"/>
                  </a:cubicBezTo>
                  <a:lnTo>
                    <a:pt x="0" y="80894"/>
                  </a:lnTo>
                  <a:cubicBezTo>
                    <a:pt x="794" y="73750"/>
                    <a:pt x="638" y="66436"/>
                    <a:pt x="2381" y="59463"/>
                  </a:cubicBezTo>
                  <a:cubicBezTo>
                    <a:pt x="3075" y="56686"/>
                    <a:pt x="5229" y="54446"/>
                    <a:pt x="7144" y="52319"/>
                  </a:cubicBezTo>
                  <a:cubicBezTo>
                    <a:pt x="12401" y="46478"/>
                    <a:pt x="18257" y="41206"/>
                    <a:pt x="23813" y="35650"/>
                  </a:cubicBezTo>
                  <a:cubicBezTo>
                    <a:pt x="29082" y="30381"/>
                    <a:pt x="31467" y="27060"/>
                    <a:pt x="38100" y="23744"/>
                  </a:cubicBezTo>
                  <a:cubicBezTo>
                    <a:pt x="40345" y="22622"/>
                    <a:pt x="42830" y="22053"/>
                    <a:pt x="45244" y="21363"/>
                  </a:cubicBezTo>
                  <a:cubicBezTo>
                    <a:pt x="56308" y="18202"/>
                    <a:pt x="56181" y="18941"/>
                    <a:pt x="69056" y="16600"/>
                  </a:cubicBezTo>
                  <a:cubicBezTo>
                    <a:pt x="73038" y="15876"/>
                    <a:pt x="77036" y="15201"/>
                    <a:pt x="80963" y="14219"/>
                  </a:cubicBezTo>
                  <a:cubicBezTo>
                    <a:pt x="83398" y="13610"/>
                    <a:pt x="85616" y="12149"/>
                    <a:pt x="88106" y="11838"/>
                  </a:cubicBezTo>
                  <a:cubicBezTo>
                    <a:pt x="104721" y="9761"/>
                    <a:pt x="121392" y="7955"/>
                    <a:pt x="138113" y="7075"/>
                  </a:cubicBezTo>
                  <a:lnTo>
                    <a:pt x="183356" y="4694"/>
                  </a:lnTo>
                  <a:cubicBezTo>
                    <a:pt x="197439" y="0"/>
                    <a:pt x="192816" y="481"/>
                    <a:pt x="216694" y="4694"/>
                  </a:cubicBezTo>
                  <a:cubicBezTo>
                    <a:pt x="221638" y="5566"/>
                    <a:pt x="226219" y="7869"/>
                    <a:pt x="230981" y="9456"/>
                  </a:cubicBezTo>
                  <a:lnTo>
                    <a:pt x="245269" y="14219"/>
                  </a:lnTo>
                  <a:lnTo>
                    <a:pt x="252413" y="16600"/>
                  </a:lnTo>
                  <a:cubicBezTo>
                    <a:pt x="254794" y="17394"/>
                    <a:pt x="257121" y="18372"/>
                    <a:pt x="259556" y="18981"/>
                  </a:cubicBezTo>
                  <a:cubicBezTo>
                    <a:pt x="267057" y="20857"/>
                    <a:pt x="269396" y="21183"/>
                    <a:pt x="276225" y="23744"/>
                  </a:cubicBezTo>
                  <a:cubicBezTo>
                    <a:pt x="280227" y="25245"/>
                    <a:pt x="284114" y="27045"/>
                    <a:pt x="288131" y="28506"/>
                  </a:cubicBezTo>
                  <a:cubicBezTo>
                    <a:pt x="292849" y="30222"/>
                    <a:pt x="298242" y="30484"/>
                    <a:pt x="302419" y="33269"/>
                  </a:cubicBezTo>
                  <a:lnTo>
                    <a:pt x="316706" y="42794"/>
                  </a:lnTo>
                  <a:cubicBezTo>
                    <a:pt x="330357" y="63270"/>
                    <a:pt x="313990" y="37363"/>
                    <a:pt x="323850" y="57081"/>
                  </a:cubicBezTo>
                  <a:cubicBezTo>
                    <a:pt x="325130" y="59641"/>
                    <a:pt x="327025" y="61844"/>
                    <a:pt x="328613" y="64225"/>
                  </a:cubicBezTo>
                  <a:cubicBezTo>
                    <a:pt x="332258" y="75160"/>
                    <a:pt x="334161" y="77544"/>
                    <a:pt x="328613" y="92800"/>
                  </a:cubicBezTo>
                  <a:cubicBezTo>
                    <a:pt x="327635" y="95490"/>
                    <a:pt x="323668" y="95731"/>
                    <a:pt x="321469" y="97563"/>
                  </a:cubicBezTo>
                  <a:cubicBezTo>
                    <a:pt x="318882" y="99719"/>
                    <a:pt x="316912" y="102550"/>
                    <a:pt x="314325" y="104706"/>
                  </a:cubicBezTo>
                  <a:cubicBezTo>
                    <a:pt x="308169" y="109836"/>
                    <a:pt x="307199" y="109463"/>
                    <a:pt x="300038" y="111850"/>
                  </a:cubicBezTo>
                  <a:cubicBezTo>
                    <a:pt x="297657" y="114231"/>
                    <a:pt x="295552" y="116926"/>
                    <a:pt x="292894" y="118994"/>
                  </a:cubicBezTo>
                  <a:cubicBezTo>
                    <a:pt x="288376" y="122508"/>
                    <a:pt x="278606" y="128519"/>
                    <a:pt x="278606" y="128519"/>
                  </a:cubicBezTo>
                </a:path>
              </a:pathLst>
            </a:cu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4048125" y="4602956"/>
              <a:ext cx="235843" cy="769709"/>
            </a:xfrm>
            <a:custGeom>
              <a:avLst/>
              <a:gdLst>
                <a:gd name="connsiteX0" fmla="*/ 0 w 311435"/>
                <a:gd name="connsiteY0" fmla="*/ 90488 h 769709"/>
                <a:gd name="connsiteX1" fmla="*/ 7144 w 311435"/>
                <a:gd name="connsiteY1" fmla="*/ 88107 h 769709"/>
                <a:gd name="connsiteX2" fmla="*/ 21431 w 311435"/>
                <a:gd name="connsiteY2" fmla="*/ 85725 h 769709"/>
                <a:gd name="connsiteX3" fmla="*/ 35719 w 311435"/>
                <a:gd name="connsiteY3" fmla="*/ 76200 h 769709"/>
                <a:gd name="connsiteX4" fmla="*/ 42863 w 311435"/>
                <a:gd name="connsiteY4" fmla="*/ 71438 h 769709"/>
                <a:gd name="connsiteX5" fmla="*/ 50006 w 311435"/>
                <a:gd name="connsiteY5" fmla="*/ 66675 h 769709"/>
                <a:gd name="connsiteX6" fmla="*/ 61913 w 311435"/>
                <a:gd name="connsiteY6" fmla="*/ 54769 h 769709"/>
                <a:gd name="connsiteX7" fmla="*/ 73819 w 311435"/>
                <a:gd name="connsiteY7" fmla="*/ 42863 h 769709"/>
                <a:gd name="connsiteX8" fmla="*/ 90488 w 311435"/>
                <a:gd name="connsiteY8" fmla="*/ 21432 h 769709"/>
                <a:gd name="connsiteX9" fmla="*/ 97631 w 311435"/>
                <a:gd name="connsiteY9" fmla="*/ 16669 h 769709"/>
                <a:gd name="connsiteX10" fmla="*/ 111919 w 311435"/>
                <a:gd name="connsiteY10" fmla="*/ 4763 h 769709"/>
                <a:gd name="connsiteX11" fmla="*/ 126206 w 311435"/>
                <a:gd name="connsiteY11" fmla="*/ 0 h 769709"/>
                <a:gd name="connsiteX12" fmla="*/ 178594 w 311435"/>
                <a:gd name="connsiteY12" fmla="*/ 2382 h 769709"/>
                <a:gd name="connsiteX13" fmla="*/ 192881 w 311435"/>
                <a:gd name="connsiteY13" fmla="*/ 7144 h 769709"/>
                <a:gd name="connsiteX14" fmla="*/ 207169 w 311435"/>
                <a:gd name="connsiteY14" fmla="*/ 11907 h 769709"/>
                <a:gd name="connsiteX15" fmla="*/ 230981 w 311435"/>
                <a:gd name="connsiteY15" fmla="*/ 28575 h 769709"/>
                <a:gd name="connsiteX16" fmla="*/ 235744 w 311435"/>
                <a:gd name="connsiteY16" fmla="*/ 35719 h 769709"/>
                <a:gd name="connsiteX17" fmla="*/ 254794 w 311435"/>
                <a:gd name="connsiteY17" fmla="*/ 57150 h 769709"/>
                <a:gd name="connsiteX18" fmla="*/ 264319 w 311435"/>
                <a:gd name="connsiteY18" fmla="*/ 73819 h 769709"/>
                <a:gd name="connsiteX19" fmla="*/ 269081 w 311435"/>
                <a:gd name="connsiteY19" fmla="*/ 83344 h 769709"/>
                <a:gd name="connsiteX20" fmla="*/ 280988 w 311435"/>
                <a:gd name="connsiteY20" fmla="*/ 102394 h 769709"/>
                <a:gd name="connsiteX21" fmla="*/ 285750 w 311435"/>
                <a:gd name="connsiteY21" fmla="*/ 116682 h 769709"/>
                <a:gd name="connsiteX22" fmla="*/ 288131 w 311435"/>
                <a:gd name="connsiteY22" fmla="*/ 123825 h 769709"/>
                <a:gd name="connsiteX23" fmla="*/ 290513 w 311435"/>
                <a:gd name="connsiteY23" fmla="*/ 130969 h 769709"/>
                <a:gd name="connsiteX24" fmla="*/ 292894 w 311435"/>
                <a:gd name="connsiteY24" fmla="*/ 150019 h 769709"/>
                <a:gd name="connsiteX25" fmla="*/ 295275 w 311435"/>
                <a:gd name="connsiteY25" fmla="*/ 164307 h 769709"/>
                <a:gd name="connsiteX26" fmla="*/ 297656 w 311435"/>
                <a:gd name="connsiteY26" fmla="*/ 254794 h 769709"/>
                <a:gd name="connsiteX27" fmla="*/ 300038 w 311435"/>
                <a:gd name="connsiteY27" fmla="*/ 307182 h 769709"/>
                <a:gd name="connsiteX28" fmla="*/ 304800 w 311435"/>
                <a:gd name="connsiteY28" fmla="*/ 354807 h 769709"/>
                <a:gd name="connsiteX29" fmla="*/ 304800 w 311435"/>
                <a:gd name="connsiteY29" fmla="*/ 547688 h 769709"/>
                <a:gd name="connsiteX30" fmla="*/ 302419 w 311435"/>
                <a:gd name="connsiteY30" fmla="*/ 557213 h 769709"/>
                <a:gd name="connsiteX31" fmla="*/ 297656 w 311435"/>
                <a:gd name="connsiteY31" fmla="*/ 588169 h 769709"/>
                <a:gd name="connsiteX32" fmla="*/ 292894 w 311435"/>
                <a:gd name="connsiteY32" fmla="*/ 628650 h 769709"/>
                <a:gd name="connsiteX33" fmla="*/ 288131 w 311435"/>
                <a:gd name="connsiteY33" fmla="*/ 635794 h 769709"/>
                <a:gd name="connsiteX34" fmla="*/ 283369 w 311435"/>
                <a:gd name="connsiteY34" fmla="*/ 650082 h 769709"/>
                <a:gd name="connsiteX35" fmla="*/ 280988 w 311435"/>
                <a:gd name="connsiteY35" fmla="*/ 657225 h 769709"/>
                <a:gd name="connsiteX36" fmla="*/ 264319 w 311435"/>
                <a:gd name="connsiteY36" fmla="*/ 678657 h 769709"/>
                <a:gd name="connsiteX37" fmla="*/ 257175 w 311435"/>
                <a:gd name="connsiteY37" fmla="*/ 692944 h 769709"/>
                <a:gd name="connsiteX38" fmla="*/ 242888 w 311435"/>
                <a:gd name="connsiteY38" fmla="*/ 702469 h 769709"/>
                <a:gd name="connsiteX39" fmla="*/ 238125 w 311435"/>
                <a:gd name="connsiteY39" fmla="*/ 709613 h 769709"/>
                <a:gd name="connsiteX40" fmla="*/ 223838 w 311435"/>
                <a:gd name="connsiteY40" fmla="*/ 721519 h 769709"/>
                <a:gd name="connsiteX41" fmla="*/ 214313 w 311435"/>
                <a:gd name="connsiteY41" fmla="*/ 735807 h 769709"/>
                <a:gd name="connsiteX42" fmla="*/ 200025 w 311435"/>
                <a:gd name="connsiteY42" fmla="*/ 750094 h 769709"/>
                <a:gd name="connsiteX43" fmla="*/ 195263 w 311435"/>
                <a:gd name="connsiteY43" fmla="*/ 757238 h 769709"/>
                <a:gd name="connsiteX44" fmla="*/ 180975 w 311435"/>
                <a:gd name="connsiteY44" fmla="*/ 769144 h 769709"/>
                <a:gd name="connsiteX45" fmla="*/ 169069 w 311435"/>
                <a:gd name="connsiteY45" fmla="*/ 664369 h 769709"/>
                <a:gd name="connsiteX46" fmla="*/ 164306 w 311435"/>
                <a:gd name="connsiteY46" fmla="*/ 638175 h 769709"/>
                <a:gd name="connsiteX47" fmla="*/ 161925 w 311435"/>
                <a:gd name="connsiteY47" fmla="*/ 619125 h 769709"/>
                <a:gd name="connsiteX48" fmla="*/ 159544 w 311435"/>
                <a:gd name="connsiteY48" fmla="*/ 609600 h 769709"/>
                <a:gd name="connsiteX49" fmla="*/ 154781 w 311435"/>
                <a:gd name="connsiteY49" fmla="*/ 576263 h 769709"/>
                <a:gd name="connsiteX50" fmla="*/ 150019 w 311435"/>
                <a:gd name="connsiteY50" fmla="*/ 559594 h 769709"/>
                <a:gd name="connsiteX51" fmla="*/ 147638 w 311435"/>
                <a:gd name="connsiteY51" fmla="*/ 542925 h 769709"/>
                <a:gd name="connsiteX52" fmla="*/ 140494 w 311435"/>
                <a:gd name="connsiteY52" fmla="*/ 526257 h 769709"/>
                <a:gd name="connsiteX53" fmla="*/ 138113 w 311435"/>
                <a:gd name="connsiteY53" fmla="*/ 519113 h 769709"/>
                <a:gd name="connsiteX54" fmla="*/ 123825 w 311435"/>
                <a:gd name="connsiteY54" fmla="*/ 497682 h 769709"/>
                <a:gd name="connsiteX55" fmla="*/ 119063 w 311435"/>
                <a:gd name="connsiteY55" fmla="*/ 490538 h 769709"/>
                <a:gd name="connsiteX56" fmla="*/ 116681 w 311435"/>
                <a:gd name="connsiteY56" fmla="*/ 483394 h 769709"/>
                <a:gd name="connsiteX57" fmla="*/ 107156 w 311435"/>
                <a:gd name="connsiteY57" fmla="*/ 469107 h 769709"/>
                <a:gd name="connsiteX58" fmla="*/ 88106 w 311435"/>
                <a:gd name="connsiteY58" fmla="*/ 447675 h 769709"/>
                <a:gd name="connsiteX59" fmla="*/ 73819 w 311435"/>
                <a:gd name="connsiteY59" fmla="*/ 438150 h 769709"/>
                <a:gd name="connsiteX60" fmla="*/ 66675 w 311435"/>
                <a:gd name="connsiteY60" fmla="*/ 431007 h 769709"/>
                <a:gd name="connsiteX61" fmla="*/ 54769 w 311435"/>
                <a:gd name="connsiteY61" fmla="*/ 431007 h 76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11435" h="769709">
                  <a:moveTo>
                    <a:pt x="0" y="90488"/>
                  </a:moveTo>
                  <a:cubicBezTo>
                    <a:pt x="2381" y="89694"/>
                    <a:pt x="4694" y="88652"/>
                    <a:pt x="7144" y="88107"/>
                  </a:cubicBezTo>
                  <a:cubicBezTo>
                    <a:pt x="11857" y="87060"/>
                    <a:pt x="16974" y="87582"/>
                    <a:pt x="21431" y="85725"/>
                  </a:cubicBezTo>
                  <a:cubicBezTo>
                    <a:pt x="26715" y="83523"/>
                    <a:pt x="30956" y="79375"/>
                    <a:pt x="35719" y="76200"/>
                  </a:cubicBezTo>
                  <a:lnTo>
                    <a:pt x="42863" y="71438"/>
                  </a:lnTo>
                  <a:lnTo>
                    <a:pt x="50006" y="66675"/>
                  </a:lnTo>
                  <a:cubicBezTo>
                    <a:pt x="62712" y="47620"/>
                    <a:pt x="46032" y="70651"/>
                    <a:pt x="61913" y="54769"/>
                  </a:cubicBezTo>
                  <a:cubicBezTo>
                    <a:pt x="77784" y="38897"/>
                    <a:pt x="54772" y="55559"/>
                    <a:pt x="73819" y="42863"/>
                  </a:cubicBezTo>
                  <a:cubicBezTo>
                    <a:pt x="80461" y="32900"/>
                    <a:pt x="82091" y="28429"/>
                    <a:pt x="90488" y="21432"/>
                  </a:cubicBezTo>
                  <a:cubicBezTo>
                    <a:pt x="92686" y="19600"/>
                    <a:pt x="95250" y="18257"/>
                    <a:pt x="97631" y="16669"/>
                  </a:cubicBezTo>
                  <a:cubicBezTo>
                    <a:pt x="103478" y="7900"/>
                    <a:pt x="100932" y="9158"/>
                    <a:pt x="111919" y="4763"/>
                  </a:cubicBezTo>
                  <a:cubicBezTo>
                    <a:pt x="116580" y="2899"/>
                    <a:pt x="126206" y="0"/>
                    <a:pt x="126206" y="0"/>
                  </a:cubicBezTo>
                  <a:cubicBezTo>
                    <a:pt x="143669" y="794"/>
                    <a:pt x="161213" y="520"/>
                    <a:pt x="178594" y="2382"/>
                  </a:cubicBezTo>
                  <a:cubicBezTo>
                    <a:pt x="183585" y="2917"/>
                    <a:pt x="188119" y="5557"/>
                    <a:pt x="192881" y="7144"/>
                  </a:cubicBezTo>
                  <a:cubicBezTo>
                    <a:pt x="192886" y="7146"/>
                    <a:pt x="207165" y="11904"/>
                    <a:pt x="207169" y="11907"/>
                  </a:cubicBezTo>
                  <a:cubicBezTo>
                    <a:pt x="224758" y="23633"/>
                    <a:pt x="216877" y="17998"/>
                    <a:pt x="230981" y="28575"/>
                  </a:cubicBezTo>
                  <a:cubicBezTo>
                    <a:pt x="232569" y="30956"/>
                    <a:pt x="233843" y="33580"/>
                    <a:pt x="235744" y="35719"/>
                  </a:cubicBezTo>
                  <a:cubicBezTo>
                    <a:pt x="257495" y="60190"/>
                    <a:pt x="243983" y="40936"/>
                    <a:pt x="254794" y="57150"/>
                  </a:cubicBezTo>
                  <a:cubicBezTo>
                    <a:pt x="259472" y="71186"/>
                    <a:pt x="254021" y="57342"/>
                    <a:pt x="264319" y="73819"/>
                  </a:cubicBezTo>
                  <a:cubicBezTo>
                    <a:pt x="266200" y="76829"/>
                    <a:pt x="267200" y="80334"/>
                    <a:pt x="269081" y="83344"/>
                  </a:cubicBezTo>
                  <a:cubicBezTo>
                    <a:pt x="277041" y="96080"/>
                    <a:pt x="275626" y="88988"/>
                    <a:pt x="280988" y="102394"/>
                  </a:cubicBezTo>
                  <a:cubicBezTo>
                    <a:pt x="282852" y="107055"/>
                    <a:pt x="284163" y="111919"/>
                    <a:pt x="285750" y="116682"/>
                  </a:cubicBezTo>
                  <a:lnTo>
                    <a:pt x="288131" y="123825"/>
                  </a:lnTo>
                  <a:lnTo>
                    <a:pt x="290513" y="130969"/>
                  </a:lnTo>
                  <a:cubicBezTo>
                    <a:pt x="291307" y="137319"/>
                    <a:pt x="291989" y="143684"/>
                    <a:pt x="292894" y="150019"/>
                  </a:cubicBezTo>
                  <a:cubicBezTo>
                    <a:pt x="293577" y="154799"/>
                    <a:pt x="295056" y="159484"/>
                    <a:pt x="295275" y="164307"/>
                  </a:cubicBezTo>
                  <a:cubicBezTo>
                    <a:pt x="296645" y="194449"/>
                    <a:pt x="296651" y="224638"/>
                    <a:pt x="297656" y="254794"/>
                  </a:cubicBezTo>
                  <a:cubicBezTo>
                    <a:pt x="298238" y="272265"/>
                    <a:pt x="299119" y="289725"/>
                    <a:pt x="300038" y="307182"/>
                  </a:cubicBezTo>
                  <a:cubicBezTo>
                    <a:pt x="302107" y="346482"/>
                    <a:pt x="299466" y="333468"/>
                    <a:pt x="304800" y="354807"/>
                  </a:cubicBezTo>
                  <a:cubicBezTo>
                    <a:pt x="311435" y="434432"/>
                    <a:pt x="309008" y="394087"/>
                    <a:pt x="304800" y="547688"/>
                  </a:cubicBezTo>
                  <a:cubicBezTo>
                    <a:pt x="304710" y="550959"/>
                    <a:pt x="302957" y="553985"/>
                    <a:pt x="302419" y="557213"/>
                  </a:cubicBezTo>
                  <a:cubicBezTo>
                    <a:pt x="293783" y="609036"/>
                    <a:pt x="304932" y="551801"/>
                    <a:pt x="297656" y="588169"/>
                  </a:cubicBezTo>
                  <a:cubicBezTo>
                    <a:pt x="297280" y="593431"/>
                    <a:pt x="298306" y="617827"/>
                    <a:pt x="292894" y="628650"/>
                  </a:cubicBezTo>
                  <a:cubicBezTo>
                    <a:pt x="291614" y="631210"/>
                    <a:pt x="289719" y="633413"/>
                    <a:pt x="288131" y="635794"/>
                  </a:cubicBezTo>
                  <a:lnTo>
                    <a:pt x="283369" y="650082"/>
                  </a:lnTo>
                  <a:cubicBezTo>
                    <a:pt x="282575" y="652463"/>
                    <a:pt x="282380" y="655137"/>
                    <a:pt x="280988" y="657225"/>
                  </a:cubicBezTo>
                  <a:cubicBezTo>
                    <a:pt x="269595" y="674315"/>
                    <a:pt x="275510" y="667466"/>
                    <a:pt x="264319" y="678657"/>
                  </a:cubicBezTo>
                  <a:cubicBezTo>
                    <a:pt x="262620" y="683753"/>
                    <a:pt x="261520" y="689142"/>
                    <a:pt x="257175" y="692944"/>
                  </a:cubicBezTo>
                  <a:cubicBezTo>
                    <a:pt x="252868" y="696713"/>
                    <a:pt x="242888" y="702469"/>
                    <a:pt x="242888" y="702469"/>
                  </a:cubicBezTo>
                  <a:cubicBezTo>
                    <a:pt x="241300" y="704850"/>
                    <a:pt x="240149" y="707589"/>
                    <a:pt x="238125" y="709613"/>
                  </a:cubicBezTo>
                  <a:cubicBezTo>
                    <a:pt x="224367" y="723370"/>
                    <a:pt x="237490" y="703965"/>
                    <a:pt x="223838" y="721519"/>
                  </a:cubicBezTo>
                  <a:cubicBezTo>
                    <a:pt x="220324" y="726037"/>
                    <a:pt x="218361" y="731760"/>
                    <a:pt x="214313" y="735807"/>
                  </a:cubicBezTo>
                  <a:cubicBezTo>
                    <a:pt x="209550" y="740569"/>
                    <a:pt x="203761" y="744490"/>
                    <a:pt x="200025" y="750094"/>
                  </a:cubicBezTo>
                  <a:cubicBezTo>
                    <a:pt x="198438" y="752475"/>
                    <a:pt x="197095" y="755039"/>
                    <a:pt x="195263" y="757238"/>
                  </a:cubicBezTo>
                  <a:cubicBezTo>
                    <a:pt x="189533" y="764114"/>
                    <a:pt x="188000" y="764462"/>
                    <a:pt x="180975" y="769144"/>
                  </a:cubicBezTo>
                  <a:cubicBezTo>
                    <a:pt x="141319" y="755927"/>
                    <a:pt x="175265" y="769709"/>
                    <a:pt x="169069" y="664369"/>
                  </a:cubicBezTo>
                  <a:cubicBezTo>
                    <a:pt x="168107" y="648019"/>
                    <a:pt x="168033" y="649354"/>
                    <a:pt x="164306" y="638175"/>
                  </a:cubicBezTo>
                  <a:cubicBezTo>
                    <a:pt x="163512" y="631825"/>
                    <a:pt x="162977" y="625437"/>
                    <a:pt x="161925" y="619125"/>
                  </a:cubicBezTo>
                  <a:cubicBezTo>
                    <a:pt x="161387" y="615897"/>
                    <a:pt x="160082" y="612828"/>
                    <a:pt x="159544" y="609600"/>
                  </a:cubicBezTo>
                  <a:cubicBezTo>
                    <a:pt x="155151" y="583241"/>
                    <a:pt x="159281" y="598762"/>
                    <a:pt x="154781" y="576263"/>
                  </a:cubicBezTo>
                  <a:cubicBezTo>
                    <a:pt x="153285" y="568786"/>
                    <a:pt x="152289" y="566404"/>
                    <a:pt x="150019" y="559594"/>
                  </a:cubicBezTo>
                  <a:cubicBezTo>
                    <a:pt x="149225" y="554038"/>
                    <a:pt x="148739" y="548429"/>
                    <a:pt x="147638" y="542925"/>
                  </a:cubicBezTo>
                  <a:cubicBezTo>
                    <a:pt x="146243" y="535951"/>
                    <a:pt x="143394" y="533025"/>
                    <a:pt x="140494" y="526257"/>
                  </a:cubicBezTo>
                  <a:cubicBezTo>
                    <a:pt x="139505" y="523950"/>
                    <a:pt x="139332" y="521307"/>
                    <a:pt x="138113" y="519113"/>
                  </a:cubicBezTo>
                  <a:cubicBezTo>
                    <a:pt x="138095" y="519081"/>
                    <a:pt x="126217" y="501269"/>
                    <a:pt x="123825" y="497682"/>
                  </a:cubicBezTo>
                  <a:cubicBezTo>
                    <a:pt x="122237" y="495301"/>
                    <a:pt x="119968" y="493253"/>
                    <a:pt x="119063" y="490538"/>
                  </a:cubicBezTo>
                  <a:cubicBezTo>
                    <a:pt x="118269" y="488157"/>
                    <a:pt x="117900" y="485588"/>
                    <a:pt x="116681" y="483394"/>
                  </a:cubicBezTo>
                  <a:cubicBezTo>
                    <a:pt x="113901" y="478391"/>
                    <a:pt x="110331" y="473869"/>
                    <a:pt x="107156" y="469107"/>
                  </a:cubicBezTo>
                  <a:cubicBezTo>
                    <a:pt x="101429" y="460516"/>
                    <a:pt x="97898" y="454203"/>
                    <a:pt x="88106" y="447675"/>
                  </a:cubicBezTo>
                  <a:cubicBezTo>
                    <a:pt x="83344" y="444500"/>
                    <a:pt x="77867" y="442197"/>
                    <a:pt x="73819" y="438150"/>
                  </a:cubicBezTo>
                  <a:cubicBezTo>
                    <a:pt x="71438" y="435769"/>
                    <a:pt x="69828" y="432189"/>
                    <a:pt x="66675" y="431007"/>
                  </a:cubicBezTo>
                  <a:cubicBezTo>
                    <a:pt x="62959" y="429614"/>
                    <a:pt x="58738" y="431007"/>
                    <a:pt x="54769" y="431007"/>
                  </a:cubicBezTo>
                </a:path>
              </a:pathLst>
            </a:custGeom>
            <a:ln>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3491880" y="4587494"/>
              <a:ext cx="258589" cy="765556"/>
            </a:xfrm>
            <a:custGeom>
              <a:avLst/>
              <a:gdLst>
                <a:gd name="connsiteX0" fmla="*/ 352749 w 352749"/>
                <a:gd name="connsiteY0" fmla="*/ 94044 h 765556"/>
                <a:gd name="connsiteX1" fmla="*/ 300361 w 352749"/>
                <a:gd name="connsiteY1" fmla="*/ 91662 h 765556"/>
                <a:gd name="connsiteX2" fmla="*/ 286074 w 352749"/>
                <a:gd name="connsiteY2" fmla="*/ 82137 h 765556"/>
                <a:gd name="connsiteX3" fmla="*/ 276549 w 352749"/>
                <a:gd name="connsiteY3" fmla="*/ 67850 h 765556"/>
                <a:gd name="connsiteX4" fmla="*/ 267024 w 352749"/>
                <a:gd name="connsiteY4" fmla="*/ 53562 h 765556"/>
                <a:gd name="connsiteX5" fmla="*/ 262261 w 352749"/>
                <a:gd name="connsiteY5" fmla="*/ 46419 h 765556"/>
                <a:gd name="connsiteX6" fmla="*/ 255118 w 352749"/>
                <a:gd name="connsiteY6" fmla="*/ 41656 h 765556"/>
                <a:gd name="connsiteX7" fmla="*/ 245593 w 352749"/>
                <a:gd name="connsiteY7" fmla="*/ 29750 h 765556"/>
                <a:gd name="connsiteX8" fmla="*/ 240830 w 352749"/>
                <a:gd name="connsiteY8" fmla="*/ 22606 h 765556"/>
                <a:gd name="connsiteX9" fmla="*/ 221780 w 352749"/>
                <a:gd name="connsiteY9" fmla="*/ 17844 h 765556"/>
                <a:gd name="connsiteX10" fmla="*/ 197968 w 352749"/>
                <a:gd name="connsiteY10" fmla="*/ 10700 h 765556"/>
                <a:gd name="connsiteX11" fmla="*/ 181299 w 352749"/>
                <a:gd name="connsiteY11" fmla="*/ 8319 h 765556"/>
                <a:gd name="connsiteX12" fmla="*/ 114624 w 352749"/>
                <a:gd name="connsiteY12" fmla="*/ 8319 h 765556"/>
                <a:gd name="connsiteX13" fmla="*/ 100336 w 352749"/>
                <a:gd name="connsiteY13" fmla="*/ 13081 h 765556"/>
                <a:gd name="connsiteX14" fmla="*/ 93193 w 352749"/>
                <a:gd name="connsiteY14" fmla="*/ 20225 h 765556"/>
                <a:gd name="connsiteX15" fmla="*/ 86049 w 352749"/>
                <a:gd name="connsiteY15" fmla="*/ 24987 h 765556"/>
                <a:gd name="connsiteX16" fmla="*/ 74143 w 352749"/>
                <a:gd name="connsiteY16" fmla="*/ 36894 h 765556"/>
                <a:gd name="connsiteX17" fmla="*/ 69380 w 352749"/>
                <a:gd name="connsiteY17" fmla="*/ 51181 h 765556"/>
                <a:gd name="connsiteX18" fmla="*/ 55093 w 352749"/>
                <a:gd name="connsiteY18" fmla="*/ 67850 h 765556"/>
                <a:gd name="connsiteX19" fmla="*/ 47949 w 352749"/>
                <a:gd name="connsiteY19" fmla="*/ 84519 h 765556"/>
                <a:gd name="connsiteX20" fmla="*/ 43186 w 352749"/>
                <a:gd name="connsiteY20" fmla="*/ 98806 h 765556"/>
                <a:gd name="connsiteX21" fmla="*/ 40805 w 352749"/>
                <a:gd name="connsiteY21" fmla="*/ 122619 h 765556"/>
                <a:gd name="connsiteX22" fmla="*/ 36043 w 352749"/>
                <a:gd name="connsiteY22" fmla="*/ 186912 h 765556"/>
                <a:gd name="connsiteX23" fmla="*/ 31280 w 352749"/>
                <a:gd name="connsiteY23" fmla="*/ 203581 h 765556"/>
                <a:gd name="connsiteX24" fmla="*/ 26518 w 352749"/>
                <a:gd name="connsiteY24" fmla="*/ 222631 h 765556"/>
                <a:gd name="connsiteX25" fmla="*/ 16993 w 352749"/>
                <a:gd name="connsiteY25" fmla="*/ 248825 h 765556"/>
                <a:gd name="connsiteX26" fmla="*/ 12230 w 352749"/>
                <a:gd name="connsiteY26" fmla="*/ 263112 h 765556"/>
                <a:gd name="connsiteX27" fmla="*/ 9849 w 352749"/>
                <a:gd name="connsiteY27" fmla="*/ 270256 h 765556"/>
                <a:gd name="connsiteX28" fmla="*/ 7468 w 352749"/>
                <a:gd name="connsiteY28" fmla="*/ 284544 h 765556"/>
                <a:gd name="connsiteX29" fmla="*/ 2705 w 352749"/>
                <a:gd name="connsiteY29" fmla="*/ 317881 h 765556"/>
                <a:gd name="connsiteX30" fmla="*/ 324 w 352749"/>
                <a:gd name="connsiteY30" fmla="*/ 327406 h 765556"/>
                <a:gd name="connsiteX31" fmla="*/ 5086 w 352749"/>
                <a:gd name="connsiteY31" fmla="*/ 396462 h 765556"/>
                <a:gd name="connsiteX32" fmla="*/ 7468 w 352749"/>
                <a:gd name="connsiteY32" fmla="*/ 405987 h 765556"/>
                <a:gd name="connsiteX33" fmla="*/ 9849 w 352749"/>
                <a:gd name="connsiteY33" fmla="*/ 417894 h 765556"/>
                <a:gd name="connsiteX34" fmla="*/ 16993 w 352749"/>
                <a:gd name="connsiteY34" fmla="*/ 432181 h 765556"/>
                <a:gd name="connsiteX35" fmla="*/ 21755 w 352749"/>
                <a:gd name="connsiteY35" fmla="*/ 458375 h 765556"/>
                <a:gd name="connsiteX36" fmla="*/ 24136 w 352749"/>
                <a:gd name="connsiteY36" fmla="*/ 475044 h 765556"/>
                <a:gd name="connsiteX37" fmla="*/ 28899 w 352749"/>
                <a:gd name="connsiteY37" fmla="*/ 489331 h 765556"/>
                <a:gd name="connsiteX38" fmla="*/ 31280 w 352749"/>
                <a:gd name="connsiteY38" fmla="*/ 496475 h 765556"/>
                <a:gd name="connsiteX39" fmla="*/ 33661 w 352749"/>
                <a:gd name="connsiteY39" fmla="*/ 503619 h 765556"/>
                <a:gd name="connsiteX40" fmla="*/ 40805 w 352749"/>
                <a:gd name="connsiteY40" fmla="*/ 529812 h 765556"/>
                <a:gd name="connsiteX41" fmla="*/ 45568 w 352749"/>
                <a:gd name="connsiteY41" fmla="*/ 546481 h 765556"/>
                <a:gd name="connsiteX42" fmla="*/ 50330 w 352749"/>
                <a:gd name="connsiteY42" fmla="*/ 553625 h 765556"/>
                <a:gd name="connsiteX43" fmla="*/ 57474 w 352749"/>
                <a:gd name="connsiteY43" fmla="*/ 570294 h 765556"/>
                <a:gd name="connsiteX44" fmla="*/ 59855 w 352749"/>
                <a:gd name="connsiteY44" fmla="*/ 577437 h 765556"/>
                <a:gd name="connsiteX45" fmla="*/ 71761 w 352749"/>
                <a:gd name="connsiteY45" fmla="*/ 596487 h 765556"/>
                <a:gd name="connsiteX46" fmla="*/ 74143 w 352749"/>
                <a:gd name="connsiteY46" fmla="*/ 603631 h 765556"/>
                <a:gd name="connsiteX47" fmla="*/ 78905 w 352749"/>
                <a:gd name="connsiteY47" fmla="*/ 610775 h 765556"/>
                <a:gd name="connsiteX48" fmla="*/ 83668 w 352749"/>
                <a:gd name="connsiteY48" fmla="*/ 629825 h 765556"/>
                <a:gd name="connsiteX49" fmla="*/ 93193 w 352749"/>
                <a:gd name="connsiteY49" fmla="*/ 644112 h 765556"/>
                <a:gd name="connsiteX50" fmla="*/ 109861 w 352749"/>
                <a:gd name="connsiteY50" fmla="*/ 670306 h 765556"/>
                <a:gd name="connsiteX51" fmla="*/ 117005 w 352749"/>
                <a:gd name="connsiteY51" fmla="*/ 691737 h 765556"/>
                <a:gd name="connsiteX52" fmla="*/ 119386 w 352749"/>
                <a:gd name="connsiteY52" fmla="*/ 698881 h 765556"/>
                <a:gd name="connsiteX53" fmla="*/ 121768 w 352749"/>
                <a:gd name="connsiteY53" fmla="*/ 706025 h 765556"/>
                <a:gd name="connsiteX54" fmla="*/ 126530 w 352749"/>
                <a:gd name="connsiteY54" fmla="*/ 744125 h 765556"/>
                <a:gd name="connsiteX55" fmla="*/ 131293 w 352749"/>
                <a:gd name="connsiteY55" fmla="*/ 758412 h 765556"/>
                <a:gd name="connsiteX56" fmla="*/ 145580 w 352749"/>
                <a:gd name="connsiteY56" fmla="*/ 763175 h 765556"/>
                <a:gd name="connsiteX57" fmla="*/ 152724 w 352749"/>
                <a:gd name="connsiteY57" fmla="*/ 765556 h 765556"/>
                <a:gd name="connsiteX58" fmla="*/ 171774 w 352749"/>
                <a:gd name="connsiteY58" fmla="*/ 763175 h 765556"/>
                <a:gd name="connsiteX59" fmla="*/ 178918 w 352749"/>
                <a:gd name="connsiteY59" fmla="*/ 760794 h 765556"/>
                <a:gd name="connsiteX60" fmla="*/ 188443 w 352749"/>
                <a:gd name="connsiteY60" fmla="*/ 758412 h 765556"/>
                <a:gd name="connsiteX61" fmla="*/ 200349 w 352749"/>
                <a:gd name="connsiteY61" fmla="*/ 744125 h 765556"/>
                <a:gd name="connsiteX62" fmla="*/ 202730 w 352749"/>
                <a:gd name="connsiteY62" fmla="*/ 734600 h 765556"/>
                <a:gd name="connsiteX63" fmla="*/ 207493 w 352749"/>
                <a:gd name="connsiteY63" fmla="*/ 703644 h 765556"/>
                <a:gd name="connsiteX64" fmla="*/ 212255 w 352749"/>
                <a:gd name="connsiteY64" fmla="*/ 675069 h 765556"/>
                <a:gd name="connsiteX65" fmla="*/ 217018 w 352749"/>
                <a:gd name="connsiteY65" fmla="*/ 648875 h 765556"/>
                <a:gd name="connsiteX66" fmla="*/ 219399 w 352749"/>
                <a:gd name="connsiteY66" fmla="*/ 639350 h 765556"/>
                <a:gd name="connsiteX67" fmla="*/ 221780 w 352749"/>
                <a:gd name="connsiteY67" fmla="*/ 501237 h 765556"/>
                <a:gd name="connsiteX68" fmla="*/ 224161 w 352749"/>
                <a:gd name="connsiteY68" fmla="*/ 479806 h 765556"/>
                <a:gd name="connsiteX69" fmla="*/ 228924 w 352749"/>
                <a:gd name="connsiteY69" fmla="*/ 465519 h 765556"/>
                <a:gd name="connsiteX70" fmla="*/ 233686 w 352749"/>
                <a:gd name="connsiteY70" fmla="*/ 451231 h 765556"/>
                <a:gd name="connsiteX71" fmla="*/ 236068 w 352749"/>
                <a:gd name="connsiteY71" fmla="*/ 444087 h 765556"/>
                <a:gd name="connsiteX72" fmla="*/ 245593 w 352749"/>
                <a:gd name="connsiteY72" fmla="*/ 427419 h 76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52749" h="765556">
                  <a:moveTo>
                    <a:pt x="352749" y="94044"/>
                  </a:moveTo>
                  <a:cubicBezTo>
                    <a:pt x="335286" y="93250"/>
                    <a:pt x="317786" y="93056"/>
                    <a:pt x="300361" y="91662"/>
                  </a:cubicBezTo>
                  <a:cubicBezTo>
                    <a:pt x="293770" y="91135"/>
                    <a:pt x="289965" y="87139"/>
                    <a:pt x="286074" y="82137"/>
                  </a:cubicBezTo>
                  <a:cubicBezTo>
                    <a:pt x="282560" y="77619"/>
                    <a:pt x="279724" y="72612"/>
                    <a:pt x="276549" y="67850"/>
                  </a:cubicBezTo>
                  <a:lnTo>
                    <a:pt x="267024" y="53562"/>
                  </a:lnTo>
                  <a:cubicBezTo>
                    <a:pt x="265437" y="51181"/>
                    <a:pt x="264642" y="48007"/>
                    <a:pt x="262261" y="46419"/>
                  </a:cubicBezTo>
                  <a:lnTo>
                    <a:pt x="255118" y="41656"/>
                  </a:lnTo>
                  <a:cubicBezTo>
                    <a:pt x="250481" y="27748"/>
                    <a:pt x="256364" y="40521"/>
                    <a:pt x="245593" y="29750"/>
                  </a:cubicBezTo>
                  <a:cubicBezTo>
                    <a:pt x="243569" y="27726"/>
                    <a:pt x="243390" y="23886"/>
                    <a:pt x="240830" y="22606"/>
                  </a:cubicBezTo>
                  <a:cubicBezTo>
                    <a:pt x="234976" y="19679"/>
                    <a:pt x="227989" y="19914"/>
                    <a:pt x="221780" y="17844"/>
                  </a:cubicBezTo>
                  <a:cubicBezTo>
                    <a:pt x="214319" y="15357"/>
                    <a:pt x="205889" y="12140"/>
                    <a:pt x="197968" y="10700"/>
                  </a:cubicBezTo>
                  <a:cubicBezTo>
                    <a:pt x="192446" y="9696"/>
                    <a:pt x="186855" y="9113"/>
                    <a:pt x="181299" y="8319"/>
                  </a:cubicBezTo>
                  <a:cubicBezTo>
                    <a:pt x="156350" y="0"/>
                    <a:pt x="168477" y="3107"/>
                    <a:pt x="114624" y="8319"/>
                  </a:cubicBezTo>
                  <a:cubicBezTo>
                    <a:pt x="109627" y="8803"/>
                    <a:pt x="100336" y="13081"/>
                    <a:pt x="100336" y="13081"/>
                  </a:cubicBezTo>
                  <a:cubicBezTo>
                    <a:pt x="97955" y="15462"/>
                    <a:pt x="95780" y="18069"/>
                    <a:pt x="93193" y="20225"/>
                  </a:cubicBezTo>
                  <a:cubicBezTo>
                    <a:pt x="90994" y="22057"/>
                    <a:pt x="88073" y="22963"/>
                    <a:pt x="86049" y="24987"/>
                  </a:cubicBezTo>
                  <a:cubicBezTo>
                    <a:pt x="70167" y="40868"/>
                    <a:pt x="93198" y="24188"/>
                    <a:pt x="74143" y="36894"/>
                  </a:cubicBezTo>
                  <a:cubicBezTo>
                    <a:pt x="72555" y="41656"/>
                    <a:pt x="72930" y="47631"/>
                    <a:pt x="69380" y="51181"/>
                  </a:cubicBezTo>
                  <a:cubicBezTo>
                    <a:pt x="57831" y="62730"/>
                    <a:pt x="62345" y="56970"/>
                    <a:pt x="55093" y="67850"/>
                  </a:cubicBezTo>
                  <a:cubicBezTo>
                    <a:pt x="48792" y="93046"/>
                    <a:pt x="57346" y="63376"/>
                    <a:pt x="47949" y="84519"/>
                  </a:cubicBezTo>
                  <a:cubicBezTo>
                    <a:pt x="45910" y="89106"/>
                    <a:pt x="43186" y="98806"/>
                    <a:pt x="43186" y="98806"/>
                  </a:cubicBezTo>
                  <a:cubicBezTo>
                    <a:pt x="42392" y="106744"/>
                    <a:pt x="41336" y="114659"/>
                    <a:pt x="40805" y="122619"/>
                  </a:cubicBezTo>
                  <a:cubicBezTo>
                    <a:pt x="38814" y="152484"/>
                    <a:pt x="40435" y="162759"/>
                    <a:pt x="36043" y="186912"/>
                  </a:cubicBezTo>
                  <a:cubicBezTo>
                    <a:pt x="33881" y="198801"/>
                    <a:pt x="34060" y="193387"/>
                    <a:pt x="31280" y="203581"/>
                  </a:cubicBezTo>
                  <a:cubicBezTo>
                    <a:pt x="29558" y="209896"/>
                    <a:pt x="28949" y="216554"/>
                    <a:pt x="26518" y="222631"/>
                  </a:cubicBezTo>
                  <a:cubicBezTo>
                    <a:pt x="19886" y="239209"/>
                    <a:pt x="23112" y="230469"/>
                    <a:pt x="16993" y="248825"/>
                  </a:cubicBezTo>
                  <a:lnTo>
                    <a:pt x="12230" y="263112"/>
                  </a:lnTo>
                  <a:cubicBezTo>
                    <a:pt x="11436" y="265493"/>
                    <a:pt x="10262" y="267780"/>
                    <a:pt x="9849" y="270256"/>
                  </a:cubicBezTo>
                  <a:cubicBezTo>
                    <a:pt x="9055" y="275019"/>
                    <a:pt x="8184" y="279769"/>
                    <a:pt x="7468" y="284544"/>
                  </a:cubicBezTo>
                  <a:cubicBezTo>
                    <a:pt x="5803" y="295645"/>
                    <a:pt x="5427" y="306991"/>
                    <a:pt x="2705" y="317881"/>
                  </a:cubicBezTo>
                  <a:lnTo>
                    <a:pt x="324" y="327406"/>
                  </a:lnTo>
                  <a:cubicBezTo>
                    <a:pt x="1781" y="360930"/>
                    <a:pt x="0" y="371038"/>
                    <a:pt x="5086" y="396462"/>
                  </a:cubicBezTo>
                  <a:cubicBezTo>
                    <a:pt x="5728" y="399671"/>
                    <a:pt x="6758" y="402792"/>
                    <a:pt x="7468" y="405987"/>
                  </a:cubicBezTo>
                  <a:cubicBezTo>
                    <a:pt x="8346" y="409938"/>
                    <a:pt x="8428" y="414104"/>
                    <a:pt x="9849" y="417894"/>
                  </a:cubicBezTo>
                  <a:cubicBezTo>
                    <a:pt x="18580" y="441178"/>
                    <a:pt x="11446" y="409996"/>
                    <a:pt x="16993" y="432181"/>
                  </a:cubicBezTo>
                  <a:cubicBezTo>
                    <a:pt x="18479" y="438124"/>
                    <a:pt x="20906" y="452857"/>
                    <a:pt x="21755" y="458375"/>
                  </a:cubicBezTo>
                  <a:cubicBezTo>
                    <a:pt x="22608" y="463922"/>
                    <a:pt x="22874" y="469575"/>
                    <a:pt x="24136" y="475044"/>
                  </a:cubicBezTo>
                  <a:cubicBezTo>
                    <a:pt x="25265" y="479935"/>
                    <a:pt x="27311" y="484569"/>
                    <a:pt x="28899" y="489331"/>
                  </a:cubicBezTo>
                  <a:lnTo>
                    <a:pt x="31280" y="496475"/>
                  </a:lnTo>
                  <a:cubicBezTo>
                    <a:pt x="32074" y="498856"/>
                    <a:pt x="33169" y="501158"/>
                    <a:pt x="33661" y="503619"/>
                  </a:cubicBezTo>
                  <a:cubicBezTo>
                    <a:pt x="41910" y="544852"/>
                    <a:pt x="28707" y="481417"/>
                    <a:pt x="40805" y="529812"/>
                  </a:cubicBezTo>
                  <a:cubicBezTo>
                    <a:pt x="41570" y="532870"/>
                    <a:pt x="43858" y="543060"/>
                    <a:pt x="45568" y="546481"/>
                  </a:cubicBezTo>
                  <a:cubicBezTo>
                    <a:pt x="46848" y="549041"/>
                    <a:pt x="48743" y="551244"/>
                    <a:pt x="50330" y="553625"/>
                  </a:cubicBezTo>
                  <a:cubicBezTo>
                    <a:pt x="55285" y="573447"/>
                    <a:pt x="49252" y="553850"/>
                    <a:pt x="57474" y="570294"/>
                  </a:cubicBezTo>
                  <a:cubicBezTo>
                    <a:pt x="58596" y="572539"/>
                    <a:pt x="58866" y="575130"/>
                    <a:pt x="59855" y="577437"/>
                  </a:cubicBezTo>
                  <a:cubicBezTo>
                    <a:pt x="64213" y="587604"/>
                    <a:pt x="64926" y="587372"/>
                    <a:pt x="71761" y="596487"/>
                  </a:cubicBezTo>
                  <a:cubicBezTo>
                    <a:pt x="72555" y="598868"/>
                    <a:pt x="73020" y="601386"/>
                    <a:pt x="74143" y="603631"/>
                  </a:cubicBezTo>
                  <a:cubicBezTo>
                    <a:pt x="75423" y="606191"/>
                    <a:pt x="77927" y="608085"/>
                    <a:pt x="78905" y="610775"/>
                  </a:cubicBezTo>
                  <a:cubicBezTo>
                    <a:pt x="81142" y="616926"/>
                    <a:pt x="80037" y="624379"/>
                    <a:pt x="83668" y="629825"/>
                  </a:cubicBezTo>
                  <a:cubicBezTo>
                    <a:pt x="86843" y="634587"/>
                    <a:pt x="90633" y="638993"/>
                    <a:pt x="93193" y="644112"/>
                  </a:cubicBezTo>
                  <a:cubicBezTo>
                    <a:pt x="104224" y="666174"/>
                    <a:pt x="97698" y="658142"/>
                    <a:pt x="109861" y="670306"/>
                  </a:cubicBezTo>
                  <a:lnTo>
                    <a:pt x="117005" y="691737"/>
                  </a:lnTo>
                  <a:lnTo>
                    <a:pt x="119386" y="698881"/>
                  </a:lnTo>
                  <a:lnTo>
                    <a:pt x="121768" y="706025"/>
                  </a:lnTo>
                  <a:cubicBezTo>
                    <a:pt x="122595" y="714300"/>
                    <a:pt x="124069" y="734281"/>
                    <a:pt x="126530" y="744125"/>
                  </a:cubicBezTo>
                  <a:cubicBezTo>
                    <a:pt x="127748" y="748995"/>
                    <a:pt x="126531" y="756824"/>
                    <a:pt x="131293" y="758412"/>
                  </a:cubicBezTo>
                  <a:lnTo>
                    <a:pt x="145580" y="763175"/>
                  </a:lnTo>
                  <a:lnTo>
                    <a:pt x="152724" y="765556"/>
                  </a:lnTo>
                  <a:cubicBezTo>
                    <a:pt x="159074" y="764762"/>
                    <a:pt x="165478" y="764320"/>
                    <a:pt x="171774" y="763175"/>
                  </a:cubicBezTo>
                  <a:cubicBezTo>
                    <a:pt x="174244" y="762726"/>
                    <a:pt x="176504" y="761484"/>
                    <a:pt x="178918" y="760794"/>
                  </a:cubicBezTo>
                  <a:cubicBezTo>
                    <a:pt x="182065" y="759895"/>
                    <a:pt x="185268" y="759206"/>
                    <a:pt x="188443" y="758412"/>
                  </a:cubicBezTo>
                  <a:cubicBezTo>
                    <a:pt x="192733" y="754122"/>
                    <a:pt x="197863" y="749926"/>
                    <a:pt x="200349" y="744125"/>
                  </a:cubicBezTo>
                  <a:cubicBezTo>
                    <a:pt x="201638" y="741117"/>
                    <a:pt x="202020" y="737795"/>
                    <a:pt x="202730" y="734600"/>
                  </a:cubicBezTo>
                  <a:cubicBezTo>
                    <a:pt x="205682" y="721313"/>
                    <a:pt x="205690" y="718972"/>
                    <a:pt x="207493" y="703644"/>
                  </a:cubicBezTo>
                  <a:cubicBezTo>
                    <a:pt x="210394" y="678990"/>
                    <a:pt x="207516" y="689285"/>
                    <a:pt x="212255" y="675069"/>
                  </a:cubicBezTo>
                  <a:cubicBezTo>
                    <a:pt x="213982" y="664708"/>
                    <a:pt x="214795" y="658878"/>
                    <a:pt x="217018" y="648875"/>
                  </a:cubicBezTo>
                  <a:cubicBezTo>
                    <a:pt x="217728" y="645680"/>
                    <a:pt x="218605" y="642525"/>
                    <a:pt x="219399" y="639350"/>
                  </a:cubicBezTo>
                  <a:cubicBezTo>
                    <a:pt x="220193" y="593312"/>
                    <a:pt x="220406" y="547261"/>
                    <a:pt x="221780" y="501237"/>
                  </a:cubicBezTo>
                  <a:cubicBezTo>
                    <a:pt x="221994" y="494053"/>
                    <a:pt x="222751" y="486854"/>
                    <a:pt x="224161" y="479806"/>
                  </a:cubicBezTo>
                  <a:cubicBezTo>
                    <a:pt x="225146" y="474883"/>
                    <a:pt x="227336" y="470281"/>
                    <a:pt x="228924" y="465519"/>
                  </a:cubicBezTo>
                  <a:lnTo>
                    <a:pt x="233686" y="451231"/>
                  </a:lnTo>
                  <a:cubicBezTo>
                    <a:pt x="234480" y="448850"/>
                    <a:pt x="234676" y="446176"/>
                    <a:pt x="236068" y="444087"/>
                  </a:cubicBezTo>
                  <a:cubicBezTo>
                    <a:pt x="246033" y="429140"/>
                    <a:pt x="245593" y="435524"/>
                    <a:pt x="245593" y="427419"/>
                  </a:cubicBezTo>
                </a:path>
              </a:pathLst>
            </a:custGeom>
            <a:ln>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53" name="Picture 52" descr="Document.png"/>
          <p:cNvPicPr>
            <a:picLocks noChangeAspect="1"/>
          </p:cNvPicPr>
          <p:nvPr/>
        </p:nvPicPr>
        <p:blipFill>
          <a:blip r:embed="rId4" cstate="print"/>
          <a:stretch>
            <a:fillRect/>
          </a:stretch>
        </p:blipFill>
        <p:spPr>
          <a:xfrm flipH="1">
            <a:off x="7452321" y="3813888"/>
            <a:ext cx="783545" cy="648072"/>
          </a:xfrm>
          <a:prstGeom prst="rect">
            <a:avLst/>
          </a:prstGeom>
        </p:spPr>
      </p:pic>
      <p:sp>
        <p:nvSpPr>
          <p:cNvPr id="55" name="TextBox 54"/>
          <p:cNvSpPr txBox="1"/>
          <p:nvPr/>
        </p:nvSpPr>
        <p:spPr>
          <a:xfrm>
            <a:off x="6948264" y="3057805"/>
            <a:ext cx="1692696" cy="584775"/>
          </a:xfrm>
          <a:prstGeom prst="rect">
            <a:avLst/>
          </a:prstGeom>
          <a:noFill/>
        </p:spPr>
        <p:txBody>
          <a:bodyPr wrap="square" rtlCol="0">
            <a:spAutoFit/>
          </a:bodyPr>
          <a:lstStyle/>
          <a:p>
            <a:r>
              <a:rPr 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rPr>
              <a:t>Internet</a:t>
            </a:r>
            <a:endPar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sp>
        <p:nvSpPr>
          <p:cNvPr id="40" name="TextBox 39"/>
          <p:cNvSpPr txBox="1"/>
          <p:nvPr/>
        </p:nvSpPr>
        <p:spPr>
          <a:xfrm>
            <a:off x="6444209" y="2031690"/>
            <a:ext cx="936475" cy="1569660"/>
          </a:xfrm>
          <a:prstGeom prst="rect">
            <a:avLst/>
          </a:prstGeom>
          <a:noFill/>
        </p:spPr>
        <p:txBody>
          <a:bodyPr wrap="none" rtlCol="0">
            <a:spAutoFit/>
          </a:bodyPr>
          <a:lstStyle/>
          <a:p>
            <a:r>
              <a:rPr lang="en-US" sz="9600" dirty="0" smtClean="0">
                <a:solidFill>
                  <a:srgbClr val="FF0000"/>
                </a:solidFill>
                <a:latin typeface="Arial Black" pitchFamily="34" charset="0"/>
              </a:rPr>
              <a:t>?</a:t>
            </a:r>
            <a:endParaRPr lang="en-US" sz="9600" dirty="0">
              <a:solidFill>
                <a:srgbClr val="FF0000"/>
              </a:solidFill>
              <a:latin typeface="Arial Black" pitchFamily="34" charset="0"/>
            </a:endParaRPr>
          </a:p>
        </p:txBody>
      </p:sp>
      <p:sp>
        <p:nvSpPr>
          <p:cNvPr id="44" name="TextBox 43"/>
          <p:cNvSpPr txBox="1"/>
          <p:nvPr/>
        </p:nvSpPr>
        <p:spPr>
          <a:xfrm>
            <a:off x="6516217" y="1005576"/>
            <a:ext cx="936475" cy="1569660"/>
          </a:xfrm>
          <a:prstGeom prst="rect">
            <a:avLst/>
          </a:prstGeom>
          <a:noFill/>
        </p:spPr>
        <p:txBody>
          <a:bodyPr wrap="none" rtlCol="0">
            <a:spAutoFit/>
          </a:bodyPr>
          <a:lstStyle/>
          <a:p>
            <a:r>
              <a:rPr lang="en-US" sz="9600" dirty="0" smtClean="0">
                <a:solidFill>
                  <a:srgbClr val="FF0000"/>
                </a:solidFill>
                <a:latin typeface="Arial Black" pitchFamily="34" charset="0"/>
              </a:rPr>
              <a:t>?</a:t>
            </a:r>
            <a:endParaRPr lang="en-US" sz="9600" dirty="0">
              <a:solidFill>
                <a:srgbClr val="FF0000"/>
              </a:solidFill>
              <a:latin typeface="Arial Black"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Autofit/>
          </a:bodyPr>
          <a:lstStyle/>
          <a:p>
            <a:r>
              <a:rPr lang="ru-RU" dirty="0" smtClean="0"/>
              <a:t>В распоряжении редакции оказался документ</a:t>
            </a:r>
            <a:r>
              <a:rPr lang="en-US" dirty="0" smtClean="0"/>
              <a:t>..</a:t>
            </a:r>
            <a:endParaRPr lang="en-US" dirty="0"/>
          </a:p>
        </p:txBody>
      </p:sp>
      <p:pic>
        <p:nvPicPr>
          <p:cNvPr id="1026" name="Picture 2"/>
          <p:cNvPicPr>
            <a:picLocks noGrp="1" noChangeAspect="1" noChangeArrowheads="1"/>
          </p:cNvPicPr>
          <p:nvPr>
            <p:ph idx="1"/>
          </p:nvPr>
        </p:nvPicPr>
        <p:blipFill>
          <a:blip r:embed="rId2" cstate="print"/>
          <a:stretch>
            <a:fillRect/>
          </a:stretch>
        </p:blipFill>
        <p:spPr bwMode="auto">
          <a:xfrm>
            <a:off x="2316163" y="1396603"/>
            <a:ext cx="4276725" cy="2864644"/>
          </a:xfrm>
          <a:prstGeom prst="rect">
            <a:avLst/>
          </a:prstGeom>
          <a:noFill/>
          <a:ln w="9525">
            <a:noFill/>
            <a:miter lim="800000"/>
            <a:headEnd/>
            <a:tailEnd/>
          </a:ln>
        </p:spPr>
      </p:pic>
      <p:sp>
        <p:nvSpPr>
          <p:cNvPr id="5" name="Rectangle 4"/>
          <p:cNvSpPr/>
          <p:nvPr/>
        </p:nvSpPr>
        <p:spPr>
          <a:xfrm>
            <a:off x="2267744" y="3867894"/>
            <a:ext cx="4176464" cy="2700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err="1"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2160547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t>Корпорация </a:t>
            </a:r>
            <a:r>
              <a:rPr lang="en-US" dirty="0" smtClean="0"/>
              <a:t>Oracle</a:t>
            </a:r>
            <a:endParaRPr lang="en-US" dirty="0"/>
          </a:p>
        </p:txBody>
      </p:sp>
      <p:sp>
        <p:nvSpPr>
          <p:cNvPr id="11" name="Text Placeholder 10"/>
          <p:cNvSpPr>
            <a:spLocks noGrp="1"/>
          </p:cNvSpPr>
          <p:nvPr>
            <p:ph type="body" idx="1"/>
          </p:nvPr>
        </p:nvSpPr>
        <p:spPr/>
        <p:txBody>
          <a:bodyPr/>
          <a:lstStyle/>
          <a:p>
            <a:pPr algn="ctr"/>
            <a:r>
              <a:rPr lang="ru-RU" sz="2400" dirty="0" smtClean="0">
                <a:solidFill>
                  <a:srgbClr val="FF0000"/>
                </a:solidFill>
              </a:rPr>
              <a:t>Общие показатели</a:t>
            </a:r>
            <a:endParaRPr lang="en-US" sz="2400" dirty="0" smtClean="0">
              <a:solidFill>
                <a:srgbClr val="FF0000"/>
              </a:solidFill>
            </a:endParaRPr>
          </a:p>
          <a:p>
            <a:pPr algn="ctr"/>
            <a:endParaRPr lang="ru-RU" sz="2400" dirty="0" smtClean="0"/>
          </a:p>
        </p:txBody>
      </p:sp>
      <p:sp>
        <p:nvSpPr>
          <p:cNvPr id="9" name="Content Placeholder 8"/>
          <p:cNvSpPr>
            <a:spLocks noGrp="1"/>
          </p:cNvSpPr>
          <p:nvPr>
            <p:ph sz="half" idx="2"/>
          </p:nvPr>
        </p:nvSpPr>
        <p:spPr>
          <a:solidFill>
            <a:schemeClr val="accent1"/>
          </a:solidFill>
        </p:spPr>
        <p:txBody>
          <a:bodyPr/>
          <a:lstStyle/>
          <a:p>
            <a:pPr>
              <a:buClr>
                <a:schemeClr val="tx1"/>
              </a:buClr>
            </a:pPr>
            <a:r>
              <a:rPr lang="ru-RU" dirty="0" smtClean="0">
                <a:solidFill>
                  <a:schemeClr val="bg1"/>
                </a:solidFill>
              </a:rPr>
              <a:t>36 Млрд. долл. – оборот в 2011г.</a:t>
            </a:r>
          </a:p>
          <a:p>
            <a:pPr>
              <a:buClr>
                <a:schemeClr val="tx1"/>
              </a:buClr>
            </a:pPr>
            <a:r>
              <a:rPr lang="ru-RU" dirty="0" smtClean="0">
                <a:solidFill>
                  <a:schemeClr val="bg1"/>
                </a:solidFill>
              </a:rPr>
              <a:t>№1 в 50 продуктовых / индустриальных категориях</a:t>
            </a:r>
          </a:p>
          <a:p>
            <a:pPr>
              <a:buClr>
                <a:schemeClr val="tx1"/>
              </a:buClr>
            </a:pPr>
            <a:r>
              <a:rPr lang="ru-RU" dirty="0" smtClean="0">
                <a:solidFill>
                  <a:schemeClr val="bg1"/>
                </a:solidFill>
              </a:rPr>
              <a:t>380 000 заказчиков в 145 странах</a:t>
            </a:r>
          </a:p>
          <a:p>
            <a:pPr>
              <a:buClr>
                <a:schemeClr val="tx1"/>
              </a:buClr>
            </a:pPr>
            <a:r>
              <a:rPr lang="ru-RU" dirty="0" smtClean="0">
                <a:solidFill>
                  <a:schemeClr val="bg1"/>
                </a:solidFill>
              </a:rPr>
              <a:t>20 000 партнеров</a:t>
            </a:r>
          </a:p>
          <a:p>
            <a:pPr>
              <a:buClr>
                <a:schemeClr val="tx1"/>
              </a:buClr>
            </a:pPr>
            <a:r>
              <a:rPr lang="ru-RU" dirty="0" smtClean="0">
                <a:solidFill>
                  <a:schemeClr val="bg1"/>
                </a:solidFill>
              </a:rPr>
              <a:t>108 000 сотрудников</a:t>
            </a:r>
          </a:p>
          <a:p>
            <a:pPr>
              <a:buClr>
                <a:schemeClr val="tx1"/>
              </a:buClr>
            </a:pPr>
            <a:r>
              <a:rPr lang="ru-RU" dirty="0" smtClean="0">
                <a:solidFill>
                  <a:schemeClr val="bg1"/>
                </a:solidFill>
              </a:rPr>
              <a:t>14 млн. сообщество разработчиков</a:t>
            </a:r>
            <a:endParaRPr lang="en-US" dirty="0">
              <a:solidFill>
                <a:schemeClr val="bg1"/>
              </a:solidFill>
            </a:endParaRPr>
          </a:p>
        </p:txBody>
      </p:sp>
      <p:sp>
        <p:nvSpPr>
          <p:cNvPr id="12" name="Text Placeholder 11"/>
          <p:cNvSpPr>
            <a:spLocks noGrp="1"/>
          </p:cNvSpPr>
          <p:nvPr>
            <p:ph type="body" sz="quarter" idx="3"/>
          </p:nvPr>
        </p:nvSpPr>
        <p:spPr/>
        <p:txBody>
          <a:bodyPr/>
          <a:lstStyle/>
          <a:p>
            <a:pPr algn="ctr"/>
            <a:r>
              <a:rPr lang="ru-RU" sz="2400" dirty="0" smtClean="0"/>
              <a:t>Инвестиции и инновации</a:t>
            </a:r>
            <a:endParaRPr lang="en-US" sz="2400" dirty="0" smtClean="0"/>
          </a:p>
          <a:p>
            <a:pPr algn="ctr"/>
            <a:endParaRPr lang="ru-RU" sz="2400" dirty="0" smtClean="0"/>
          </a:p>
        </p:txBody>
      </p:sp>
      <p:sp>
        <p:nvSpPr>
          <p:cNvPr id="10" name="Content Placeholder 9"/>
          <p:cNvSpPr>
            <a:spLocks noGrp="1"/>
          </p:cNvSpPr>
          <p:nvPr>
            <p:ph sz="quarter" idx="4"/>
          </p:nvPr>
        </p:nvSpPr>
        <p:spPr>
          <a:solidFill>
            <a:schemeClr val="bg1">
              <a:lumMod val="50000"/>
            </a:schemeClr>
          </a:solidFill>
        </p:spPr>
        <p:txBody>
          <a:bodyPr/>
          <a:lstStyle/>
          <a:p>
            <a:r>
              <a:rPr lang="ru-RU" dirty="0" smtClean="0">
                <a:solidFill>
                  <a:schemeClr val="bg1"/>
                </a:solidFill>
              </a:rPr>
              <a:t>32 000 разработчиков и инженеров</a:t>
            </a:r>
          </a:p>
          <a:p>
            <a:r>
              <a:rPr lang="ru-RU" dirty="0" smtClean="0">
                <a:solidFill>
                  <a:schemeClr val="bg1"/>
                </a:solidFill>
              </a:rPr>
              <a:t>18 000 специалистов по </a:t>
            </a:r>
            <a:r>
              <a:rPr lang="ru-RU" dirty="0" err="1" smtClean="0">
                <a:solidFill>
                  <a:schemeClr val="bg1"/>
                </a:solidFill>
              </a:rPr>
              <a:t>техподдержке</a:t>
            </a:r>
            <a:endParaRPr lang="ru-RU" dirty="0" smtClean="0">
              <a:solidFill>
                <a:schemeClr val="bg1"/>
              </a:solidFill>
            </a:endParaRPr>
          </a:p>
          <a:p>
            <a:r>
              <a:rPr lang="ru-RU" dirty="0" smtClean="0">
                <a:solidFill>
                  <a:schemeClr val="bg1"/>
                </a:solidFill>
              </a:rPr>
              <a:t>17 000 консультантов по внедрению</a:t>
            </a:r>
          </a:p>
          <a:p>
            <a:r>
              <a:rPr lang="ru-RU" dirty="0" smtClean="0">
                <a:solidFill>
                  <a:schemeClr val="bg1"/>
                </a:solidFill>
              </a:rPr>
              <a:t>Поддержка студентов - 1,5 млн. в год</a:t>
            </a:r>
          </a:p>
          <a:p>
            <a:r>
              <a:rPr lang="ru-RU" dirty="0" smtClean="0">
                <a:solidFill>
                  <a:schemeClr val="bg1"/>
                </a:solidFill>
              </a:rPr>
              <a:t>850 пользовательских групп</a:t>
            </a:r>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Autofit/>
          </a:bodyPr>
          <a:lstStyle/>
          <a:p>
            <a:r>
              <a:rPr lang="ru-RU" dirty="0" smtClean="0"/>
              <a:t>В распоряжении редакции оказался документ</a:t>
            </a:r>
            <a:r>
              <a:rPr lang="en-US" dirty="0" smtClean="0"/>
              <a:t>..</a:t>
            </a:r>
            <a:endParaRPr lang="en-US" dirty="0"/>
          </a:p>
        </p:txBody>
      </p:sp>
      <p:pic>
        <p:nvPicPr>
          <p:cNvPr id="2050" name="Picture 2"/>
          <p:cNvPicPr>
            <a:picLocks noGrp="1" noChangeAspect="1" noChangeArrowheads="1"/>
          </p:cNvPicPr>
          <p:nvPr>
            <p:ph idx="1"/>
          </p:nvPr>
        </p:nvPicPr>
        <p:blipFill>
          <a:blip r:embed="rId2" cstate="print"/>
          <a:stretch>
            <a:fillRect/>
          </a:stretch>
        </p:blipFill>
        <p:spPr bwMode="auto">
          <a:xfrm>
            <a:off x="685800" y="1604909"/>
            <a:ext cx="7537450" cy="2448033"/>
          </a:xfrm>
          <a:prstGeom prst="rect">
            <a:avLst/>
          </a:prstGeom>
          <a:noFill/>
          <a:ln w="9525">
            <a:noFill/>
            <a:miter lim="800000"/>
            <a:headEnd/>
            <a:tailEnd/>
          </a:ln>
        </p:spPr>
      </p:pic>
    </p:spTree>
    <p:extLst>
      <p:ext uri="{BB962C8B-B14F-4D97-AF65-F5344CB8AC3E}">
        <p14:creationId xmlns:p14="http://schemas.microsoft.com/office/powerpoint/2010/main" xmlns="" val="2439616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Требования ФСТЭК</a:t>
            </a:r>
            <a:endParaRPr lang="en-US" dirty="0"/>
          </a:p>
        </p:txBody>
      </p:sp>
      <p:sp>
        <p:nvSpPr>
          <p:cNvPr id="3" name="Content Placeholder 2"/>
          <p:cNvSpPr>
            <a:spLocks noGrp="1"/>
          </p:cNvSpPr>
          <p:nvPr>
            <p:ph idx="1"/>
          </p:nvPr>
        </p:nvSpPr>
        <p:spPr>
          <a:xfrm>
            <a:off x="755577" y="1221600"/>
            <a:ext cx="7638519" cy="3402378"/>
          </a:xfrm>
        </p:spPr>
        <p:txBody>
          <a:bodyPr>
            <a:normAutofit fontScale="70000" lnSpcReduction="20000"/>
          </a:bodyPr>
          <a:lstStyle/>
          <a:p>
            <a:r>
              <a:rPr lang="ru-RU" dirty="0" smtClean="0"/>
              <a:t>Руководящий документ. Автоматизированные системы. Защита от несанкционированного доступа к информации. Классификация автоматизированных систем и требования по защите информации</a:t>
            </a:r>
          </a:p>
          <a:p>
            <a:pPr lvl="1"/>
            <a:r>
              <a:rPr lang="ru-RU" dirty="0" smtClean="0"/>
              <a:t>Класс 1Г-1А:</a:t>
            </a:r>
          </a:p>
          <a:p>
            <a:pPr lvl="2"/>
            <a:r>
              <a:rPr lang="ru-RU" dirty="0" smtClean="0"/>
              <a:t>должна осуществляться регистрация выдачи печатных (графических) документов на "твердую" копию. </a:t>
            </a:r>
            <a:r>
              <a:rPr lang="ru-RU" u="sng" dirty="0" smtClean="0"/>
              <a:t>Выдача должна сопровождаться автоматической маркировкой каждого листа </a:t>
            </a:r>
            <a:r>
              <a:rPr lang="ru-RU" dirty="0" smtClean="0"/>
              <a:t>(страницы) документа его последовательным номером и учетными реквизитами АС с указанием на последнем листе документа общего количества листов (страниц). В параметрах регистрации указываются:</a:t>
            </a:r>
          </a:p>
          <a:p>
            <a:pPr lvl="4"/>
            <a:r>
              <a:rPr lang="ru-RU" dirty="0" smtClean="0"/>
              <a:t>дата и время выдачи (обращение к подсистеме вывода);</a:t>
            </a:r>
          </a:p>
          <a:p>
            <a:pPr lvl="4"/>
            <a:r>
              <a:rPr lang="ru-RU" dirty="0" smtClean="0"/>
              <a:t>спецификация устройства выдачи [логическое имя (номер) внешнего устройства];</a:t>
            </a:r>
          </a:p>
          <a:p>
            <a:pPr lvl="4"/>
            <a:r>
              <a:rPr lang="ru-RU" dirty="0" smtClean="0"/>
              <a:t>краткое содержание (наименование, вид, шифр, код) и уровень конфиденциальности документа;</a:t>
            </a:r>
          </a:p>
          <a:p>
            <a:pPr lvl="4"/>
            <a:r>
              <a:rPr lang="ru-RU" dirty="0" smtClean="0"/>
              <a:t>идентификатор субъекта доступа, запросившего документ;</a:t>
            </a:r>
          </a:p>
          <a:p>
            <a:pPr lvl="4"/>
            <a:r>
              <a:rPr lang="ru-RU" dirty="0" smtClean="0"/>
              <a:t>объем фактически выданного документа (количество страниц, листов, копий) и результат выдачи: успешный (весь объем), неуспешный;</a:t>
            </a:r>
          </a:p>
          <a:p>
            <a:r>
              <a:rPr lang="ru-RU" dirty="0" smtClean="0"/>
              <a:t>Маркировку можно скрыть при копировании</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ru-RU" dirty="0" smtClean="0"/>
              <a:t>Требования Газпром</a:t>
            </a:r>
            <a:endParaRPr lang="en-US" dirty="0"/>
          </a:p>
        </p:txBody>
      </p:sp>
      <p:sp>
        <p:nvSpPr>
          <p:cNvPr id="6" name="Content Placeholder 5"/>
          <p:cNvSpPr>
            <a:spLocks noGrp="1"/>
          </p:cNvSpPr>
          <p:nvPr>
            <p:ph idx="1"/>
          </p:nvPr>
        </p:nvSpPr>
        <p:spPr/>
        <p:txBody>
          <a:bodyPr>
            <a:normAutofit fontScale="77500" lnSpcReduction="20000"/>
          </a:bodyPr>
          <a:lstStyle/>
          <a:p>
            <a:r>
              <a:rPr lang="ru-RU" dirty="0" smtClean="0"/>
              <a:t>СТО Газпром 4.2-2-003-2010. Система обеспечения информационной безопасности ОАО «Газпром». Требования по защите от подделок документов на бумажных носителях.</a:t>
            </a:r>
          </a:p>
          <a:p>
            <a:pPr lvl="1">
              <a:buNone/>
            </a:pPr>
            <a:r>
              <a:rPr lang="ru-RU" dirty="0" smtClean="0"/>
              <a:t>	6.3 Дополнительные защитные признаки оригинала документа</a:t>
            </a:r>
          </a:p>
          <a:p>
            <a:pPr lvl="2"/>
            <a:r>
              <a:rPr lang="ru-RU" dirty="0" smtClean="0"/>
              <a:t>6.3.1 Дополнительные защитные признаки могут быть установлены (внесены, нанесены, встроены) в документ или объект защиты как до, так и после его окончательного формирования. </a:t>
            </a:r>
          </a:p>
          <a:p>
            <a:pPr lvl="2"/>
            <a:r>
              <a:rPr lang="ru-RU" dirty="0" smtClean="0"/>
              <a:t>6.3.2 Технология установления защитных признаков должна позволять проводить однозначную идентификацию оригинала документа, не должна ухудшать качество защищаемого документа и препятствовать его использованию по назначению.</a:t>
            </a:r>
          </a:p>
          <a:p>
            <a:pPr lvl="2"/>
            <a:r>
              <a:rPr lang="ru-RU" dirty="0" smtClean="0"/>
              <a:t>6.3.3 Маркировка защищённых документов надписями, свидетельствующими об установлении защитных признаков, например «Защищено от копирования», не допускается.</a:t>
            </a:r>
          </a:p>
          <a:p>
            <a:pPr lvl="1"/>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err="1" smtClean="0"/>
              <a:t>SafeCopy</a:t>
            </a:r>
            <a:endParaRPr lang="en-US" dirty="0"/>
          </a:p>
        </p:txBody>
      </p:sp>
      <p:sp>
        <p:nvSpPr>
          <p:cNvPr id="3" name="Content Placeholder 2"/>
          <p:cNvSpPr>
            <a:spLocks noGrp="1"/>
          </p:cNvSpPr>
          <p:nvPr>
            <p:ph sz="half" idx="1"/>
          </p:nvPr>
        </p:nvSpPr>
        <p:spPr>
          <a:prstGeom prst="rect">
            <a:avLst/>
          </a:prstGeom>
        </p:spPr>
        <p:txBody>
          <a:bodyPr/>
          <a:lstStyle/>
          <a:p>
            <a:r>
              <a:rPr lang="ru-RU" dirty="0" smtClean="0"/>
              <a:t>Уникальная копия для каждого пользователя</a:t>
            </a:r>
          </a:p>
          <a:p>
            <a:r>
              <a:rPr lang="ru-RU" dirty="0" smtClean="0"/>
              <a:t>Учет и хранение параметров преобразования для каждого пользователя </a:t>
            </a:r>
            <a:r>
              <a:rPr lang="en-US" dirty="0" smtClean="0"/>
              <a:t>(Oracle </a:t>
            </a:r>
            <a:r>
              <a:rPr lang="en-US" dirty="0" err="1" smtClean="0"/>
              <a:t>WebCenter</a:t>
            </a:r>
            <a:r>
              <a:rPr lang="en-US" dirty="0" smtClean="0"/>
              <a:t> Content)</a:t>
            </a:r>
            <a:endParaRPr lang="ru-RU" dirty="0" smtClean="0"/>
          </a:p>
        </p:txBody>
      </p:sp>
      <p:sp>
        <p:nvSpPr>
          <p:cNvPr id="15" name="Content Placeholder 14"/>
          <p:cNvSpPr>
            <a:spLocks noGrp="1"/>
          </p:cNvSpPr>
          <p:nvPr>
            <p:ph sz="half" idx="2"/>
          </p:nvPr>
        </p:nvSpPr>
        <p:spPr/>
        <p:txBody>
          <a:bodyPr/>
          <a:lstStyle/>
          <a:p>
            <a:endParaRPr lang="en-US"/>
          </a:p>
        </p:txBody>
      </p:sp>
      <p:sp>
        <p:nvSpPr>
          <p:cNvPr id="6" name="TextBox 5"/>
          <p:cNvSpPr txBox="1"/>
          <p:nvPr/>
        </p:nvSpPr>
        <p:spPr>
          <a:xfrm>
            <a:off x="5436096" y="627534"/>
            <a:ext cx="2371886" cy="297712"/>
          </a:xfrm>
          <a:prstGeom prst="rect">
            <a:avLst/>
          </a:prstGeom>
          <a:noFill/>
          <a:ln>
            <a:noFill/>
          </a:ln>
        </p:spPr>
        <p:txBody>
          <a:bodyPr wrap="square" lIns="0" tIns="0" rIns="0" bIns="0" rtlCol="0">
            <a:noAutofit/>
          </a:bodyPr>
          <a:lstStyle/>
          <a:p>
            <a:pPr algn="l"/>
            <a:r>
              <a:rPr lang="ru-RU" sz="1600" b="1" dirty="0" smtClean="0"/>
              <a:t>Оригинальный документ</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89028" y="3007833"/>
            <a:ext cx="2027189" cy="1616146"/>
          </a:xfrm>
          <a:prstGeom prst="rect">
            <a:avLst/>
          </a:prstGeom>
        </p:spPr>
      </p:pic>
      <p:pic>
        <p:nvPicPr>
          <p:cNvPr id="9" name="Рисунок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45439" y="3010177"/>
            <a:ext cx="2349707" cy="1451783"/>
          </a:xfrm>
          <a:prstGeom prst="rect">
            <a:avLst/>
          </a:prstGeom>
        </p:spPr>
      </p:pic>
      <p:sp>
        <p:nvSpPr>
          <p:cNvPr id="13" name="TextBox 12"/>
          <p:cNvSpPr txBox="1"/>
          <p:nvPr/>
        </p:nvSpPr>
        <p:spPr>
          <a:xfrm>
            <a:off x="4211961" y="2598075"/>
            <a:ext cx="2438241" cy="405724"/>
          </a:xfrm>
          <a:prstGeom prst="rect">
            <a:avLst/>
          </a:prstGeom>
          <a:noFill/>
          <a:ln>
            <a:noFill/>
          </a:ln>
        </p:spPr>
        <p:txBody>
          <a:bodyPr wrap="square" lIns="0" tIns="0" rIns="0" bIns="0" rtlCol="0">
            <a:noAutofit/>
          </a:bodyPr>
          <a:lstStyle/>
          <a:p>
            <a:pPr algn="l"/>
            <a:r>
              <a:rPr lang="ru-RU" sz="1600" b="1" dirty="0" smtClean="0"/>
              <a:t>Газпром комплектация (Иванов)</a:t>
            </a:r>
          </a:p>
        </p:txBody>
      </p:sp>
      <p:sp>
        <p:nvSpPr>
          <p:cNvPr id="14" name="TextBox 13"/>
          <p:cNvSpPr txBox="1"/>
          <p:nvPr/>
        </p:nvSpPr>
        <p:spPr>
          <a:xfrm>
            <a:off x="6809696" y="2787774"/>
            <a:ext cx="2170376" cy="297712"/>
          </a:xfrm>
          <a:prstGeom prst="rect">
            <a:avLst/>
          </a:prstGeom>
          <a:noFill/>
          <a:ln>
            <a:noFill/>
          </a:ln>
        </p:spPr>
        <p:txBody>
          <a:bodyPr wrap="square" lIns="0" tIns="0" rIns="0" bIns="0" rtlCol="0">
            <a:noAutofit/>
          </a:bodyPr>
          <a:lstStyle/>
          <a:p>
            <a:pPr algn="l"/>
            <a:r>
              <a:rPr lang="ru-RU" sz="1600" b="1" dirty="0" smtClean="0"/>
              <a:t>НИИ СОКБ (Петров)</a:t>
            </a:r>
          </a:p>
        </p:txBody>
      </p:sp>
      <p:sp>
        <p:nvSpPr>
          <p:cNvPr id="10" name="Прямоугольник 9"/>
          <p:cNvSpPr/>
          <p:nvPr/>
        </p:nvSpPr>
        <p:spPr>
          <a:xfrm>
            <a:off x="5349923" y="808630"/>
            <a:ext cx="2620371" cy="15763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ru-RU" sz="1600" dirty="0" err="1" smtClean="0">
              <a:solidFill>
                <a:schemeClr val="tx1"/>
              </a:solidFill>
              <a:latin typeface="Arial" pitchFamily="34" charset="0"/>
              <a:cs typeface="Arial" pitchFamily="34" charset="0"/>
            </a:endParaRPr>
          </a:p>
        </p:txBody>
      </p:sp>
      <p:sp>
        <p:nvSpPr>
          <p:cNvPr id="16" name="Прямоугольник 15"/>
          <p:cNvSpPr/>
          <p:nvPr/>
        </p:nvSpPr>
        <p:spPr>
          <a:xfrm>
            <a:off x="4501067" y="2992530"/>
            <a:ext cx="1998921" cy="16314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ru-RU" sz="1600" dirty="0" err="1" smtClean="0">
              <a:solidFill>
                <a:schemeClr val="tx1"/>
              </a:solidFill>
              <a:latin typeface="Arial" pitchFamily="34" charset="0"/>
              <a:cs typeface="Arial" pitchFamily="34" charset="0"/>
            </a:endParaRPr>
          </a:p>
        </p:txBody>
      </p:sp>
      <p:sp>
        <p:nvSpPr>
          <p:cNvPr id="17" name="Прямоугольник 16"/>
          <p:cNvSpPr/>
          <p:nvPr/>
        </p:nvSpPr>
        <p:spPr>
          <a:xfrm>
            <a:off x="6650202" y="2992638"/>
            <a:ext cx="2344943" cy="14693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ru-RU" sz="1600" dirty="0" err="1" smtClean="0">
              <a:solidFill>
                <a:schemeClr val="tx1"/>
              </a:solidFill>
              <a:latin typeface="Arial" pitchFamily="34" charset="0"/>
              <a:cs typeface="Arial" pitchFamily="34" charset="0"/>
            </a:endParaRPr>
          </a:p>
        </p:txBody>
      </p:sp>
      <p:sp>
        <p:nvSpPr>
          <p:cNvPr id="11" name="Стрелка вниз 10"/>
          <p:cNvSpPr/>
          <p:nvPr/>
        </p:nvSpPr>
        <p:spPr>
          <a:xfrm rot="2447808">
            <a:off x="5810552" y="2395263"/>
            <a:ext cx="139729" cy="34634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ru-RU" sz="1600" dirty="0" err="1" smtClean="0">
              <a:solidFill>
                <a:schemeClr val="tx1"/>
              </a:solidFill>
              <a:latin typeface="Arial" pitchFamily="34" charset="0"/>
              <a:cs typeface="Arial" pitchFamily="34" charset="0"/>
            </a:endParaRPr>
          </a:p>
        </p:txBody>
      </p:sp>
      <p:sp>
        <p:nvSpPr>
          <p:cNvPr id="19" name="Стрелка вниз 18"/>
          <p:cNvSpPr/>
          <p:nvPr/>
        </p:nvSpPr>
        <p:spPr>
          <a:xfrm rot="19152192" flipH="1">
            <a:off x="7322720" y="2395263"/>
            <a:ext cx="139729" cy="34634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ru-RU" sz="1600" dirty="0" err="1" smtClean="0">
              <a:solidFill>
                <a:schemeClr val="tx1"/>
              </a:solidFill>
              <a:latin typeface="Arial" pitchFamily="34" charset="0"/>
              <a:cs typeface="Arial" pitchFamily="34" charset="0"/>
            </a:endParaRPr>
          </a:p>
        </p:txBody>
      </p:sp>
      <p:pic>
        <p:nvPicPr>
          <p:cNvPr id="4" name="Рисунок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9513" y="1"/>
            <a:ext cx="8609257" cy="5147702"/>
          </a:xfrm>
          <a:prstGeom prst="rect">
            <a:avLst/>
          </a:prstGeom>
        </p:spPr>
      </p:pic>
    </p:spTree>
    <p:extLst>
      <p:ext uri="{BB962C8B-B14F-4D97-AF65-F5344CB8AC3E}">
        <p14:creationId xmlns:p14="http://schemas.microsoft.com/office/powerpoint/2010/main" xmlns="" val="15014149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2000"/>
                                  </p:stCondLst>
                                  <p:childTnLst>
                                    <p:animScale>
                                      <p:cBhvr>
                                        <p:cTn id="6" dur="3000" fill="hold"/>
                                        <p:tgtEl>
                                          <p:spTgt spid="4"/>
                                        </p:tgtEl>
                                      </p:cBhvr>
                                      <p:by x="30000" y="30000"/>
                                    </p:animScale>
                                  </p:childTnLst>
                                </p:cTn>
                              </p:par>
                              <p:par>
                                <p:cTn id="7" presetID="57" presetClass="path" presetSubtype="0" accel="50000" decel="50000" fill="hold" nodeType="withEffect">
                                  <p:stCondLst>
                                    <p:cond delay="2300"/>
                                  </p:stCondLst>
                                  <p:childTnLst>
                                    <p:animMotion origin="layout" path="M 2.22222E-6 0 L 2.22222E-6 -0.09459 C 2.22222E-6 -0.13714 0.06545 -0.18918 0.11892 -0.18918 L 0.23802 -0.18918 " pathEditMode="relative" rAng="0" ptsTypes="FfFF">
                                      <p:cBhvr>
                                        <p:cTn id="8" dur="2000" fill="hold"/>
                                        <p:tgtEl>
                                          <p:spTgt spid="4"/>
                                        </p:tgtEl>
                                        <p:attrNameLst>
                                          <p:attrName>ppt_x</p:attrName>
                                          <p:attrName>ppt_y</p:attrName>
                                        </p:attrNameLst>
                                      </p:cBhvr>
                                      <p:rCtr x="11892" y="-94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err="1" smtClean="0"/>
              <a:t>SafeCopy</a:t>
            </a:r>
            <a:endParaRPr lang="en-US" dirty="0"/>
          </a:p>
        </p:txBody>
      </p:sp>
      <p:sp>
        <p:nvSpPr>
          <p:cNvPr id="3" name="Content Placeholder 2"/>
          <p:cNvSpPr>
            <a:spLocks noGrp="1"/>
          </p:cNvSpPr>
          <p:nvPr>
            <p:ph sz="half" idx="1"/>
          </p:nvPr>
        </p:nvSpPr>
        <p:spPr>
          <a:xfrm>
            <a:off x="808038" y="1164165"/>
            <a:ext cx="3268662" cy="3297237"/>
          </a:xfrm>
          <a:prstGeom prst="rect">
            <a:avLst/>
          </a:prstGeom>
        </p:spPr>
        <p:txBody>
          <a:bodyPr/>
          <a:lstStyle/>
          <a:p>
            <a:r>
              <a:rPr lang="ru-RU" dirty="0" smtClean="0"/>
              <a:t>Уникальная копия для каждого пользователя</a:t>
            </a:r>
          </a:p>
          <a:p>
            <a:r>
              <a:rPr lang="ru-RU" dirty="0" smtClean="0"/>
              <a:t>Учет и хранение параметров преобразования для каждого пользователя </a:t>
            </a:r>
            <a:r>
              <a:rPr lang="en-US" dirty="0" smtClean="0"/>
              <a:t>(Oracle </a:t>
            </a:r>
            <a:r>
              <a:rPr lang="en-US" dirty="0" err="1" smtClean="0"/>
              <a:t>WebCenter</a:t>
            </a:r>
            <a:r>
              <a:rPr lang="en-US" dirty="0" smtClean="0"/>
              <a:t> Content)</a:t>
            </a:r>
            <a:endParaRPr lang="ru-RU" dirty="0" smtClean="0"/>
          </a:p>
        </p:txBody>
      </p:sp>
      <p:sp>
        <p:nvSpPr>
          <p:cNvPr id="6" name="TextBox 5"/>
          <p:cNvSpPr txBox="1"/>
          <p:nvPr/>
        </p:nvSpPr>
        <p:spPr>
          <a:xfrm>
            <a:off x="5436096" y="627534"/>
            <a:ext cx="2371886" cy="297712"/>
          </a:xfrm>
          <a:prstGeom prst="rect">
            <a:avLst/>
          </a:prstGeom>
          <a:noFill/>
          <a:ln>
            <a:noFill/>
          </a:ln>
        </p:spPr>
        <p:txBody>
          <a:bodyPr wrap="square" lIns="0" tIns="0" rIns="0" bIns="0" rtlCol="0">
            <a:noAutofit/>
          </a:bodyPr>
          <a:lstStyle/>
          <a:p>
            <a:pPr algn="l"/>
            <a:r>
              <a:rPr lang="ru-RU" sz="1600" b="1" dirty="0" smtClean="0"/>
              <a:t>Оригинальный документ</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89028" y="3007833"/>
            <a:ext cx="2027189" cy="1616146"/>
          </a:xfrm>
          <a:prstGeom prst="rect">
            <a:avLst/>
          </a:prstGeom>
        </p:spPr>
      </p:pic>
      <p:pic>
        <p:nvPicPr>
          <p:cNvPr id="9" name="Рисунок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45439" y="3010177"/>
            <a:ext cx="2349707" cy="1451783"/>
          </a:xfrm>
          <a:prstGeom prst="rect">
            <a:avLst/>
          </a:prstGeom>
        </p:spPr>
      </p:pic>
      <p:sp>
        <p:nvSpPr>
          <p:cNvPr id="13" name="TextBox 12"/>
          <p:cNvSpPr txBox="1"/>
          <p:nvPr/>
        </p:nvSpPr>
        <p:spPr>
          <a:xfrm>
            <a:off x="4211961" y="2598075"/>
            <a:ext cx="2438241" cy="405724"/>
          </a:xfrm>
          <a:prstGeom prst="rect">
            <a:avLst/>
          </a:prstGeom>
          <a:noFill/>
          <a:ln>
            <a:noFill/>
          </a:ln>
        </p:spPr>
        <p:txBody>
          <a:bodyPr wrap="square" lIns="0" tIns="0" rIns="0" bIns="0" rtlCol="0">
            <a:noAutofit/>
          </a:bodyPr>
          <a:lstStyle/>
          <a:p>
            <a:pPr algn="l"/>
            <a:r>
              <a:rPr lang="ru-RU" sz="1600" b="1" dirty="0" smtClean="0"/>
              <a:t>Газпром комплектация (Иванов)</a:t>
            </a:r>
          </a:p>
        </p:txBody>
      </p:sp>
      <p:sp>
        <p:nvSpPr>
          <p:cNvPr id="14" name="TextBox 13"/>
          <p:cNvSpPr txBox="1"/>
          <p:nvPr/>
        </p:nvSpPr>
        <p:spPr>
          <a:xfrm>
            <a:off x="6809696" y="2787774"/>
            <a:ext cx="2170376" cy="297712"/>
          </a:xfrm>
          <a:prstGeom prst="rect">
            <a:avLst/>
          </a:prstGeom>
          <a:noFill/>
          <a:ln>
            <a:noFill/>
          </a:ln>
        </p:spPr>
        <p:txBody>
          <a:bodyPr wrap="square" lIns="0" tIns="0" rIns="0" bIns="0" rtlCol="0">
            <a:noAutofit/>
          </a:bodyPr>
          <a:lstStyle/>
          <a:p>
            <a:pPr algn="l"/>
            <a:r>
              <a:rPr lang="ru-RU" sz="1600" b="1" dirty="0" smtClean="0"/>
              <a:t>НИИ СОКБ (Петров)</a:t>
            </a:r>
          </a:p>
        </p:txBody>
      </p:sp>
      <p:sp>
        <p:nvSpPr>
          <p:cNvPr id="10" name="Прямоугольник 9"/>
          <p:cNvSpPr/>
          <p:nvPr/>
        </p:nvSpPr>
        <p:spPr>
          <a:xfrm>
            <a:off x="5349923" y="808630"/>
            <a:ext cx="2620371" cy="15763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ru-RU" sz="1600" dirty="0" err="1" smtClean="0">
              <a:solidFill>
                <a:schemeClr val="tx1"/>
              </a:solidFill>
              <a:latin typeface="Arial" pitchFamily="34" charset="0"/>
              <a:cs typeface="Arial" pitchFamily="34" charset="0"/>
            </a:endParaRPr>
          </a:p>
        </p:txBody>
      </p:sp>
      <p:sp>
        <p:nvSpPr>
          <p:cNvPr id="16" name="Прямоугольник 15"/>
          <p:cNvSpPr/>
          <p:nvPr/>
        </p:nvSpPr>
        <p:spPr>
          <a:xfrm>
            <a:off x="4501067" y="2992530"/>
            <a:ext cx="1998921" cy="16314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ru-RU" sz="1600" dirty="0" err="1" smtClean="0">
              <a:solidFill>
                <a:schemeClr val="tx1"/>
              </a:solidFill>
              <a:latin typeface="Arial" pitchFamily="34" charset="0"/>
              <a:cs typeface="Arial" pitchFamily="34" charset="0"/>
            </a:endParaRPr>
          </a:p>
        </p:txBody>
      </p:sp>
      <p:sp>
        <p:nvSpPr>
          <p:cNvPr id="17" name="Прямоугольник 16"/>
          <p:cNvSpPr/>
          <p:nvPr/>
        </p:nvSpPr>
        <p:spPr>
          <a:xfrm>
            <a:off x="6650202" y="2992638"/>
            <a:ext cx="2344943" cy="14693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ru-RU" sz="1600" dirty="0" err="1" smtClean="0">
              <a:solidFill>
                <a:schemeClr val="tx1"/>
              </a:solidFill>
              <a:latin typeface="Arial" pitchFamily="34" charset="0"/>
              <a:cs typeface="Arial" pitchFamily="34" charset="0"/>
            </a:endParaRPr>
          </a:p>
        </p:txBody>
      </p:sp>
      <p:sp>
        <p:nvSpPr>
          <p:cNvPr id="11" name="Стрелка вниз 10"/>
          <p:cNvSpPr/>
          <p:nvPr/>
        </p:nvSpPr>
        <p:spPr>
          <a:xfrm rot="2447808">
            <a:off x="5810552" y="2395263"/>
            <a:ext cx="139729" cy="34634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ru-RU" sz="1600" dirty="0" err="1" smtClean="0">
              <a:solidFill>
                <a:schemeClr val="tx1"/>
              </a:solidFill>
              <a:latin typeface="Arial" pitchFamily="34" charset="0"/>
              <a:cs typeface="Arial" pitchFamily="34" charset="0"/>
            </a:endParaRPr>
          </a:p>
        </p:txBody>
      </p:sp>
      <p:sp>
        <p:nvSpPr>
          <p:cNvPr id="19" name="Стрелка вниз 18"/>
          <p:cNvSpPr/>
          <p:nvPr/>
        </p:nvSpPr>
        <p:spPr>
          <a:xfrm rot="19152192" flipH="1">
            <a:off x="7322720" y="2395263"/>
            <a:ext cx="139729" cy="34634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ru-RU" sz="1600" dirty="0" err="1" smtClean="0">
              <a:solidFill>
                <a:schemeClr val="tx1"/>
              </a:solidFill>
              <a:latin typeface="Arial" pitchFamily="34" charset="0"/>
              <a:cs typeface="Arial" pitchFamily="34" charset="0"/>
            </a:endParaRPr>
          </a:p>
        </p:txBody>
      </p:sp>
      <p:pic>
        <p:nvPicPr>
          <p:cNvPr id="4" name="Рисунок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64088" y="789552"/>
            <a:ext cx="2592288" cy="1567536"/>
          </a:xfrm>
          <a:prstGeom prst="rect">
            <a:avLst/>
          </a:prstGeom>
        </p:spPr>
      </p:pic>
    </p:spTree>
    <p:extLst>
      <p:ext uri="{BB962C8B-B14F-4D97-AF65-F5344CB8AC3E}">
        <p14:creationId xmlns:p14="http://schemas.microsoft.com/office/powerpoint/2010/main" xmlns="" val="1501414973"/>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err="1" smtClean="0"/>
              <a:t>SafeCopy</a:t>
            </a:r>
            <a:endParaRPr lang="en-US" dirty="0"/>
          </a:p>
        </p:txBody>
      </p:sp>
      <p:sp>
        <p:nvSpPr>
          <p:cNvPr id="4" name="Content Placeholder 3"/>
          <p:cNvSpPr>
            <a:spLocks noGrp="1"/>
          </p:cNvSpPr>
          <p:nvPr>
            <p:ph idx="1"/>
          </p:nvPr>
        </p:nvSpPr>
        <p:spPr>
          <a:prstGeom prst="rect">
            <a:avLst/>
          </a:prstGeom>
        </p:spPr>
        <p:txBody>
          <a:bodyPr>
            <a:normAutofit/>
          </a:bodyPr>
          <a:lstStyle/>
          <a:p>
            <a:r>
              <a:rPr lang="ru-RU" dirty="0" smtClean="0"/>
              <a:t>Создание</a:t>
            </a:r>
            <a:r>
              <a:rPr lang="en-US" dirty="0" smtClean="0"/>
              <a:t> </a:t>
            </a:r>
            <a:r>
              <a:rPr lang="ru-RU" dirty="0" smtClean="0"/>
              <a:t>защищенных копий</a:t>
            </a:r>
            <a:endParaRPr lang="en-US"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7605" y="1947419"/>
            <a:ext cx="7699991" cy="18426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Прямоугольник 7"/>
          <p:cNvSpPr/>
          <p:nvPr/>
        </p:nvSpPr>
        <p:spPr>
          <a:xfrm>
            <a:off x="5188690" y="3232299"/>
            <a:ext cx="1690577" cy="2035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ru-RU" sz="1600" dirty="0" err="1"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10377165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ru-RU" dirty="0" smtClean="0"/>
              <a:t>Создание копий</a:t>
            </a:r>
          </a:p>
        </p:txBody>
      </p:sp>
      <p:sp>
        <p:nvSpPr>
          <p:cNvPr id="4" name="Content Placeholder 3"/>
          <p:cNvSpPr>
            <a:spLocks noGrp="1"/>
          </p:cNvSpPr>
          <p:nvPr>
            <p:ph idx="1"/>
          </p:nvPr>
        </p:nvSpPr>
        <p:spPr>
          <a:prstGeom prst="rect">
            <a:avLst/>
          </a:prstGeom>
        </p:spPr>
        <p:txBody>
          <a:bodyPr>
            <a:normAutofit/>
          </a:bodyPr>
          <a:lstStyle/>
          <a:p>
            <a:r>
              <a:rPr lang="ru-RU" dirty="0" smtClean="0"/>
              <a:t>Оператор задает количество защищенных копий</a:t>
            </a:r>
            <a:endParaRPr lang="en-US" dirty="0"/>
          </a:p>
        </p:txBody>
      </p:sp>
      <p:sp>
        <p:nvSpPr>
          <p:cNvPr id="8" name="Rounded Rectangle 7"/>
          <p:cNvSpPr/>
          <p:nvPr/>
        </p:nvSpPr>
        <p:spPr>
          <a:xfrm>
            <a:off x="2514600" y="2524125"/>
            <a:ext cx="1200150" cy="22860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err="1" smtClean="0">
              <a:solidFill>
                <a:schemeClr val="tx1"/>
              </a:solidFill>
              <a:latin typeface="Arial" pitchFamily="34" charset="0"/>
              <a:cs typeface="Arial" pitchFamily="34" charset="0"/>
            </a:endParaRP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35696" y="1866900"/>
            <a:ext cx="5328592" cy="3276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Прямоугольник 8"/>
          <p:cNvSpPr/>
          <p:nvPr/>
        </p:nvSpPr>
        <p:spPr>
          <a:xfrm>
            <a:off x="2123728" y="2949793"/>
            <a:ext cx="1331854" cy="1581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ru-RU" sz="1600" dirty="0" err="1"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39193806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ru-RU" dirty="0" smtClean="0"/>
              <a:t>Параметры защищенных копий</a:t>
            </a:r>
            <a:endParaRPr lang="en-US" dirty="0"/>
          </a:p>
        </p:txBody>
      </p:sp>
      <p:sp>
        <p:nvSpPr>
          <p:cNvPr id="3" name="Content Placeholder 2"/>
          <p:cNvSpPr>
            <a:spLocks noGrp="1"/>
          </p:cNvSpPr>
          <p:nvPr>
            <p:ph idx="1"/>
          </p:nvPr>
        </p:nvSpPr>
        <p:spPr>
          <a:prstGeom prst="rect">
            <a:avLst/>
          </a:prstGeom>
        </p:spPr>
        <p:txBody>
          <a:bodyPr/>
          <a:lstStyle/>
          <a:p>
            <a:r>
              <a:rPr lang="ru-RU" dirty="0" smtClean="0"/>
              <a:t>Аффинное преобразование</a:t>
            </a:r>
            <a:r>
              <a:rPr lang="en-US" dirty="0" smtClean="0"/>
              <a:t>:</a:t>
            </a:r>
          </a:p>
          <a:p>
            <a:pPr>
              <a:buNone/>
            </a:pPr>
            <a:r>
              <a:rPr lang="en-US" dirty="0" smtClean="0"/>
              <a:t>	</a:t>
            </a:r>
            <a:r>
              <a:rPr lang="ru-RU" dirty="0" smtClean="0"/>
              <a:t>Растяжение (сжатие), сдвиг, перенос</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xmlns="" val="2732330947"/>
              </p:ext>
            </p:extLst>
          </p:nvPr>
        </p:nvGraphicFramePr>
        <p:xfrm>
          <a:off x="2195736" y="2141656"/>
          <a:ext cx="3347814" cy="1036219"/>
        </p:xfrm>
        <a:graphic>
          <a:graphicData uri="http://schemas.openxmlformats.org/presentationml/2006/ole">
            <p:oleObj spid="_x0000_s1026" name="Формула" r:id="rId3" imgW="1752600" imgH="711200" progId="Equation.3">
              <p:embed/>
            </p:oleObj>
          </a:graphicData>
        </a:graphic>
      </p:graphicFrame>
      <p:pic>
        <p:nvPicPr>
          <p:cNvPr id="1038" name="Picture 1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90625" y="3343275"/>
            <a:ext cx="6762750" cy="1200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785340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ru-RU" dirty="0" smtClean="0"/>
              <a:t>Параметры текста</a:t>
            </a:r>
            <a:endParaRPr lang="en-US" dirty="0"/>
          </a:p>
        </p:txBody>
      </p:sp>
      <p:sp>
        <p:nvSpPr>
          <p:cNvPr id="4" name="Content Placeholder 3"/>
          <p:cNvSpPr>
            <a:spLocks noGrp="1"/>
          </p:cNvSpPr>
          <p:nvPr>
            <p:ph idx="1"/>
          </p:nvPr>
        </p:nvSpPr>
        <p:spPr>
          <a:prstGeom prst="rect">
            <a:avLst/>
          </a:prstGeom>
        </p:spPr>
        <p:txBody>
          <a:bodyPr>
            <a:normAutofit/>
          </a:bodyPr>
          <a:lstStyle/>
          <a:p>
            <a:r>
              <a:rPr lang="ru-RU" dirty="0" smtClean="0"/>
              <a:t>Расстояние между буквами, строками, словами</a:t>
            </a:r>
          </a:p>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8492" y="1512447"/>
            <a:ext cx="7905750" cy="305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803474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err="1" smtClean="0"/>
              <a:t>SafeCopy</a:t>
            </a:r>
            <a:endParaRPr lang="en-US" dirty="0"/>
          </a:p>
        </p:txBody>
      </p:sp>
      <p:sp>
        <p:nvSpPr>
          <p:cNvPr id="4" name="Content Placeholder 3"/>
          <p:cNvSpPr>
            <a:spLocks noGrp="1"/>
          </p:cNvSpPr>
          <p:nvPr>
            <p:ph idx="1"/>
          </p:nvPr>
        </p:nvSpPr>
        <p:spPr>
          <a:xfrm>
            <a:off x="683568" y="1005576"/>
            <a:ext cx="7537450" cy="3257550"/>
          </a:xfrm>
          <a:prstGeom prst="rect">
            <a:avLst/>
          </a:prstGeom>
        </p:spPr>
        <p:txBody>
          <a:bodyPr>
            <a:normAutofit/>
          </a:bodyPr>
          <a:lstStyle/>
          <a:p>
            <a:r>
              <a:rPr lang="ru-RU" sz="2000" dirty="0" smtClean="0"/>
              <a:t>Создание, хранение и обработка защищенных копий</a:t>
            </a:r>
            <a:endParaRPr lang="en-US" sz="2000" dirty="0" smtClean="0"/>
          </a:p>
          <a:p>
            <a:r>
              <a:rPr lang="ru-RU" sz="2000" dirty="0" smtClean="0"/>
              <a:t>Автоматическое задание параметров защищенных копий</a:t>
            </a:r>
          </a:p>
          <a:p>
            <a:r>
              <a:rPr lang="ru-RU" sz="2000" dirty="0" smtClean="0"/>
              <a:t>Защищенное хранение документов и копий </a:t>
            </a:r>
            <a:r>
              <a:rPr lang="en-US" sz="2000" dirty="0" smtClean="0"/>
              <a:t>(Oracle</a:t>
            </a:r>
            <a:r>
              <a:rPr lang="ru-RU" sz="2000" dirty="0" smtClean="0"/>
              <a:t>)</a:t>
            </a:r>
            <a:endParaRPr lang="en-US" sz="2000" dirty="0" smtClean="0"/>
          </a:p>
          <a:p>
            <a:r>
              <a:rPr lang="ru-RU" sz="2000" dirty="0" smtClean="0"/>
              <a:t>Централизованный учет выданных копий</a:t>
            </a:r>
            <a:endParaRPr lang="en-US" sz="2000" dirty="0" smtClean="0"/>
          </a:p>
          <a:p>
            <a:endParaRPr lang="en-US" sz="2000" dirty="0" smtClean="0"/>
          </a:p>
          <a:p>
            <a:endParaRPr lang="en-US" sz="2000" dirty="0" smtClean="0"/>
          </a:p>
          <a:p>
            <a:pPr>
              <a:buNone/>
            </a:pPr>
            <a:endParaRPr lang="en-US" sz="2000" dirty="0" smtClean="0"/>
          </a:p>
        </p:txBody>
      </p:sp>
      <p:pic>
        <p:nvPicPr>
          <p:cNvPr id="4098" name="Picture 2"/>
          <p:cNvPicPr>
            <a:picLocks noChangeAspect="1" noChangeArrowheads="1"/>
          </p:cNvPicPr>
          <p:nvPr/>
        </p:nvPicPr>
        <p:blipFill>
          <a:blip r:embed="rId2" cstate="print"/>
          <a:srcRect/>
          <a:stretch>
            <a:fillRect/>
          </a:stretch>
        </p:blipFill>
        <p:spPr bwMode="auto">
          <a:xfrm>
            <a:off x="2640846" y="2747709"/>
            <a:ext cx="6301337" cy="1984281"/>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03526" y="2419769"/>
            <a:ext cx="5859313" cy="1516156"/>
          </a:xfrm>
          <a:prstGeom prst="rect">
            <a:avLst/>
          </a:prstGeom>
          <a:noFill/>
          <a:ln w="9525">
            <a:noFill/>
            <a:miter lim="800000"/>
            <a:headEnd/>
            <a:tailEnd/>
          </a:ln>
        </p:spPr>
      </p:pic>
      <p:sp>
        <p:nvSpPr>
          <p:cNvPr id="12" name="Rounded Rectangle 11"/>
          <p:cNvSpPr/>
          <p:nvPr/>
        </p:nvSpPr>
        <p:spPr>
          <a:xfrm>
            <a:off x="449131" y="3243512"/>
            <a:ext cx="120015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err="1" smtClean="0">
              <a:solidFill>
                <a:schemeClr val="tx1"/>
              </a:solidFill>
              <a:latin typeface="Arial" pitchFamily="34" charset="0"/>
              <a:cs typeface="Arial" pitchFamily="34" charset="0"/>
            </a:endParaRPr>
          </a:p>
        </p:txBody>
      </p:sp>
      <p:sp>
        <p:nvSpPr>
          <p:cNvPr id="13" name="Rounded Rectangle 12"/>
          <p:cNvSpPr/>
          <p:nvPr/>
        </p:nvSpPr>
        <p:spPr>
          <a:xfrm>
            <a:off x="7022055" y="3254270"/>
            <a:ext cx="1896035" cy="73544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err="1"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2358697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Стратегия </a:t>
            </a:r>
            <a:r>
              <a:rPr lang="en-US" dirty="0" smtClean="0"/>
              <a:t>Oracle</a:t>
            </a:r>
            <a:endParaRPr lang="en-US" dirty="0"/>
          </a:p>
        </p:txBody>
      </p:sp>
      <p:sp>
        <p:nvSpPr>
          <p:cNvPr id="37" name="Text Placeholder 36"/>
          <p:cNvSpPr>
            <a:spLocks noGrp="1"/>
          </p:cNvSpPr>
          <p:nvPr>
            <p:ph type="body" idx="1"/>
          </p:nvPr>
        </p:nvSpPr>
        <p:spPr/>
        <p:txBody>
          <a:bodyPr/>
          <a:lstStyle/>
          <a:p>
            <a:endParaRPr lang="en-US"/>
          </a:p>
        </p:txBody>
      </p:sp>
      <p:sp>
        <p:nvSpPr>
          <p:cNvPr id="38" name="Content Placeholder 37"/>
          <p:cNvSpPr>
            <a:spLocks noGrp="1"/>
          </p:cNvSpPr>
          <p:nvPr>
            <p:ph sz="half" idx="2"/>
          </p:nvPr>
        </p:nvSpPr>
        <p:spPr/>
        <p:txBody>
          <a:bodyPr/>
          <a:lstStyle/>
          <a:p>
            <a:endParaRPr lang="en-US"/>
          </a:p>
        </p:txBody>
      </p:sp>
      <p:sp>
        <p:nvSpPr>
          <p:cNvPr id="39" name="Text Placeholder 38"/>
          <p:cNvSpPr>
            <a:spLocks noGrp="1"/>
          </p:cNvSpPr>
          <p:nvPr>
            <p:ph type="body" sz="quarter" idx="3"/>
          </p:nvPr>
        </p:nvSpPr>
        <p:spPr/>
        <p:txBody>
          <a:bodyPr/>
          <a:lstStyle/>
          <a:p>
            <a:r>
              <a:rPr lang="ru-RU" dirty="0" err="1" smtClean="0"/>
              <a:t>Стэк</a:t>
            </a:r>
            <a:r>
              <a:rPr lang="ru-RU" dirty="0" smtClean="0"/>
              <a:t> продуктов</a:t>
            </a:r>
            <a:endParaRPr lang="en-US" dirty="0"/>
          </a:p>
        </p:txBody>
      </p:sp>
      <p:sp>
        <p:nvSpPr>
          <p:cNvPr id="40" name="Content Placeholder 39"/>
          <p:cNvSpPr>
            <a:spLocks noGrp="1"/>
          </p:cNvSpPr>
          <p:nvPr>
            <p:ph sz="quarter" idx="4"/>
          </p:nvPr>
        </p:nvSpPr>
        <p:spPr/>
        <p:txBody>
          <a:bodyPr/>
          <a:lstStyle/>
          <a:p>
            <a:r>
              <a:rPr lang="ru-RU" dirty="0" smtClean="0"/>
              <a:t>Лучшие продукты</a:t>
            </a:r>
          </a:p>
          <a:p>
            <a:r>
              <a:rPr lang="ru-RU" dirty="0" smtClean="0"/>
              <a:t>Открытая платформа</a:t>
            </a:r>
          </a:p>
          <a:p>
            <a:r>
              <a:rPr lang="ru-RU" dirty="0" smtClean="0"/>
              <a:t>Вертикальная интеграция</a:t>
            </a:r>
          </a:p>
          <a:p>
            <a:r>
              <a:rPr lang="ru-RU" dirty="0" smtClean="0"/>
              <a:t>Экстремальная производительность</a:t>
            </a:r>
          </a:p>
          <a:p>
            <a:r>
              <a:rPr lang="ru-RU" dirty="0" smtClean="0"/>
              <a:t>Инженерные системы</a:t>
            </a:r>
            <a:endParaRPr lang="en-US" dirty="0"/>
          </a:p>
        </p:txBody>
      </p:sp>
      <p:grpSp>
        <p:nvGrpSpPr>
          <p:cNvPr id="3" name="Group 6"/>
          <p:cNvGrpSpPr/>
          <p:nvPr/>
        </p:nvGrpSpPr>
        <p:grpSpPr>
          <a:xfrm>
            <a:off x="1333324" y="1371600"/>
            <a:ext cx="1943276" cy="2993095"/>
            <a:chOff x="6362162" y="1430908"/>
            <a:chExt cx="1241055" cy="1891643"/>
          </a:xfrm>
        </p:grpSpPr>
        <p:pic>
          <p:nvPicPr>
            <p:cNvPr id="8" name="Picture 38" descr="C:\Users\Laughlin.DUARTE\Desktop\stack\f7.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66772" y="2744782"/>
              <a:ext cx="1026217" cy="57776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6543221" y="2945414"/>
              <a:ext cx="928425" cy="74906"/>
            </a:xfrm>
            <a:prstGeom prst="rect">
              <a:avLst/>
            </a:prstGeom>
            <a:noFill/>
          </p:spPr>
          <p:txBody>
            <a:bodyPr wrap="square" lIns="0" tIns="0" rIns="0" bIns="0" rtlCol="0">
              <a:spAutoFit/>
            </a:bodyPr>
            <a:lstStyle/>
            <a:p>
              <a:pPr algn="ctr"/>
              <a:r>
                <a:rPr lang="en-US" sz="500" b="1" spc="300" dirty="0" smtClean="0">
                  <a:solidFill>
                    <a:schemeClr val="bg1"/>
                  </a:solidFill>
                </a:rPr>
                <a:t>SECURITY</a:t>
              </a:r>
            </a:p>
          </p:txBody>
        </p:sp>
        <p:pic>
          <p:nvPicPr>
            <p:cNvPr id="10" name="Picture 37" descr="C:\Users\Laughlin.DUARTE\Desktop\stack\f6.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55113" y="2589436"/>
              <a:ext cx="1051247" cy="538138"/>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6543220" y="2759819"/>
              <a:ext cx="928425" cy="74906"/>
            </a:xfrm>
            <a:prstGeom prst="rect">
              <a:avLst/>
            </a:prstGeom>
            <a:noFill/>
          </p:spPr>
          <p:txBody>
            <a:bodyPr wrap="square" lIns="0" tIns="0" rIns="0" bIns="0" rtlCol="0">
              <a:spAutoFit/>
            </a:bodyPr>
            <a:lstStyle/>
            <a:p>
              <a:pPr algn="ctr"/>
              <a:r>
                <a:rPr lang="en-US" sz="500" b="1" spc="300" dirty="0" smtClean="0">
                  <a:solidFill>
                    <a:schemeClr val="bg1"/>
                  </a:solidFill>
                </a:rPr>
                <a:t>SECURITY</a:t>
              </a:r>
            </a:p>
          </p:txBody>
        </p:sp>
        <p:pic>
          <p:nvPicPr>
            <p:cNvPr id="12" name="Picture 27" descr="C:\Users\Laughlin.DUARTE\Desktop\stack\f5.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44551" y="2411277"/>
              <a:ext cx="1076276" cy="494336"/>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6543221" y="2558978"/>
              <a:ext cx="928424" cy="74906"/>
            </a:xfrm>
            <a:prstGeom prst="rect">
              <a:avLst/>
            </a:prstGeom>
            <a:noFill/>
          </p:spPr>
          <p:txBody>
            <a:bodyPr wrap="square" lIns="0" tIns="0" rIns="0" bIns="0" rtlCol="0">
              <a:spAutoFit/>
            </a:bodyPr>
            <a:lstStyle/>
            <a:p>
              <a:pPr algn="ctr"/>
              <a:r>
                <a:rPr lang="en-US" sz="500" b="1" spc="300" dirty="0" smtClean="0">
                  <a:solidFill>
                    <a:schemeClr val="bg1"/>
                  </a:solidFill>
                </a:rPr>
                <a:t>SECURITY</a:t>
              </a:r>
            </a:p>
          </p:txBody>
        </p:sp>
        <p:pic>
          <p:nvPicPr>
            <p:cNvPr id="14" name="Picture 24" descr="C:\Users\Laughlin.DUARTE\Desktop\stack\f4.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30451" y="2238761"/>
              <a:ext cx="1105478" cy="423419"/>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Box 14"/>
            <p:cNvSpPr txBox="1"/>
            <p:nvPr/>
          </p:nvSpPr>
          <p:spPr>
            <a:xfrm>
              <a:off x="6543221" y="2364828"/>
              <a:ext cx="928425" cy="74906"/>
            </a:xfrm>
            <a:prstGeom prst="rect">
              <a:avLst/>
            </a:prstGeom>
            <a:noFill/>
          </p:spPr>
          <p:txBody>
            <a:bodyPr wrap="square" lIns="0" tIns="0" rIns="0" bIns="0" rtlCol="0">
              <a:spAutoFit/>
            </a:bodyPr>
            <a:lstStyle/>
            <a:p>
              <a:pPr algn="ctr"/>
              <a:r>
                <a:rPr lang="en-US" sz="500" b="1" spc="300" dirty="0" smtClean="0">
                  <a:solidFill>
                    <a:schemeClr val="bg1"/>
                  </a:solidFill>
                </a:rPr>
                <a:t>SECURITY</a:t>
              </a:r>
            </a:p>
          </p:txBody>
        </p:sp>
        <p:pic>
          <p:nvPicPr>
            <p:cNvPr id="16" name="Picture 12" descr="C:\Users\Laughlin.DUARTE\Desktop\stack\f3.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16760" y="2047648"/>
              <a:ext cx="1134679" cy="358759"/>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TextBox 16"/>
            <p:cNvSpPr txBox="1"/>
            <p:nvPr/>
          </p:nvSpPr>
          <p:spPr>
            <a:xfrm>
              <a:off x="6543221" y="2136073"/>
              <a:ext cx="928425" cy="74906"/>
            </a:xfrm>
            <a:prstGeom prst="rect">
              <a:avLst/>
            </a:prstGeom>
            <a:noFill/>
          </p:spPr>
          <p:txBody>
            <a:bodyPr wrap="square" lIns="0" tIns="0" rIns="0" bIns="0" rtlCol="0">
              <a:spAutoFit/>
            </a:bodyPr>
            <a:lstStyle/>
            <a:p>
              <a:pPr algn="ctr"/>
              <a:r>
                <a:rPr lang="en-US" sz="500" b="1" spc="300" dirty="0" smtClean="0">
                  <a:solidFill>
                    <a:schemeClr val="bg1"/>
                  </a:solidFill>
                </a:rPr>
                <a:t>SECURITY</a:t>
              </a:r>
            </a:p>
          </p:txBody>
        </p:sp>
        <p:pic>
          <p:nvPicPr>
            <p:cNvPr id="18" name="Picture 9" descr="C:\Users\Laughlin.DUARTE\Desktop\stack\f2.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408842" y="1858014"/>
              <a:ext cx="1161794" cy="271155"/>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TextBox 18"/>
            <p:cNvSpPr txBox="1"/>
            <p:nvPr/>
          </p:nvSpPr>
          <p:spPr>
            <a:xfrm>
              <a:off x="6543221" y="1906017"/>
              <a:ext cx="928424" cy="74906"/>
            </a:xfrm>
            <a:prstGeom prst="rect">
              <a:avLst/>
            </a:prstGeom>
            <a:noFill/>
          </p:spPr>
          <p:txBody>
            <a:bodyPr wrap="square" lIns="0" tIns="0" rIns="0" bIns="0" rtlCol="0">
              <a:spAutoFit/>
            </a:bodyPr>
            <a:lstStyle/>
            <a:p>
              <a:pPr algn="ctr"/>
              <a:r>
                <a:rPr lang="en-US" sz="500" b="1" spc="300" dirty="0" smtClean="0">
                  <a:solidFill>
                    <a:schemeClr val="bg1"/>
                  </a:solidFill>
                </a:rPr>
                <a:t>SECURITY</a:t>
              </a:r>
            </a:p>
          </p:txBody>
        </p:sp>
        <p:pic>
          <p:nvPicPr>
            <p:cNvPr id="20" name="Picture 6" descr="C:\Users\Laughlin.DUARTE\Desktop\stack\f1.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388969" y="1653327"/>
              <a:ext cx="1193082" cy="183551"/>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TextBox 20"/>
            <p:cNvSpPr txBox="1"/>
            <p:nvPr/>
          </p:nvSpPr>
          <p:spPr>
            <a:xfrm>
              <a:off x="6676340" y="1659145"/>
              <a:ext cx="662187" cy="121519"/>
            </a:xfrm>
            <a:prstGeom prst="rect">
              <a:avLst/>
            </a:prstGeom>
            <a:noFill/>
          </p:spPr>
          <p:txBody>
            <a:bodyPr wrap="square" lIns="0" tIns="0" rIns="0" bIns="27432" rtlCol="0">
              <a:noAutofit/>
            </a:bodyPr>
            <a:lstStyle/>
            <a:p>
              <a:pPr algn="ctr"/>
              <a:r>
                <a:rPr lang="en-US" sz="400" b="1" spc="300" dirty="0" smtClean="0">
                  <a:solidFill>
                    <a:schemeClr val="bg1"/>
                  </a:solidFill>
                </a:rPr>
                <a:t>SECURITY</a:t>
              </a:r>
            </a:p>
          </p:txBody>
        </p:sp>
        <p:pic>
          <p:nvPicPr>
            <p:cNvPr id="22" name="Picture 4" descr="C:\Users\Laughlin.DUARTE\Desktop\stack\top.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362162" y="1430908"/>
              <a:ext cx="1241055" cy="93861"/>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2" descr="C:\Users\Laughlin.DUARTE\Desktop\stack\Untitled-1.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365802" y="1474198"/>
              <a:ext cx="815550" cy="344158"/>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7" descr="C:\Users\Laughlin.DUARTE\Desktop\stack\mw_l.pn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381480" y="1735652"/>
              <a:ext cx="790521" cy="371274"/>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10" descr="C:\Users\Laughlin.DUARTE\Desktop\stack\db_l.pn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6401754" y="1991006"/>
              <a:ext cx="765491" cy="392132"/>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13" descr="C:\Users\Laughlin.DUARTE\Desktop\stack\os_l.pn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6416866" y="2232238"/>
              <a:ext cx="742547" cy="410904"/>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25" descr="C:\Users\Laughlin.DUARTE\Desktop\stack\vm_l.pn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6430601" y="2452435"/>
              <a:ext cx="721689" cy="431762"/>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28" descr="C:\Users\Laughlin.DUARTE\Desktop\stack\serv_l.png"/>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6444671" y="2666410"/>
              <a:ext cx="700831" cy="444277"/>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35" descr="C:\Users\Laughlin.DUARTE\Desktop\stack\stor_l.png"/>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6453014" y="2866629"/>
              <a:ext cx="684145" cy="452621"/>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23" descr="C:\Users\Laughlin.DUARTE\Desktop\stack\vm_r.png"/>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7145070" y="2369863"/>
              <a:ext cx="392132" cy="513109"/>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8" descr="C:\Users\Laughlin.DUARTE\Desktop\stack\db_r.png"/>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7159794" y="1940725"/>
              <a:ext cx="410904" cy="444277"/>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36" descr="C:\Users\Laughlin.DUARTE\Desktop\stack\stor_r.png"/>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7130763" y="2766775"/>
              <a:ext cx="375445" cy="554825"/>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Picture 11" descr="C:\Users\Laughlin.DUARTE\Desktop\stack\os_r.png"/>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7152567" y="2165130"/>
              <a:ext cx="400475" cy="479736"/>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Picture 3" descr="C:\Users\Laughlin.DUARTE\Desktop\stack\app_r.png"/>
            <p:cNvPicPr>
              <a:picLocks noChangeAspect="1" noChangeArrowheads="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7165729" y="1455426"/>
              <a:ext cx="433848" cy="362931"/>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26" descr="C:\Users\Laughlin.DUARTE\Desktop\stack\serv_r.png"/>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auto">
            <a:xfrm>
              <a:off x="7138656" y="2576490"/>
              <a:ext cx="383788" cy="531881"/>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5" descr="C:\Users\Laughlin.DUARTE\Desktop\stack\mw_r.png"/>
            <p:cNvPicPr>
              <a:picLocks noChangeAspect="1" noChangeArrowheads="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7162132" y="1703454"/>
              <a:ext cx="421333" cy="404647"/>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err="1" smtClean="0"/>
              <a:t>SafeCopy</a:t>
            </a:r>
            <a:endParaRPr lang="en-US" dirty="0"/>
          </a:p>
        </p:txBody>
      </p:sp>
      <p:sp>
        <p:nvSpPr>
          <p:cNvPr id="4" name="Content Placeholder 3"/>
          <p:cNvSpPr>
            <a:spLocks noGrp="1"/>
          </p:cNvSpPr>
          <p:nvPr>
            <p:ph idx="1"/>
          </p:nvPr>
        </p:nvSpPr>
        <p:spPr>
          <a:prstGeom prst="rect">
            <a:avLst/>
          </a:prstGeom>
        </p:spPr>
        <p:txBody>
          <a:bodyPr>
            <a:normAutofit/>
          </a:bodyPr>
          <a:lstStyle/>
          <a:p>
            <a:r>
              <a:rPr lang="ru-RU" dirty="0" smtClean="0"/>
              <a:t>Подготовленные защищенные копии</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62556" y="1523959"/>
            <a:ext cx="4115243" cy="35320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3" name="Группа 2"/>
          <p:cNvGrpSpPr/>
          <p:nvPr/>
        </p:nvGrpSpPr>
        <p:grpSpPr>
          <a:xfrm>
            <a:off x="623318" y="2625756"/>
            <a:ext cx="3876675" cy="2093119"/>
            <a:chOff x="623317" y="3501008"/>
            <a:chExt cx="3876675" cy="2790825"/>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3317" y="3501008"/>
              <a:ext cx="3876675" cy="2790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1587" y="4901324"/>
              <a:ext cx="2838450" cy="276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28098685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Autofit/>
          </a:bodyPr>
          <a:lstStyle/>
          <a:p>
            <a:r>
              <a:rPr lang="ru-RU" dirty="0" smtClean="0"/>
              <a:t>Порядок действий при обнаружении утечки</a:t>
            </a:r>
            <a:endParaRPr lang="en-US" dirty="0"/>
          </a:p>
        </p:txBody>
      </p:sp>
      <p:sp>
        <p:nvSpPr>
          <p:cNvPr id="4" name="Content Placeholder 3"/>
          <p:cNvSpPr>
            <a:spLocks noGrp="1"/>
          </p:cNvSpPr>
          <p:nvPr>
            <p:ph idx="1"/>
          </p:nvPr>
        </p:nvSpPr>
        <p:spPr>
          <a:prstGeom prst="rect">
            <a:avLst/>
          </a:prstGeom>
        </p:spPr>
        <p:txBody>
          <a:bodyPr>
            <a:normAutofit/>
          </a:bodyPr>
          <a:lstStyle/>
          <a:p>
            <a:r>
              <a:rPr lang="ru-RU" dirty="0" smtClean="0"/>
              <a:t>Задание на распознавание</a:t>
            </a: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04890" y="1823070"/>
            <a:ext cx="7134225"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Прямоугольник 7"/>
          <p:cNvSpPr/>
          <p:nvPr/>
        </p:nvSpPr>
        <p:spPr>
          <a:xfrm>
            <a:off x="5167424" y="3189612"/>
            <a:ext cx="1711842" cy="1382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ru-RU" sz="1600" dirty="0" err="1"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37694475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ru-RU" dirty="0" smtClean="0"/>
              <a:t>Задание на распознавание</a:t>
            </a:r>
            <a:endParaRPr lang="en-US" dirty="0"/>
          </a:p>
        </p:txBody>
      </p:sp>
      <p:sp>
        <p:nvSpPr>
          <p:cNvPr id="4" name="Content Placeholder 3"/>
          <p:cNvSpPr>
            <a:spLocks noGrp="1"/>
          </p:cNvSpPr>
          <p:nvPr>
            <p:ph idx="1"/>
          </p:nvPr>
        </p:nvSpPr>
        <p:spPr>
          <a:prstGeom prst="rect">
            <a:avLst/>
          </a:prstGeom>
        </p:spPr>
        <p:txBody>
          <a:bodyPr>
            <a:normAutofit/>
          </a:bodyPr>
          <a:lstStyle/>
          <a:p>
            <a:r>
              <a:rPr lang="ru-RU" dirty="0" smtClean="0"/>
              <a:t>Выбор документа</a:t>
            </a:r>
            <a:endParaRPr lang="en-US" dirty="0"/>
          </a:p>
        </p:txBody>
      </p:sp>
      <p:grpSp>
        <p:nvGrpSpPr>
          <p:cNvPr id="3" name="Group 6"/>
          <p:cNvGrpSpPr/>
          <p:nvPr/>
        </p:nvGrpSpPr>
        <p:grpSpPr>
          <a:xfrm>
            <a:off x="831776" y="1499778"/>
            <a:ext cx="7905750" cy="3124200"/>
            <a:chOff x="831776" y="1999704"/>
            <a:chExt cx="7905750" cy="416560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1776" y="1999704"/>
              <a:ext cx="7905750" cy="416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descr="InnovationTechnologies_logo_browser.png"/>
            <p:cNvPicPr>
              <a:picLocks noChangeAspect="1"/>
            </p:cNvPicPr>
            <p:nvPr/>
          </p:nvPicPr>
          <p:blipFill>
            <a:blip r:embed="rId3" cstate="print"/>
            <a:stretch>
              <a:fillRect/>
            </a:stretch>
          </p:blipFill>
          <p:spPr>
            <a:xfrm>
              <a:off x="3618000" y="3717032"/>
              <a:ext cx="216024" cy="151596"/>
            </a:xfrm>
            <a:prstGeom prst="rect">
              <a:avLst/>
            </a:prstGeom>
          </p:spPr>
        </p:pic>
      </p:grpSp>
    </p:spTree>
    <p:extLst>
      <p:ext uri="{BB962C8B-B14F-4D97-AF65-F5344CB8AC3E}">
        <p14:creationId xmlns:p14="http://schemas.microsoft.com/office/powerpoint/2010/main" xmlns="" val="33999442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err="1" smtClean="0"/>
              <a:t>SafeCopy</a:t>
            </a:r>
            <a:endParaRPr lang="en-US" dirty="0"/>
          </a:p>
        </p:txBody>
      </p:sp>
      <p:sp>
        <p:nvSpPr>
          <p:cNvPr id="4" name="Content Placeholder 3"/>
          <p:cNvSpPr>
            <a:spLocks noGrp="1"/>
          </p:cNvSpPr>
          <p:nvPr>
            <p:ph idx="1"/>
          </p:nvPr>
        </p:nvSpPr>
        <p:spPr>
          <a:prstGeom prst="rect">
            <a:avLst/>
          </a:prstGeom>
        </p:spPr>
        <p:txBody>
          <a:bodyPr>
            <a:normAutofit/>
          </a:bodyPr>
          <a:lstStyle/>
          <a:p>
            <a:r>
              <a:rPr lang="ru-RU" dirty="0" smtClean="0"/>
              <a:t>Результат распознавания</a:t>
            </a:r>
            <a:endParaRPr lang="en-US" dirty="0"/>
          </a:p>
        </p:txBody>
      </p:sp>
      <p:grpSp>
        <p:nvGrpSpPr>
          <p:cNvPr id="3" name="Группа 2"/>
          <p:cNvGrpSpPr/>
          <p:nvPr/>
        </p:nvGrpSpPr>
        <p:grpSpPr>
          <a:xfrm>
            <a:off x="683568" y="1857354"/>
            <a:ext cx="7835034" cy="2010541"/>
            <a:chOff x="1101052" y="1231214"/>
            <a:chExt cx="7835034" cy="2010541"/>
          </a:xfrm>
        </p:grpSpPr>
        <p:pic>
          <p:nvPicPr>
            <p:cNvPr id="34818" name="Picture 2"/>
            <p:cNvPicPr>
              <a:picLocks noChangeAspect="1" noChangeArrowheads="1"/>
            </p:cNvPicPr>
            <p:nvPr/>
          </p:nvPicPr>
          <p:blipFill>
            <a:blip r:embed="rId2" cstate="print"/>
            <a:srcRect/>
            <a:stretch>
              <a:fillRect/>
            </a:stretch>
          </p:blipFill>
          <p:spPr bwMode="auto">
            <a:xfrm>
              <a:off x="1101052" y="1430768"/>
              <a:ext cx="7835034" cy="1810987"/>
            </a:xfrm>
            <a:prstGeom prst="rect">
              <a:avLst/>
            </a:prstGeom>
            <a:noFill/>
            <a:ln w="9525">
              <a:noFill/>
              <a:miter lim="800000"/>
              <a:headEnd/>
              <a:tailEnd/>
            </a:ln>
          </p:spPr>
        </p:pic>
        <p:sp>
          <p:nvSpPr>
            <p:cNvPr id="9" name="Rounded Rectangle 8"/>
            <p:cNvSpPr/>
            <p:nvPr/>
          </p:nvSpPr>
          <p:spPr>
            <a:xfrm>
              <a:off x="7161903" y="2098557"/>
              <a:ext cx="1454973" cy="2031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err="1" smtClean="0">
                <a:solidFill>
                  <a:schemeClr val="tx1"/>
                </a:solidFill>
                <a:latin typeface="Arial" pitchFamily="34" charset="0"/>
                <a:cs typeface="Arial" pitchFamily="34"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3653" y="1231214"/>
              <a:ext cx="5703287" cy="2623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34034" y="2394584"/>
              <a:ext cx="1043763" cy="1750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34034" y="2870905"/>
              <a:ext cx="1070271" cy="1739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757052" y="2651784"/>
              <a:ext cx="907273" cy="151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29756081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ru-RU" dirty="0" smtClean="0"/>
              <a:t>Определение степени соответствия</a:t>
            </a:r>
            <a:endParaRPr lang="en-US" dirty="0"/>
          </a:p>
        </p:txBody>
      </p:sp>
      <p:sp>
        <p:nvSpPr>
          <p:cNvPr id="4" name="Content Placeholder 3"/>
          <p:cNvSpPr>
            <a:spLocks noGrp="1"/>
          </p:cNvSpPr>
          <p:nvPr>
            <p:ph sz="half" idx="1"/>
          </p:nvPr>
        </p:nvSpPr>
        <p:spPr>
          <a:prstGeom prst="rect">
            <a:avLst/>
          </a:prstGeom>
        </p:spPr>
        <p:txBody>
          <a:bodyPr>
            <a:normAutofit/>
          </a:bodyPr>
          <a:lstStyle/>
          <a:p>
            <a:r>
              <a:rPr lang="ru-RU" dirty="0" smtClean="0"/>
              <a:t>Процент перекрытия букв </a:t>
            </a:r>
          </a:p>
          <a:p>
            <a:pPr algn="ctr">
              <a:buNone/>
            </a:pPr>
            <a:r>
              <a:rPr lang="ru-RU" dirty="0" smtClean="0"/>
              <a:t>Степень соответствия = </a:t>
            </a:r>
          </a:p>
          <a:p>
            <a:pPr algn="ctr">
              <a:buNone/>
            </a:pPr>
            <a:r>
              <a:rPr lang="ru-RU" dirty="0" smtClean="0"/>
              <a:t>количество красных точек </a:t>
            </a:r>
          </a:p>
          <a:p>
            <a:pPr algn="ctr">
              <a:buNone/>
            </a:pPr>
            <a:r>
              <a:rPr lang="ru-RU" dirty="0" smtClean="0"/>
              <a:t>/</a:t>
            </a:r>
          </a:p>
          <a:p>
            <a:pPr algn="ctr">
              <a:buNone/>
            </a:pPr>
            <a:r>
              <a:rPr lang="ru-RU" dirty="0" smtClean="0"/>
              <a:t>количество черных и красных</a:t>
            </a:r>
          </a:p>
          <a:p>
            <a:pPr algn="ctr">
              <a:buNone/>
            </a:pPr>
            <a:r>
              <a:rPr lang="ru-RU" dirty="0" smtClean="0"/>
              <a:t>* 100%</a:t>
            </a:r>
            <a:endParaRPr lang="en-US" dirty="0" smtClean="0"/>
          </a:p>
          <a:p>
            <a:pPr>
              <a:buNone/>
            </a:pPr>
            <a:endParaRPr lang="en-US" dirty="0"/>
          </a:p>
        </p:txBody>
      </p:sp>
      <p:sp>
        <p:nvSpPr>
          <p:cNvPr id="7" name="Content Placeholder 6"/>
          <p:cNvSpPr>
            <a:spLocks noGrp="1"/>
          </p:cNvSpPr>
          <p:nvPr>
            <p:ph sz="half" idx="2"/>
          </p:nvPr>
        </p:nvSpPr>
        <p:spPr>
          <a:prstGeom prst="rect">
            <a:avLst/>
          </a:prstGeom>
        </p:spPr>
        <p:txBody>
          <a:bodyPr/>
          <a:lstStyle/>
          <a:p>
            <a:pPr algn="ctr">
              <a:buNone/>
            </a:pPr>
            <a:endParaRPr lang="ru-RU" dirty="0" smtClean="0"/>
          </a:p>
          <a:p>
            <a:pPr algn="ctr">
              <a:buNone/>
            </a:pPr>
            <a:r>
              <a:rPr lang="ru-RU" dirty="0" smtClean="0"/>
              <a:t>Степень соответствия = </a:t>
            </a:r>
          </a:p>
          <a:p>
            <a:pPr algn="ctr">
              <a:buNone/>
            </a:pPr>
            <a:r>
              <a:rPr lang="ru-RU" dirty="0" smtClean="0"/>
              <a:t>количество красных точек </a:t>
            </a:r>
          </a:p>
          <a:p>
            <a:pPr algn="ctr">
              <a:buNone/>
            </a:pPr>
            <a:r>
              <a:rPr lang="ru-RU" dirty="0" smtClean="0"/>
              <a:t>/</a:t>
            </a:r>
          </a:p>
          <a:p>
            <a:pPr algn="ctr">
              <a:buNone/>
            </a:pPr>
            <a:r>
              <a:rPr lang="ru-RU" dirty="0" smtClean="0"/>
              <a:t>количество черных и красных</a:t>
            </a:r>
          </a:p>
          <a:p>
            <a:pPr algn="ctr">
              <a:buNone/>
            </a:pPr>
            <a:r>
              <a:rPr lang="ru-RU" dirty="0" smtClean="0"/>
              <a:t>* 100%</a:t>
            </a:r>
            <a:endParaRPr lang="en-US" dirty="0"/>
          </a:p>
        </p:txBody>
      </p:sp>
      <p:pic>
        <p:nvPicPr>
          <p:cNvPr id="3076" name="Picture 4"/>
          <p:cNvPicPr>
            <a:picLocks noChangeAspect="1" noChangeArrowheads="1"/>
          </p:cNvPicPr>
          <p:nvPr/>
        </p:nvPicPr>
        <p:blipFill>
          <a:blip r:embed="rId2" cstate="print">
            <a:lum bright="-50000" contrast="50000"/>
          </a:blip>
          <a:srcRect/>
          <a:stretch>
            <a:fillRect/>
          </a:stretch>
        </p:blipFill>
        <p:spPr bwMode="auto">
          <a:xfrm>
            <a:off x="4693726" y="1028290"/>
            <a:ext cx="3940915" cy="3595688"/>
          </a:xfrm>
          <a:prstGeom prst="rect">
            <a:avLst/>
          </a:prstGeom>
          <a:noFill/>
          <a:ln w="9525">
            <a:noFill/>
            <a:miter lim="800000"/>
            <a:headEnd/>
            <a:tailEnd/>
          </a:ln>
        </p:spPr>
      </p:pic>
    </p:spTree>
    <p:extLst>
      <p:ext uri="{BB962C8B-B14F-4D97-AF65-F5344CB8AC3E}">
        <p14:creationId xmlns:p14="http://schemas.microsoft.com/office/powerpoint/2010/main" xmlns="" val="2015925644"/>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ru-RU" dirty="0" smtClean="0"/>
              <a:t>Соответствие 100%</a:t>
            </a:r>
            <a:endParaRPr lang="en-US" dirty="0"/>
          </a:p>
        </p:txBody>
      </p:sp>
      <p:pic>
        <p:nvPicPr>
          <p:cNvPr id="5" name="Content Placeholder 4" descr="test41.png"/>
          <p:cNvPicPr>
            <a:picLocks noGrp="1" noChangeAspect="1"/>
          </p:cNvPicPr>
          <p:nvPr>
            <p:ph idx="1"/>
          </p:nvPr>
        </p:nvPicPr>
        <p:blipFill>
          <a:blip r:embed="rId2" cstate="print">
            <a:lum bright="-50000" contrast="50000"/>
          </a:blip>
          <a:stretch>
            <a:fillRect/>
          </a:stretch>
        </p:blipFill>
        <p:spPr>
          <a:xfrm>
            <a:off x="1814822" y="1491630"/>
            <a:ext cx="5279406" cy="2966070"/>
          </a:xfrm>
          <a:prstGeom prst="rect">
            <a:avLst/>
          </a:prstGeom>
        </p:spPr>
      </p:pic>
      <p:sp>
        <p:nvSpPr>
          <p:cNvPr id="4" name="Content Placeholder 3"/>
          <p:cNvSpPr>
            <a:spLocks noGrp="1"/>
          </p:cNvSpPr>
          <p:nvPr>
            <p:ph sz="half" idx="4294967295"/>
          </p:nvPr>
        </p:nvSpPr>
        <p:spPr>
          <a:xfrm>
            <a:off x="1004888" y="1064419"/>
            <a:ext cx="8139112" cy="319088"/>
          </a:xfrm>
          <a:prstGeom prst="rect">
            <a:avLst/>
          </a:prstGeom>
        </p:spPr>
        <p:txBody>
          <a:bodyPr>
            <a:normAutofit/>
          </a:bodyPr>
          <a:lstStyle/>
          <a:p>
            <a:r>
              <a:rPr lang="ru-RU" dirty="0" smtClean="0"/>
              <a:t>Все точки красные</a:t>
            </a:r>
            <a:endParaRPr lang="en-US" dirty="0"/>
          </a:p>
        </p:txBody>
      </p:sp>
    </p:spTree>
    <p:extLst>
      <p:ext uri="{BB962C8B-B14F-4D97-AF65-F5344CB8AC3E}">
        <p14:creationId xmlns:p14="http://schemas.microsoft.com/office/powerpoint/2010/main" xmlns="" val="31351810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ru-RU" dirty="0" smtClean="0"/>
              <a:t>Соответствие 78%</a:t>
            </a:r>
            <a:endParaRPr lang="en-US" dirty="0"/>
          </a:p>
        </p:txBody>
      </p:sp>
      <p:pic>
        <p:nvPicPr>
          <p:cNvPr id="5" name="Content Placeholder 4" descr="test3.png"/>
          <p:cNvPicPr>
            <a:picLocks noGrp="1" noChangeAspect="1"/>
          </p:cNvPicPr>
          <p:nvPr>
            <p:ph idx="1"/>
          </p:nvPr>
        </p:nvPicPr>
        <p:blipFill>
          <a:blip r:embed="rId2" cstate="print">
            <a:lum/>
          </a:blip>
          <a:stretch>
            <a:fillRect/>
          </a:stretch>
        </p:blipFill>
        <p:spPr>
          <a:xfrm>
            <a:off x="1808664" y="1491630"/>
            <a:ext cx="5291722" cy="2966070"/>
          </a:xfrm>
          <a:prstGeom prst="rect">
            <a:avLst/>
          </a:prstGeom>
        </p:spPr>
      </p:pic>
      <p:sp>
        <p:nvSpPr>
          <p:cNvPr id="4" name="Content Placeholder 3"/>
          <p:cNvSpPr>
            <a:spLocks noGrp="1"/>
          </p:cNvSpPr>
          <p:nvPr>
            <p:ph sz="half" idx="4294967295"/>
          </p:nvPr>
        </p:nvSpPr>
        <p:spPr>
          <a:xfrm>
            <a:off x="1004888" y="1064419"/>
            <a:ext cx="8139112" cy="319088"/>
          </a:xfrm>
          <a:prstGeom prst="rect">
            <a:avLst/>
          </a:prstGeom>
        </p:spPr>
        <p:txBody>
          <a:bodyPr>
            <a:normAutofit/>
          </a:bodyPr>
          <a:lstStyle/>
          <a:p>
            <a:r>
              <a:rPr lang="ru-RU" dirty="0" smtClean="0"/>
              <a:t>Расположение букв совпадает</a:t>
            </a:r>
            <a:endParaRPr lang="en-US" dirty="0"/>
          </a:p>
        </p:txBody>
      </p:sp>
    </p:spTree>
    <p:extLst>
      <p:ext uri="{BB962C8B-B14F-4D97-AF65-F5344CB8AC3E}">
        <p14:creationId xmlns:p14="http://schemas.microsoft.com/office/powerpoint/2010/main" xmlns="" val="24301647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ru-RU" dirty="0" smtClean="0"/>
              <a:t>Соответствие 13%</a:t>
            </a:r>
            <a:endParaRPr lang="en-US" dirty="0"/>
          </a:p>
        </p:txBody>
      </p:sp>
      <p:pic>
        <p:nvPicPr>
          <p:cNvPr id="5" name="Content Placeholder 4" descr="test42.png"/>
          <p:cNvPicPr>
            <a:picLocks noGrp="1" noChangeAspect="1"/>
          </p:cNvPicPr>
          <p:nvPr>
            <p:ph idx="1"/>
          </p:nvPr>
        </p:nvPicPr>
        <p:blipFill>
          <a:blip r:embed="rId2" cstate="print"/>
          <a:stretch>
            <a:fillRect/>
          </a:stretch>
        </p:blipFill>
        <p:spPr>
          <a:xfrm>
            <a:off x="1905139" y="1869672"/>
            <a:ext cx="5098773" cy="2588028"/>
          </a:xfrm>
          <a:prstGeom prst="rect">
            <a:avLst/>
          </a:prstGeom>
        </p:spPr>
      </p:pic>
      <p:sp>
        <p:nvSpPr>
          <p:cNvPr id="4" name="Content Placeholder 3"/>
          <p:cNvSpPr>
            <a:spLocks noGrp="1"/>
          </p:cNvSpPr>
          <p:nvPr>
            <p:ph sz="half" idx="4294967295"/>
          </p:nvPr>
        </p:nvSpPr>
        <p:spPr>
          <a:xfrm>
            <a:off x="467545" y="1200150"/>
            <a:ext cx="8676456" cy="3257550"/>
          </a:xfrm>
          <a:prstGeom prst="rect">
            <a:avLst/>
          </a:prstGeom>
        </p:spPr>
        <p:txBody>
          <a:bodyPr>
            <a:normAutofit/>
          </a:bodyPr>
          <a:lstStyle/>
          <a:p>
            <a:r>
              <a:rPr lang="ru-RU" dirty="0" smtClean="0"/>
              <a:t>Расположение букв совпадает в начальной части документа</a:t>
            </a:r>
            <a:endParaRPr lang="en-US" dirty="0"/>
          </a:p>
        </p:txBody>
      </p:sp>
    </p:spTree>
    <p:extLst>
      <p:ext uri="{BB962C8B-B14F-4D97-AF65-F5344CB8AC3E}">
        <p14:creationId xmlns:p14="http://schemas.microsoft.com/office/powerpoint/2010/main" xmlns="" val="2017927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6"/>
          </p:nvPr>
        </p:nvSpPr>
        <p:spPr/>
        <p:txBody>
          <a:bodyPr/>
          <a:lstStyle/>
          <a:p>
            <a:r>
              <a:rPr lang="ru-RU" dirty="0" smtClean="0"/>
              <a:t>Более 10 лет на рынке</a:t>
            </a:r>
          </a:p>
          <a:p>
            <a:r>
              <a:rPr lang="ru-RU" dirty="0" smtClean="0"/>
              <a:t>Ведущие решения</a:t>
            </a:r>
          </a:p>
          <a:p>
            <a:r>
              <a:rPr lang="ru-RU" dirty="0" smtClean="0"/>
              <a:t>Растущие инвестиции</a:t>
            </a:r>
          </a:p>
          <a:p>
            <a:r>
              <a:rPr lang="ru-RU" dirty="0" smtClean="0"/>
              <a:t>Основа для собственных бизнес-приложений</a:t>
            </a:r>
            <a:endParaRPr lang="en-US" dirty="0"/>
          </a:p>
        </p:txBody>
      </p:sp>
      <p:pic>
        <p:nvPicPr>
          <p:cNvPr id="7" name="Content Placeholder 6"/>
          <p:cNvPicPr>
            <a:picLocks noGrp="1" noChangeAspect="1"/>
          </p:cNvPicPr>
          <p:nvPr>
            <p:ph type="chart" sz="quarter" idx="17"/>
          </p:nvPr>
        </p:nvPicPr>
        <p:blipFill>
          <a:blip r:embed="rId2" cstate="print"/>
          <a:stretch>
            <a:fillRect/>
          </a:stretch>
        </p:blipFill>
        <p:spPr>
          <a:xfrm>
            <a:off x="4315619" y="2008981"/>
            <a:ext cx="3571875" cy="1514475"/>
          </a:xfrm>
          <a:prstGeom prst="rect">
            <a:avLst/>
          </a:prstGeom>
          <a:effectLst>
            <a:outerShdw blurRad="152400" dist="317500" dir="5400000" sx="90000" sy="-19000" rotWithShape="0">
              <a:prstClr val="black">
                <a:alpha val="15000"/>
              </a:prstClr>
            </a:outerShdw>
          </a:effectLst>
          <a:scene3d>
            <a:camera prst="perspectiveContrastingRightFacing" fov="6300000"/>
            <a:lightRig rig="threePt" dir="t">
              <a:rot lat="0" lon="0" rev="0"/>
            </a:lightRig>
          </a:scene3d>
          <a:sp3d/>
        </p:spPr>
      </p:pic>
      <p:sp>
        <p:nvSpPr>
          <p:cNvPr id="2" name="Title 1"/>
          <p:cNvSpPr>
            <a:spLocks noGrp="1"/>
          </p:cNvSpPr>
          <p:nvPr>
            <p:ph type="title"/>
          </p:nvPr>
        </p:nvSpPr>
        <p:spPr/>
        <p:txBody>
          <a:bodyPr/>
          <a:lstStyle/>
          <a:p>
            <a:r>
              <a:rPr lang="en-US" dirty="0" smtClean="0"/>
              <a:t>Oracle</a:t>
            </a:r>
            <a:r>
              <a:rPr lang="ru-RU" dirty="0" smtClean="0"/>
              <a:t> как производитель продуктов безопасности</a:t>
            </a:r>
            <a:endParaRPr lang="en-US" dirty="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type="body" sz="quarter" idx="16"/>
          </p:nvPr>
        </p:nvSpPr>
        <p:spPr/>
        <p:txBody>
          <a:bodyPr/>
          <a:lstStyle/>
          <a:p>
            <a:r>
              <a:rPr lang="ru-RU" dirty="0" smtClean="0"/>
              <a:t>Первые заказчики – правительственные организации</a:t>
            </a:r>
          </a:p>
          <a:p>
            <a:r>
              <a:rPr lang="ru-RU" dirty="0" smtClean="0"/>
              <a:t>Первоочередное внимание безопасности</a:t>
            </a:r>
            <a:endParaRPr lang="en-US" dirty="0"/>
          </a:p>
        </p:txBody>
      </p:sp>
      <p:pic>
        <p:nvPicPr>
          <p:cNvPr id="9" name="Content Placeholder 8" descr="Ora1stYear.png"/>
          <p:cNvPicPr>
            <a:picLocks noGrp="1" noChangeAspect="1"/>
          </p:cNvPicPr>
          <p:nvPr>
            <p:ph type="chart" sz="quarter" idx="17"/>
          </p:nvPr>
        </p:nvPicPr>
        <p:blipFill>
          <a:blip r:embed="rId2" cstate="print"/>
          <a:stretch>
            <a:fillRect/>
          </a:stretch>
        </p:blipFill>
        <p:spPr>
          <a:xfrm>
            <a:off x="3482975" y="1371242"/>
            <a:ext cx="5237163" cy="2789954"/>
          </a:xfrm>
        </p:spPr>
      </p:pic>
      <p:sp>
        <p:nvSpPr>
          <p:cNvPr id="2" name="Title 1"/>
          <p:cNvSpPr>
            <a:spLocks noGrp="1"/>
          </p:cNvSpPr>
          <p:nvPr>
            <p:ph type="title"/>
          </p:nvPr>
        </p:nvSpPr>
        <p:spPr/>
        <p:txBody>
          <a:bodyPr/>
          <a:lstStyle/>
          <a:p>
            <a:r>
              <a:rPr lang="ru-RU" dirty="0" smtClean="0"/>
              <a:t>Безопасность в </a:t>
            </a:r>
            <a:r>
              <a:rPr lang="en-US" dirty="0" smtClean="0"/>
              <a:t>Oracle</a:t>
            </a:r>
            <a:r>
              <a:rPr lang="ru-RU" dirty="0" smtClean="0"/>
              <a:t>. 1977. Начало</a:t>
            </a:r>
            <a:endParaRPr lang="en-US"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6"/>
          </p:nvPr>
        </p:nvSpPr>
        <p:spPr/>
        <p:txBody>
          <a:bodyPr/>
          <a:lstStyle/>
          <a:p>
            <a:r>
              <a:rPr lang="ru-RU" dirty="0" smtClean="0"/>
              <a:t>Безопасность – следующая платформа масштаба </a:t>
            </a:r>
            <a:r>
              <a:rPr lang="en-US" dirty="0" smtClean="0"/>
              <a:t>ERP</a:t>
            </a:r>
            <a:endParaRPr lang="ru-RU" dirty="0" smtClean="0"/>
          </a:p>
          <a:p>
            <a:r>
              <a:rPr lang="ru-RU" dirty="0" smtClean="0"/>
              <a:t>Платформа безопасности </a:t>
            </a:r>
            <a:r>
              <a:rPr lang="en-US" dirty="0" smtClean="0"/>
              <a:t>Oracle</a:t>
            </a:r>
            <a:endParaRPr lang="ru-RU" dirty="0" smtClean="0"/>
          </a:p>
          <a:p>
            <a:r>
              <a:rPr lang="ru-RU" dirty="0" smtClean="0"/>
              <a:t>Открытость, управляемость, </a:t>
            </a:r>
            <a:r>
              <a:rPr lang="ru-RU" dirty="0" err="1" smtClean="0"/>
              <a:t>масштабируемость</a:t>
            </a:r>
            <a:endParaRPr lang="ru-RU" dirty="0" smtClean="0"/>
          </a:p>
        </p:txBody>
      </p:sp>
      <p:pic>
        <p:nvPicPr>
          <p:cNvPr id="6" name="Chart Placeholder 5" descr="Larry_Ellison_in_Oracle_OpenWorld_2010-1.jpg"/>
          <p:cNvPicPr>
            <a:picLocks noGrp="1" noChangeAspect="1"/>
          </p:cNvPicPr>
          <p:nvPr>
            <p:ph type="chart" sz="quarter" idx="17"/>
          </p:nvPr>
        </p:nvPicPr>
        <p:blipFill>
          <a:blip r:embed="rId2" cstate="print"/>
          <a:stretch>
            <a:fillRect/>
          </a:stretch>
        </p:blipFill>
        <p:spPr>
          <a:xfrm>
            <a:off x="4898382" y="1123950"/>
            <a:ext cx="2819237" cy="2864954"/>
          </a:xfrm>
          <a:effectLst>
            <a:outerShdw blurRad="152400" dist="317500" dir="5400000" sx="90000" sy="-19000" rotWithShape="0">
              <a:prstClr val="black">
                <a:alpha val="15000"/>
              </a:prstClr>
            </a:outerShdw>
          </a:effectLst>
          <a:scene3d>
            <a:camera prst="perspectiveContrastingRightFacing">
              <a:rot lat="513179" lon="20175308" rev="114721"/>
            </a:camera>
            <a:lightRig rig="threePt" dir="t"/>
          </a:scene3d>
        </p:spPr>
      </p:pic>
      <p:sp>
        <p:nvSpPr>
          <p:cNvPr id="2" name="Title 1"/>
          <p:cNvSpPr>
            <a:spLocks noGrp="1"/>
          </p:cNvSpPr>
          <p:nvPr>
            <p:ph type="title"/>
          </p:nvPr>
        </p:nvSpPr>
        <p:spPr/>
        <p:txBody>
          <a:bodyPr/>
          <a:lstStyle/>
          <a:p>
            <a:r>
              <a:rPr lang="ru-RU" dirty="0" smtClean="0"/>
              <a:t>Безопасность в </a:t>
            </a:r>
            <a:r>
              <a:rPr lang="en-US" dirty="0" smtClean="0"/>
              <a:t>Oracle</a:t>
            </a:r>
            <a:r>
              <a:rPr lang="ru-RU" dirty="0" smtClean="0"/>
              <a:t>. Наши дни</a:t>
            </a:r>
            <a:endParaRPr lang="en-US" dirty="0"/>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Инвестиции </a:t>
            </a:r>
            <a:r>
              <a:rPr lang="en-US" dirty="0" smtClean="0"/>
              <a:t>Oracle</a:t>
            </a:r>
            <a:r>
              <a:rPr lang="ru-RU" dirty="0" smtClean="0"/>
              <a:t> в безопасность</a:t>
            </a:r>
            <a:endParaRPr lang="en-US" dirty="0"/>
          </a:p>
        </p:txBody>
      </p:sp>
      <p:pic>
        <p:nvPicPr>
          <p:cNvPr id="5" name="Content Placeholder 4" descr="Aquisitions.png"/>
          <p:cNvPicPr>
            <a:picLocks noGrp="1" noChangeAspect="1"/>
          </p:cNvPicPr>
          <p:nvPr>
            <p:ph sz="half" idx="1"/>
          </p:nvPr>
        </p:nvPicPr>
        <p:blipFill>
          <a:blip r:embed="rId2" cstate="print"/>
          <a:stretch>
            <a:fillRect/>
          </a:stretch>
        </p:blipFill>
        <p:spPr>
          <a:xfrm>
            <a:off x="808038" y="1271116"/>
            <a:ext cx="7910512" cy="3082280"/>
          </a:xfrm>
        </p:spPr>
      </p:pic>
      <p:sp>
        <p:nvSpPr>
          <p:cNvPr id="4" name="Content Placeholder 3"/>
          <p:cNvSpPr>
            <a:spLocks noGrp="1"/>
          </p:cNvSpPr>
          <p:nvPr>
            <p:ph sz="half" idx="2"/>
          </p:nvPr>
        </p:nvSpPr>
        <p:spPr/>
        <p:txBody>
          <a:bodyPr/>
          <a:lstStyle/>
          <a:p>
            <a:endParaRPr lang="en-US"/>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racle_Template_16x9">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15489</TotalTime>
  <Words>3794</Words>
  <Application>Microsoft Office PowerPoint</Application>
  <PresentationFormat>On-screen Show (16:9)</PresentationFormat>
  <Paragraphs>558</Paragraphs>
  <Slides>57</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Oracle_Template_16x9</vt:lpstr>
      <vt:lpstr>Формула</vt:lpstr>
      <vt:lpstr>Slide 1</vt:lpstr>
      <vt:lpstr>Slide 2</vt:lpstr>
      <vt:lpstr>Платформа безопасности ORACLE</vt:lpstr>
      <vt:lpstr>Корпорация Oracle</vt:lpstr>
      <vt:lpstr>Стратегия Oracle</vt:lpstr>
      <vt:lpstr>Oracle как производитель продуктов безопасности</vt:lpstr>
      <vt:lpstr>Безопасность в Oracle. 1977. Начало</vt:lpstr>
      <vt:lpstr>Безопасность в Oracle. Наши дни</vt:lpstr>
      <vt:lpstr>Инвестиции Oracle в безопасность</vt:lpstr>
      <vt:lpstr>Почему безопасность?</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Oracle в России</vt:lpstr>
      <vt:lpstr>Партнерские решения</vt:lpstr>
      <vt:lpstr>Slide 28</vt:lpstr>
      <vt:lpstr>Slide 29</vt:lpstr>
      <vt:lpstr>Slide 30</vt:lpstr>
      <vt:lpstr>Slide 31</vt:lpstr>
      <vt:lpstr>Slide 32</vt:lpstr>
      <vt:lpstr>Slide 33</vt:lpstr>
      <vt:lpstr>Защита печатных копий</vt:lpstr>
      <vt:lpstr>Защита печатных документов</vt:lpstr>
      <vt:lpstr>Судьба печатной копии документа</vt:lpstr>
      <vt:lpstr>Судьба печатной копии документа</vt:lpstr>
      <vt:lpstr>Как определить нарушителя?</vt:lpstr>
      <vt:lpstr>В распоряжении редакции оказался документ..</vt:lpstr>
      <vt:lpstr>В распоряжении редакции оказался документ..</vt:lpstr>
      <vt:lpstr>Требования ФСТЭК</vt:lpstr>
      <vt:lpstr>Требования Газпром</vt:lpstr>
      <vt:lpstr>SafeCopy</vt:lpstr>
      <vt:lpstr>SafeCopy</vt:lpstr>
      <vt:lpstr>SafeCopy</vt:lpstr>
      <vt:lpstr>Создание копий</vt:lpstr>
      <vt:lpstr>Параметры защищенных копий</vt:lpstr>
      <vt:lpstr>Параметры текста</vt:lpstr>
      <vt:lpstr>SafeCopy</vt:lpstr>
      <vt:lpstr>SafeCopy</vt:lpstr>
      <vt:lpstr>Порядок действий при обнаружении утечки</vt:lpstr>
      <vt:lpstr>Задание на распознавание</vt:lpstr>
      <vt:lpstr>SafeCopy</vt:lpstr>
      <vt:lpstr>Определение степени соответствия</vt:lpstr>
      <vt:lpstr>Соответствие 100%</vt:lpstr>
      <vt:lpstr>Соответствие 78%</vt:lpstr>
      <vt:lpstr>Соответствие 13%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sbazylko</cp:lastModifiedBy>
  <cp:revision>1095</cp:revision>
  <cp:lastPrinted>2012-08-03T22:03:14Z</cp:lastPrinted>
  <dcterms:created xsi:type="dcterms:W3CDTF">2012-05-31T20:53:14Z</dcterms:created>
  <dcterms:modified xsi:type="dcterms:W3CDTF">2012-10-17T08:55:54Z</dcterms:modified>
</cp:coreProperties>
</file>