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3" r:id="rId6"/>
    <p:sldId id="268" r:id="rId7"/>
    <p:sldId id="305" r:id="rId8"/>
    <p:sldId id="270" r:id="rId9"/>
    <p:sldId id="271" r:id="rId10"/>
    <p:sldId id="272" r:id="rId11"/>
    <p:sldId id="310" r:id="rId12"/>
    <p:sldId id="313" r:id="rId13"/>
    <p:sldId id="314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9" autoAdjust="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9873E-4DE8-4D3C-A694-FCA6EA359C97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67C54-6C12-4C21-A53A-65F5EF62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4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67C54-6C12-4C21-A53A-65F5EF62780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19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67C54-6C12-4C21-A53A-65F5EF6278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3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755576" y="404664"/>
            <a:ext cx="8388424" cy="0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48680"/>
            <a:ext cx="2057400" cy="5577483"/>
          </a:xfrm>
          <a:prstGeom prst="rect">
            <a:avLst/>
          </a:prstGeo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8680"/>
            <a:ext cx="6019800" cy="557748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BD40B-0C6F-4233-85D4-23FA4BCEB291}" type="datetimeFigureOut">
              <a:rPr lang="ru-RU" smtClean="0"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9C2CD2-0F0B-4C6E-87FF-732988E8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66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68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r">
              <a:buNone/>
              <a:defRPr sz="24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120" y="1988840"/>
            <a:ext cx="8412360" cy="396044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48680"/>
            <a:ext cx="864096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4868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680"/>
            <a:ext cx="9144000" cy="55436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040188" cy="469776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630213"/>
            <a:ext cx="4041775" cy="469776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1262608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1262608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548680"/>
            <a:ext cx="2514600" cy="59431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548680"/>
            <a:ext cx="5715000" cy="547112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tx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7504" y="692696"/>
            <a:ext cx="8856984" cy="55446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2123728" y="116632"/>
            <a:ext cx="7020272" cy="288032"/>
          </a:xfrm>
          <a:prstGeom prst="rect">
            <a:avLst/>
          </a:prstGeom>
          <a:gradFill>
            <a:gsLst>
              <a:gs pos="0">
                <a:schemeClr val="bg1"/>
              </a:gs>
              <a:gs pos="46000">
                <a:srgbClr val="A3C2FF"/>
              </a:gs>
              <a:gs pos="100000">
                <a:srgbClr val="89B0FF"/>
              </a:gs>
            </a:gsLst>
          </a:gradFill>
        </p:spPr>
        <p:txBody>
          <a:bodyPr tIns="0" bIns="0" anchor="ctr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20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827584" y="404664"/>
            <a:ext cx="8316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1" latinLnBrk="0" hangingPunct="1">
        <a:spcBef>
          <a:spcPct val="0"/>
        </a:spcBef>
        <a:buNone/>
        <a:defRPr kumimoji="0" sz="2400" b="1" i="0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48680"/>
            <a:ext cx="9144000" cy="63093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1268760"/>
            <a:ext cx="91440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  <a:defRPr/>
            </a:pPr>
            <a:r>
              <a:rPr lang="ru-RU" sz="4800" b="1" dirty="0" smtClean="0">
                <a:ln w="3175">
                  <a:solidFill>
                    <a:srgbClr val="FF0000"/>
                  </a:solidFill>
                </a:ln>
                <a:solidFill>
                  <a:srgbClr val="FF979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Вопросы создания </a:t>
            </a:r>
            <a:r>
              <a:rPr lang="ru-RU" sz="4800" b="1" dirty="0">
                <a:ln w="3175">
                  <a:solidFill>
                    <a:srgbClr val="FF0000"/>
                  </a:solidFill>
                </a:ln>
                <a:solidFill>
                  <a:srgbClr val="FF979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системы обеспечения </a:t>
            </a:r>
            <a:r>
              <a:rPr lang="ru-RU" sz="4800" b="1" dirty="0" smtClean="0">
                <a:ln w="3175">
                  <a:solidFill>
                    <a:srgbClr val="FF0000"/>
                  </a:solidFill>
                </a:ln>
                <a:solidFill>
                  <a:srgbClr val="FF979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информационной безопасности</a:t>
            </a:r>
            <a:endParaRPr lang="ru-RU" sz="4800" b="1" dirty="0">
              <a:ln w="3175">
                <a:solidFill>
                  <a:srgbClr val="FF0000"/>
                </a:solidFill>
              </a:ln>
              <a:solidFill>
                <a:srgbClr val="FF9797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336104" y="114201"/>
            <a:ext cx="7772400" cy="290463"/>
          </a:xfrm>
          <a:prstGeom prst="rect">
            <a:avLst/>
          </a:prstGeom>
        </p:spPr>
        <p:txBody>
          <a:bodyPr anchor="ctr" anchorCtr="0"/>
          <a:lstStyle>
            <a:lvl1pPr algn="r" rtl="0" eaLnBrk="1" latinLnBrk="0" hangingPunct="1">
              <a:spcBef>
                <a:spcPct val="0"/>
              </a:spcBef>
              <a:buNone/>
              <a:defRPr kumimoji="0" sz="24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же мы получаем?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1858"/>
            <a:ext cx="9144000" cy="4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3268" y="404664"/>
            <a:ext cx="9140732" cy="360040"/>
          </a:xfrm>
        </p:spPr>
        <p:txBody>
          <a:bodyPr/>
          <a:lstStyle/>
          <a:p>
            <a:r>
              <a:rPr lang="ru-RU" sz="1800" dirty="0">
                <a:solidFill>
                  <a:srgbClr val="FF0000"/>
                </a:solidFill>
              </a:rPr>
              <a:t>3. </a:t>
            </a:r>
            <a:r>
              <a:rPr lang="ru-RU" sz="1800" dirty="0" smtClean="0">
                <a:solidFill>
                  <a:srgbClr val="FF0000"/>
                </a:solidFill>
              </a:rPr>
              <a:t>Единую, централизованную систему управления процессами обеспечения ИБ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5" y="404664"/>
            <a:ext cx="9130557" cy="645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36104" y="114201"/>
            <a:ext cx="7772400" cy="290463"/>
          </a:xfrm>
          <a:prstGeom prst="rect">
            <a:avLst/>
          </a:prstGeom>
        </p:spPr>
        <p:txBody>
          <a:bodyPr anchor="ctr" anchorCtr="0"/>
          <a:lstStyle>
            <a:lvl1pPr algn="r" rtl="0" eaLnBrk="1" latinLnBrk="0" hangingPunct="1">
              <a:spcBef>
                <a:spcPct val="0"/>
              </a:spcBef>
              <a:buNone/>
              <a:defRPr kumimoji="0" sz="24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Архитектура СОИБ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4241"/>
            <a:ext cx="8496944" cy="794519"/>
          </a:xfrm>
        </p:spPr>
        <p:txBody>
          <a:bodyPr anchor="ctr" anchorCtr="0"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Заключение</a:t>
            </a:r>
            <a:endParaRPr lang="ru-RU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2400" y="1268760"/>
            <a:ext cx="8789988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indent="719138" algn="just"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ea typeface="Cambria Math" pitchFamily="18" charset="0"/>
              </a:rPr>
              <a:t>Представленный </a:t>
            </a:r>
            <a:r>
              <a:rPr lang="ru-RU" sz="2400" dirty="0">
                <a:solidFill>
                  <a:schemeClr val="tx1"/>
                </a:solidFill>
                <a:ea typeface="Cambria Math" pitchFamily="18" charset="0"/>
              </a:rPr>
              <a:t>материал наглядно демонстрирует тот факт, что </a:t>
            </a: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создаваемая </a:t>
            </a:r>
            <a:r>
              <a:rPr lang="ru-RU" sz="2400" dirty="0" smtClean="0">
                <a:solidFill>
                  <a:srgbClr val="FF0000"/>
                </a:solidFill>
                <a:ea typeface="Cambria Math" pitchFamily="18" charset="0"/>
              </a:rPr>
              <a:t>СОИБ должна интегрировать </a:t>
            </a: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в себя, не только применяемые в настоящее время системы и средств обеспечения ИБ, но и проектируемые, и планируемые к внедрению</a:t>
            </a:r>
            <a:r>
              <a:rPr lang="ru-RU" sz="2400" dirty="0">
                <a:solidFill>
                  <a:schemeClr val="tx1"/>
                </a:solidFill>
                <a:ea typeface="Cambria Math" pitchFamily="18" charset="0"/>
              </a:rPr>
              <a:t>.</a:t>
            </a:r>
          </a:p>
          <a:p>
            <a:pPr indent="719138" algn="just" eaLnBrk="1" hangingPunct="1">
              <a:defRPr/>
            </a:pPr>
            <a:endParaRPr lang="ru-RU" sz="2400" dirty="0">
              <a:solidFill>
                <a:srgbClr val="FF0000"/>
              </a:solidFill>
              <a:ea typeface="Cambria Math" pitchFamily="18" charset="0"/>
            </a:endParaRPr>
          </a:p>
          <a:p>
            <a:pPr indent="719138" algn="just" eaLnBrk="1" hangingPunct="1">
              <a:defRPr/>
            </a:pP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Основные проектные </a:t>
            </a:r>
            <a:r>
              <a:rPr lang="ru-RU" sz="2400" dirty="0" smtClean="0">
                <a:solidFill>
                  <a:srgbClr val="FF0000"/>
                </a:solidFill>
                <a:ea typeface="Cambria Math" pitchFamily="18" charset="0"/>
              </a:rPr>
              <a:t>решения для большинства организаций РФ  </a:t>
            </a: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связаны с оптимизаций, стандартизаций, регламентацией процессов обеспечения ИБ и </a:t>
            </a:r>
            <a:r>
              <a:rPr lang="ru-RU" sz="2400" dirty="0" smtClean="0">
                <a:solidFill>
                  <a:srgbClr val="FF0000"/>
                </a:solidFill>
                <a:ea typeface="Cambria Math" pitchFamily="18" charset="0"/>
              </a:rPr>
              <a:t>унификацией, </a:t>
            </a: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применяемых </a:t>
            </a:r>
            <a:r>
              <a:rPr lang="ru-RU" sz="2400" dirty="0" smtClean="0">
                <a:solidFill>
                  <a:srgbClr val="FF0000"/>
                </a:solidFill>
                <a:ea typeface="Cambria Math" pitchFamily="18" charset="0"/>
              </a:rPr>
              <a:t>систем </a:t>
            </a:r>
            <a:r>
              <a:rPr lang="ru-RU" sz="2400" dirty="0">
                <a:solidFill>
                  <a:srgbClr val="FF0000"/>
                </a:solidFill>
                <a:ea typeface="Cambria Math" pitchFamily="18" charset="0"/>
              </a:rPr>
              <a:t>и средств защиты </a:t>
            </a:r>
            <a:r>
              <a:rPr lang="ru-RU" sz="2400" dirty="0" smtClean="0">
                <a:solidFill>
                  <a:srgbClr val="FF0000"/>
                </a:solidFill>
                <a:ea typeface="Cambria Math" pitchFamily="18" charset="0"/>
              </a:rPr>
              <a:t>информации.</a:t>
            </a:r>
            <a:endParaRPr lang="ru-RU" sz="2400" dirty="0" smtClean="0">
              <a:solidFill>
                <a:schemeClr val="tx1"/>
              </a:solidFill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27584" y="3949700"/>
            <a:ext cx="8001000" cy="127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415084" y="4114800"/>
            <a:ext cx="46609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05384" y="1752600"/>
            <a:ext cx="7734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0" hangingPunct="0">
              <a:defRPr/>
            </a:pPr>
            <a:r>
              <a:rPr lang="ru-RU" sz="6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Спасибо за внимание !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799532" y="4267200"/>
            <a:ext cx="214062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36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474241"/>
            <a:ext cx="9144000" cy="578495"/>
          </a:xfrm>
        </p:spPr>
        <p:txBody>
          <a:bodyPr lIns="0" rIns="0" anchor="ctr" anchorCtr="0"/>
          <a:lstStyle/>
          <a:p>
            <a:pPr algn="ctr"/>
            <a:r>
              <a:rPr lang="ru-RU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Парадигма построения системы обеспечения ИБ</a:t>
            </a:r>
            <a:endParaRPr lang="ru-RU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12776"/>
            <a:ext cx="9143999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1950" algn="just">
              <a:lnSpc>
                <a:spcPct val="150000"/>
              </a:lnSpc>
              <a:spcBef>
                <a:spcPts val="600"/>
              </a:spcBef>
            </a:pPr>
            <a:r>
              <a:rPr lang="ru-RU" sz="2000" dirty="0"/>
              <a:t>В </a:t>
            </a:r>
            <a:r>
              <a:rPr lang="ru-RU" sz="2000" dirty="0" smtClean="0"/>
              <a:t>основу </a:t>
            </a:r>
            <a:r>
              <a:rPr lang="ru-RU" sz="2000" dirty="0"/>
              <a:t>подхода, определяющего </a:t>
            </a:r>
            <a:r>
              <a:rPr lang="ru-RU" sz="2000" dirty="0" smtClean="0"/>
              <a:t>создание эффективной СОИБ, должно </a:t>
            </a:r>
            <a:r>
              <a:rPr lang="ru-RU" sz="2000" dirty="0"/>
              <a:t>быть </a:t>
            </a:r>
            <a:r>
              <a:rPr lang="ru-RU" sz="2000" dirty="0" smtClean="0"/>
              <a:t>положено утверждение </a:t>
            </a:r>
            <a:r>
              <a:rPr lang="ru-RU" sz="2000" dirty="0"/>
              <a:t>– </a:t>
            </a:r>
            <a:endParaRPr lang="ru-RU" sz="2000" dirty="0" smtClean="0"/>
          </a:p>
          <a:p>
            <a:pPr indent="361950" algn="just">
              <a:lnSpc>
                <a:spcPct val="150000"/>
              </a:lnSpc>
              <a:spcBef>
                <a:spcPts val="600"/>
              </a:spcBef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«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Эффективность любой системы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определяется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не количеством инструментов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выполнения ее целевых задач,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а организацией их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использования».</a:t>
            </a:r>
            <a:endParaRPr lang="ru-RU" sz="2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69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104" y="114201"/>
            <a:ext cx="7772400" cy="290463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Обязательное требование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3" y="1268760"/>
            <a:ext cx="8567737" cy="2803433"/>
          </a:xfrm>
          <a:prstGeom prst="rect">
            <a:avLst/>
          </a:prstGeom>
          <a:noFill/>
          <a:ln w="69850" cmpd="tri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lIns="288000" tIns="108000" rIns="288000" bIns="108000">
            <a:spAutoFit/>
          </a:bodyPr>
          <a:lstStyle/>
          <a:p>
            <a:pPr indent="714375" algn="just">
              <a:lnSpc>
                <a:spcPct val="150000"/>
              </a:lnSpc>
              <a:defRPr/>
            </a:pPr>
            <a:r>
              <a:rPr lang="ru-RU" sz="2800" b="1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Важнейшим и обязательным требованием, предъявляемым к </a:t>
            </a:r>
            <a:r>
              <a:rPr lang="ru-RU" sz="28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СОИБ, </a:t>
            </a:r>
            <a:r>
              <a:rPr lang="ru-RU" sz="2800" b="1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является применение в ней механизмов адаптации к происходящим в ней изменениям</a:t>
            </a: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14201"/>
            <a:ext cx="6620272" cy="290463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20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группы процессов СОИБ</a:t>
            </a:r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96838" y="4993928"/>
            <a:ext cx="1295400" cy="436562"/>
          </a:xfrm>
          <a:prstGeom prst="wedgeRectCallout">
            <a:avLst>
              <a:gd name="adj1" fmla="val 68138"/>
              <a:gd name="adj2" fmla="val -5741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Проблемы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0912" y="1061518"/>
            <a:ext cx="1751993" cy="1646225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 угроз ИБ</a:t>
            </a:r>
            <a:endParaRPr lang="ru-RU" sz="1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49341" y="1064834"/>
            <a:ext cx="1751993" cy="1646225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Управление рисками</a:t>
            </a:r>
            <a:endParaRPr lang="ru-RU" sz="1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77448" y="1072270"/>
            <a:ext cx="1751993" cy="1646225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Принятие решений</a:t>
            </a:r>
            <a:endParaRPr lang="ru-RU" sz="1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623897" y="1068557"/>
            <a:ext cx="1751993" cy="1646225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Реагирование</a:t>
            </a:r>
            <a:endParaRPr lang="ru-RU" sz="1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04457" y="4504473"/>
            <a:ext cx="3793304" cy="847491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Контроль процессов функционирования АС</a:t>
            </a:r>
            <a:endParaRPr lang="ru-RU" sz="1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Соединительная линия уступом 8"/>
          <p:cNvCxnSpPr>
            <a:stCxn id="18" idx="4"/>
            <a:endCxn id="8" idx="6"/>
          </p:cNvCxnSpPr>
          <p:nvPr/>
        </p:nvCxnSpPr>
        <p:spPr>
          <a:xfrm rot="5400000">
            <a:off x="7042150" y="4471640"/>
            <a:ext cx="212725" cy="701675"/>
          </a:xfrm>
          <a:prstGeom prst="bentConnector2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6"/>
            <a:endCxn id="5" idx="2"/>
          </p:cNvCxnSpPr>
          <p:nvPr/>
        </p:nvCxnSpPr>
        <p:spPr>
          <a:xfrm>
            <a:off x="1952625" y="1884015"/>
            <a:ext cx="396875" cy="31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6"/>
            <a:endCxn id="6" idx="2"/>
          </p:cNvCxnSpPr>
          <p:nvPr/>
        </p:nvCxnSpPr>
        <p:spPr>
          <a:xfrm>
            <a:off x="4102100" y="1887190"/>
            <a:ext cx="374650" cy="7938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6"/>
            <a:endCxn id="7" idx="2"/>
          </p:cNvCxnSpPr>
          <p:nvPr/>
        </p:nvCxnSpPr>
        <p:spPr>
          <a:xfrm flipV="1">
            <a:off x="6229350" y="1891953"/>
            <a:ext cx="395288" cy="31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900613" y="2472978"/>
            <a:ext cx="1979612" cy="20320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endCxn id="4" idx="4"/>
          </p:cNvCxnSpPr>
          <p:nvPr/>
        </p:nvCxnSpPr>
        <p:spPr>
          <a:xfrm rot="10800000">
            <a:off x="1076325" y="2707928"/>
            <a:ext cx="1928813" cy="2220912"/>
          </a:xfrm>
          <a:prstGeom prst="bentConnector2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ая выноска 14"/>
          <p:cNvSpPr/>
          <p:nvPr/>
        </p:nvSpPr>
        <p:spPr>
          <a:xfrm>
            <a:off x="1068388" y="980728"/>
            <a:ext cx="1295400" cy="344487"/>
          </a:xfrm>
          <a:prstGeom prst="wedgeRectCallout">
            <a:avLst>
              <a:gd name="adj1" fmla="val 32844"/>
              <a:gd name="adj2" fmla="val 16083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Угрозы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198813" y="980728"/>
            <a:ext cx="1295400" cy="333375"/>
          </a:xfrm>
          <a:prstGeom prst="wedgeRectCallout">
            <a:avLst>
              <a:gd name="adj1" fmla="val 32844"/>
              <a:gd name="adj2" fmla="val 16083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Требования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275263" y="980728"/>
            <a:ext cx="1295400" cy="344487"/>
          </a:xfrm>
          <a:prstGeom prst="wedgeRectCallout">
            <a:avLst>
              <a:gd name="adj1" fmla="val 32844"/>
              <a:gd name="adj2" fmla="val 16083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Решения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623893" y="3070252"/>
            <a:ext cx="1751993" cy="1646225"/>
          </a:xfrm>
          <a:prstGeom prst="ellipse">
            <a:avLst/>
          </a:prstGeom>
          <a:solidFill>
            <a:srgbClr val="FF7D7D"/>
          </a:solidFill>
          <a:ln/>
          <a:effectLst>
            <a:glow rad="101600">
              <a:srgbClr val="FF7D7D">
                <a:alpha val="4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Эксплуатация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(защита активов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endParaRPr lang="ru-RU" sz="12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7727950" y="2133253"/>
            <a:ext cx="1295400" cy="530225"/>
          </a:xfrm>
          <a:prstGeom prst="wedgeRectCallout">
            <a:avLst>
              <a:gd name="adj1" fmla="val -67996"/>
              <a:gd name="adj2" fmla="val 9310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Адаптация изменений</a:t>
            </a:r>
          </a:p>
        </p:txBody>
      </p:sp>
      <p:cxnSp>
        <p:nvCxnSpPr>
          <p:cNvPr id="20" name="Прямая со стрелкой 19"/>
          <p:cNvCxnSpPr>
            <a:stCxn id="7" idx="4"/>
            <a:endCxn id="18" idx="0"/>
          </p:cNvCxnSpPr>
          <p:nvPr/>
        </p:nvCxnSpPr>
        <p:spPr>
          <a:xfrm flipH="1">
            <a:off x="7499350" y="2714278"/>
            <a:ext cx="0" cy="3556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ая выноска 20"/>
          <p:cNvSpPr/>
          <p:nvPr/>
        </p:nvSpPr>
        <p:spPr>
          <a:xfrm>
            <a:off x="7585075" y="4985990"/>
            <a:ext cx="1295400" cy="366713"/>
          </a:xfrm>
          <a:prstGeom prst="wedgeRectCallout">
            <a:avLst>
              <a:gd name="adj1" fmla="val -89845"/>
              <a:gd name="adj2" fmla="val -5479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События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1185863" y="2974628"/>
            <a:ext cx="4246562" cy="1116012"/>
          </a:xfrm>
          <a:prstGeom prst="wedgeRectCallout">
            <a:avLst>
              <a:gd name="adj1" fmla="val 33977"/>
              <a:gd name="adj2" fmla="val 10242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Контроль деятельности персонала АС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Мониторинг событий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Поиск (контроль) уязвимостей в программно-аппаратных средствах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Обнаружение сетевых атак и вторжений</a:t>
            </a: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1206103" y="2744440"/>
            <a:ext cx="4518025" cy="1760538"/>
          </a:xfrm>
          <a:prstGeom prst="wedgeRectCallout">
            <a:avLst>
              <a:gd name="adj1" fmla="val -46792"/>
              <a:gd name="adj2" fmla="val -8013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Обследование процессов обеспечения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Анализ документов Политики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Консолидация и обработка данных, полученных от систем контроля и мониторинга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Оценка состояния процессов обеспечения ИБ (анализ проблем ИБ)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Моделирование нарушений и анализ потенциальных угроз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Разработка предложений и рекомендаций</a:t>
            </a: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187624" y="2719040"/>
            <a:ext cx="4013200" cy="1500188"/>
          </a:xfrm>
          <a:prstGeom prst="wedgeRectCallout">
            <a:avLst>
              <a:gd name="adj1" fmla="val -3715"/>
              <a:gd name="adj2" fmla="val -70851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Определение перечня бизнес процессов, являющихся объектами воздействия угроз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Идентификация бизнес рисков (последствий реализации угроз для бизнеса)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Оценка рисков реализации угроз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Выбор защитным мер (требований ИБ)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Оценка приемлемости риска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1187624" y="2719040"/>
            <a:ext cx="4516438" cy="982663"/>
          </a:xfrm>
          <a:prstGeom prst="wedgeRectCallout">
            <a:avLst>
              <a:gd name="adj1" fmla="val 42633"/>
              <a:gd name="adj2" fmla="val -87040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Принятие рисков (принятие требований ИБ)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Определение </a:t>
            </a:r>
            <a:r>
              <a:rPr lang="ru-RU" sz="1200" b="1" i="1" dirty="0" smtClean="0">
                <a:solidFill>
                  <a:schemeClr val="tx1"/>
                </a:solidFill>
              </a:rPr>
              <a:t>ресурсов, </a:t>
            </a:r>
            <a:r>
              <a:rPr lang="ru-RU" sz="1200" b="1" i="1" dirty="0">
                <a:solidFill>
                  <a:schemeClr val="tx1"/>
                </a:solidFill>
              </a:rPr>
              <a:t>необходимых для выполнения требований ИБ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Планирование и принятие необходимых изменений</a:t>
            </a: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1187624" y="2719040"/>
            <a:ext cx="5045075" cy="1270000"/>
          </a:xfrm>
          <a:prstGeom prst="wedgeRectCallout">
            <a:avLst>
              <a:gd name="adj1" fmla="val 64720"/>
              <a:gd name="adj2" fmla="val -100375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Обеспечение нормативно-правовых требований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Принятие первоочередных мер (разрешение инцидентов ИБ)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Принятие превентивных мер (внесение изменений в процессы обеспечения ИБ)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проектной деятельностью</a:t>
            </a: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1187624" y="2182994"/>
            <a:ext cx="5232400" cy="1635390"/>
          </a:xfrm>
          <a:prstGeom prst="wedgeRectCallout">
            <a:avLst>
              <a:gd name="adj1" fmla="val 60848"/>
              <a:gd name="adj2" fmla="val 38566"/>
            </a:avLst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</a:t>
            </a:r>
            <a:r>
              <a:rPr lang="ru-RU" sz="1200" b="1" i="1" dirty="0" smtClean="0">
                <a:solidFill>
                  <a:schemeClr val="tx1"/>
                </a:solidFill>
              </a:rPr>
              <a:t>изменениями в процессах обеспечения ИБ</a:t>
            </a:r>
            <a:endParaRPr lang="ru-RU" sz="1200" b="1" i="1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</a:t>
            </a:r>
            <a:r>
              <a:rPr lang="ru-RU" sz="1200" b="1" i="1" dirty="0" smtClean="0">
                <a:solidFill>
                  <a:schemeClr val="tx1"/>
                </a:solidFill>
              </a:rPr>
              <a:t>конфигурациями средств защиты информации</a:t>
            </a:r>
            <a:endParaRPr lang="ru-RU" sz="1200" b="1" i="1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</a:t>
            </a:r>
            <a:r>
              <a:rPr lang="ru-RU" sz="1200" b="1" i="1" dirty="0" smtClean="0">
                <a:solidFill>
                  <a:schemeClr val="tx1"/>
                </a:solidFill>
              </a:rPr>
              <a:t>релизами </a:t>
            </a:r>
            <a:r>
              <a:rPr lang="ru-RU" sz="1200" b="1" i="1" dirty="0">
                <a:solidFill>
                  <a:schemeClr val="tx1"/>
                </a:solidFill>
              </a:rPr>
              <a:t>средств защиты информации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операциями обеспечения непрерывности </a:t>
            </a:r>
            <a:r>
              <a:rPr lang="ru-RU" sz="1200" b="1" i="1" dirty="0" smtClean="0">
                <a:solidFill>
                  <a:schemeClr val="tx1"/>
                </a:solidFill>
              </a:rPr>
              <a:t>бизнеса</a:t>
            </a:r>
            <a:endParaRPr lang="ru-RU" sz="1200" b="1" i="1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</a:t>
            </a:r>
            <a:r>
              <a:rPr lang="ru-RU" sz="1200" b="1" i="1" dirty="0" smtClean="0">
                <a:solidFill>
                  <a:schemeClr val="tx1"/>
                </a:solidFill>
              </a:rPr>
              <a:t>мощностями </a:t>
            </a:r>
            <a:r>
              <a:rPr lang="ru-RU" sz="1200" b="1" i="1" dirty="0">
                <a:solidFill>
                  <a:schemeClr val="tx1"/>
                </a:solidFill>
              </a:rPr>
              <a:t>средств защиты информации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операциями обеспечения защиты активов АС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Управление персоналом АС</a:t>
            </a:r>
          </a:p>
          <a:p>
            <a:pPr marL="228600" indent="-228600">
              <a:buFontTx/>
              <a:buAutoNum type="arabicPeriod"/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Контроль состояния систем жизнеобеспечения</a:t>
            </a: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5584825" y="4014440"/>
            <a:ext cx="1295400" cy="411163"/>
          </a:xfrm>
          <a:prstGeom prst="wedgeRectCallout">
            <a:avLst>
              <a:gd name="adj1" fmla="val -46435"/>
              <a:gd name="adj2" fmla="val -10487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Инциденты ИБ</a:t>
            </a:r>
            <a:endParaRPr lang="ru-RU" sz="1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938535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Необходимость внедрения механизмов определения функций (мер обеспечения) безопасности, обеспечивающих выполнение заданных требований к минимизации рисков проявления угроз ИБ 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65049"/>
            <a:ext cx="8810625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714375" algn="just">
              <a:lnSpc>
                <a:spcPct val="120000"/>
              </a:lnSpc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</a:rPr>
              <a:t>Создание эффективных механизмов управления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процессами 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определения необходимых и достаточных мер (функций) ИБ должно основываться на разработке и </a:t>
            </a:r>
            <a:r>
              <a:rPr lang="ru-RU" sz="2400" u="sng" dirty="0">
                <a:solidFill>
                  <a:srgbClr val="C00000"/>
                </a:solidFill>
                <a:latin typeface="+mj-lt"/>
              </a:rPr>
              <a:t>внедрении инструментов аналитической оценки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, обеспечивающих оптимальный выбор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функций безопасности</a:t>
            </a:r>
            <a:r>
              <a:rPr lang="ru-RU" sz="2400" dirty="0">
                <a:solidFill>
                  <a:srgbClr val="C00000"/>
                </a:solidFill>
                <a:latin typeface="+mj-lt"/>
              </a:rPr>
              <a:t>, реализация которых гарантирует  выполнение требований ИБ. </a:t>
            </a:r>
            <a:endParaRPr lang="en-US" sz="24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120080" y="404665"/>
            <a:ext cx="7772400" cy="648071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Проблема идентификации (выбора) средств защиты, необходимых для выполнения заданных функций безопасности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 rot="10800000">
            <a:off x="4211960" y="1268759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88024" y="1314056"/>
            <a:ext cx="1728192" cy="16108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емиугольник 13"/>
          <p:cNvSpPr/>
          <p:nvPr/>
        </p:nvSpPr>
        <p:spPr>
          <a:xfrm>
            <a:off x="4932040" y="1422798"/>
            <a:ext cx="1440160" cy="1351931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?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 rot="10800000">
            <a:off x="6588224" y="1268755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164288" y="1124744"/>
            <a:ext cx="1728192" cy="445715"/>
          </a:xfrm>
          <a:prstGeom prst="wedgeRoundRectCallout">
            <a:avLst>
              <a:gd name="adj1" fmla="val -51878"/>
              <a:gd name="adj2" fmla="val 113163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Средства защиты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7" name="Стрелка влево 16"/>
          <p:cNvSpPr/>
          <p:nvPr/>
        </p:nvSpPr>
        <p:spPr>
          <a:xfrm rot="10800000">
            <a:off x="6588224" y="1772811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Стрелка влево 18"/>
          <p:cNvSpPr/>
          <p:nvPr/>
        </p:nvSpPr>
        <p:spPr>
          <a:xfrm rot="10800000">
            <a:off x="6588224" y="2287360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0" y="350100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714375" algn="just"/>
            <a:r>
              <a:rPr lang="ru-RU" sz="2400" dirty="0" smtClean="0">
                <a:latin typeface="+mj-lt"/>
              </a:rPr>
              <a:t>Унифицированная структура СИБ должна </a:t>
            </a:r>
            <a:r>
              <a:rPr lang="ru-RU" sz="2400" dirty="0">
                <a:latin typeface="+mj-lt"/>
              </a:rPr>
              <a:t>включать в себя все </a:t>
            </a:r>
            <a:r>
              <a:rPr lang="ru-RU" sz="2400" dirty="0" smtClean="0">
                <a:latin typeface="+mj-lt"/>
              </a:rPr>
              <a:t>базу данных по применяемым средствам защиты, с указанием всех функций безопасности выполнение которых они могут обеспечить. </a:t>
            </a: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107504" y="1268760"/>
            <a:ext cx="3960440" cy="1610888"/>
          </a:xfrm>
          <a:prstGeom prst="wedgeRectCallout">
            <a:avLst>
              <a:gd name="adj1" fmla="val 68424"/>
              <a:gd name="adj2" fmla="val 5754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71463" algn="just">
              <a:defRPr/>
            </a:pPr>
            <a:r>
              <a:rPr lang="ru-RU" sz="1600" dirty="0">
                <a:solidFill>
                  <a:srgbClr val="C00000"/>
                </a:solidFill>
              </a:rPr>
              <a:t>Решение проблемы идентификации, необходимых для реализации функции безопасности, средств защиты заключается в </a:t>
            </a:r>
            <a:r>
              <a:rPr lang="ru-RU" sz="1600" b="1" u="sng" dirty="0">
                <a:solidFill>
                  <a:srgbClr val="C00000"/>
                </a:solidFill>
              </a:rPr>
              <a:t>оптимизации, унификации и стандартизации, применяемых в АС систем и средств обеспечения ИБ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788024" y="1111077"/>
            <a:ext cx="1697038" cy="445715"/>
          </a:xfrm>
          <a:prstGeom prst="wedgeRoundRectCallout">
            <a:avLst>
              <a:gd name="adj1" fmla="val -61780"/>
              <a:gd name="adj2" fmla="val 107618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Функции ИБ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 rot="10800000">
            <a:off x="4211960" y="1772815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 rot="10800000">
            <a:off x="4211960" y="2287364"/>
            <a:ext cx="504056" cy="487363"/>
          </a:xfrm>
          <a:prstGeom prst="leftArrow">
            <a:avLst/>
          </a:prstGeom>
          <a:solidFill>
            <a:srgbClr val="AFDDFF"/>
          </a:solidFill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031105" y="1751048"/>
            <a:ext cx="4032448" cy="37649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35595" y="4006016"/>
            <a:ext cx="2016223" cy="20059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059832" y="3247205"/>
            <a:ext cx="1728193" cy="16497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716016" y="3971136"/>
            <a:ext cx="2448272" cy="231864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460068" y="836712"/>
            <a:ext cx="2016223" cy="20059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51384" y="1905680"/>
            <a:ext cx="2016223" cy="20059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56176" y="3049424"/>
            <a:ext cx="2016223" cy="20059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ирог 11"/>
          <p:cNvSpPr/>
          <p:nvPr/>
        </p:nvSpPr>
        <p:spPr>
          <a:xfrm>
            <a:off x="2051720" y="1753280"/>
            <a:ext cx="4032448" cy="3764904"/>
          </a:xfrm>
          <a:prstGeom prst="pie">
            <a:avLst>
              <a:gd name="adj1" fmla="val 11244687"/>
              <a:gd name="adj2" fmla="val 1620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ирог 13"/>
          <p:cNvSpPr/>
          <p:nvPr/>
        </p:nvSpPr>
        <p:spPr>
          <a:xfrm>
            <a:off x="6156176" y="3032040"/>
            <a:ext cx="2016223" cy="2005980"/>
          </a:xfrm>
          <a:prstGeom prst="pie">
            <a:avLst>
              <a:gd name="adj1" fmla="val 3445391"/>
              <a:gd name="adj2" fmla="val 8869742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ирог 15"/>
          <p:cNvSpPr/>
          <p:nvPr/>
        </p:nvSpPr>
        <p:spPr>
          <a:xfrm>
            <a:off x="971600" y="4006016"/>
            <a:ext cx="1944215" cy="2005980"/>
          </a:xfrm>
          <a:prstGeom prst="pie">
            <a:avLst>
              <a:gd name="adj1" fmla="val 18518885"/>
              <a:gd name="adj2" fmla="val 1817985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ирог 16"/>
          <p:cNvSpPr/>
          <p:nvPr/>
        </p:nvSpPr>
        <p:spPr>
          <a:xfrm>
            <a:off x="3460068" y="861347"/>
            <a:ext cx="2016223" cy="2005980"/>
          </a:xfrm>
          <a:prstGeom prst="pie">
            <a:avLst>
              <a:gd name="adj1" fmla="val 8800462"/>
              <a:gd name="adj2" fmla="val 12984661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ирог 18"/>
          <p:cNvSpPr/>
          <p:nvPr/>
        </p:nvSpPr>
        <p:spPr>
          <a:xfrm>
            <a:off x="4716016" y="3995771"/>
            <a:ext cx="2448272" cy="2318647"/>
          </a:xfrm>
          <a:prstGeom prst="pie">
            <a:avLst>
              <a:gd name="adj1" fmla="val 15148688"/>
              <a:gd name="adj2" fmla="val 19345614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ирог 20"/>
          <p:cNvSpPr/>
          <p:nvPr/>
        </p:nvSpPr>
        <p:spPr>
          <a:xfrm>
            <a:off x="3059832" y="3247205"/>
            <a:ext cx="1728193" cy="1674427"/>
          </a:xfrm>
          <a:prstGeom prst="pie">
            <a:avLst>
              <a:gd name="adj1" fmla="val 15148688"/>
              <a:gd name="adj2" fmla="val 19345614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6987" y="36672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Автоматизированная система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109700" y="277941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372200" y="372725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79213" y="5045903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757390" y="405753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55576" y="5065648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71800" y="2473360"/>
            <a:ext cx="106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ПИБ АС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00264" y="1453905"/>
            <a:ext cx="9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ПИБ АС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00427" y="4511704"/>
            <a:ext cx="9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ПИБ АС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796136" y="4253815"/>
            <a:ext cx="9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ПИБ АС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123728" y="4777616"/>
            <a:ext cx="9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ПИБ АС</a:t>
            </a:r>
          </a:p>
        </p:txBody>
      </p:sp>
      <p:sp>
        <p:nvSpPr>
          <p:cNvPr id="35" name="Пирог 34"/>
          <p:cNvSpPr/>
          <p:nvPr/>
        </p:nvSpPr>
        <p:spPr>
          <a:xfrm>
            <a:off x="751384" y="1930315"/>
            <a:ext cx="2016223" cy="2005980"/>
          </a:xfrm>
          <a:prstGeom prst="pie">
            <a:avLst>
              <a:gd name="adj1" fmla="val 18273704"/>
              <a:gd name="adj2" fmla="val 852211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ирог 37"/>
          <p:cNvSpPr/>
          <p:nvPr/>
        </p:nvSpPr>
        <p:spPr>
          <a:xfrm>
            <a:off x="755576" y="1930314"/>
            <a:ext cx="2012031" cy="1972961"/>
          </a:xfrm>
          <a:prstGeom prst="pie">
            <a:avLst>
              <a:gd name="adj1" fmla="val 19509243"/>
              <a:gd name="adj2" fmla="val 1406346"/>
            </a:avLst>
          </a:pr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144" y="2041312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Автоматизированная система</a:t>
            </a:r>
            <a:endParaRPr lang="ru-RU" sz="1400" dirty="0"/>
          </a:p>
        </p:txBody>
      </p:sp>
      <p:sp>
        <p:nvSpPr>
          <p:cNvPr id="40" name="Полилиния 39"/>
          <p:cNvSpPr/>
          <p:nvPr/>
        </p:nvSpPr>
        <p:spPr>
          <a:xfrm>
            <a:off x="3644298" y="3241566"/>
            <a:ext cx="457200" cy="385011"/>
          </a:xfrm>
          <a:custGeom>
            <a:avLst/>
            <a:gdLst>
              <a:gd name="connsiteX0" fmla="*/ 0 w 457200"/>
              <a:gd name="connsiteY0" fmla="*/ 48127 h 385011"/>
              <a:gd name="connsiteX1" fmla="*/ 132347 w 457200"/>
              <a:gd name="connsiteY1" fmla="*/ 360948 h 385011"/>
              <a:gd name="connsiteX2" fmla="*/ 457200 w 457200"/>
              <a:gd name="connsiteY2" fmla="*/ 385011 h 385011"/>
              <a:gd name="connsiteX3" fmla="*/ 433137 w 457200"/>
              <a:gd name="connsiteY3" fmla="*/ 0 h 385011"/>
              <a:gd name="connsiteX4" fmla="*/ 264695 w 457200"/>
              <a:gd name="connsiteY4" fmla="*/ 0 h 385011"/>
              <a:gd name="connsiteX5" fmla="*/ 180474 w 457200"/>
              <a:gd name="connsiteY5" fmla="*/ 0 h 385011"/>
              <a:gd name="connsiteX6" fmla="*/ 0 w 457200"/>
              <a:gd name="connsiteY6" fmla="*/ 48127 h 385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" h="385011">
                <a:moveTo>
                  <a:pt x="0" y="48127"/>
                </a:moveTo>
                <a:lnTo>
                  <a:pt x="132347" y="360948"/>
                </a:lnTo>
                <a:lnTo>
                  <a:pt x="457200" y="385011"/>
                </a:lnTo>
                <a:lnTo>
                  <a:pt x="433137" y="0"/>
                </a:lnTo>
                <a:lnTo>
                  <a:pt x="264695" y="0"/>
                </a:lnTo>
                <a:lnTo>
                  <a:pt x="180474" y="0"/>
                </a:lnTo>
                <a:lnTo>
                  <a:pt x="0" y="48127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6339372" y="4300345"/>
            <a:ext cx="529389" cy="433137"/>
          </a:xfrm>
          <a:custGeom>
            <a:avLst/>
            <a:gdLst>
              <a:gd name="connsiteX0" fmla="*/ 385010 w 529389"/>
              <a:gd name="connsiteY0" fmla="*/ 0 h 433137"/>
              <a:gd name="connsiteX1" fmla="*/ 0 w 529389"/>
              <a:gd name="connsiteY1" fmla="*/ 276727 h 433137"/>
              <a:gd name="connsiteX2" fmla="*/ 96252 w 529389"/>
              <a:gd name="connsiteY2" fmla="*/ 360948 h 433137"/>
              <a:gd name="connsiteX3" fmla="*/ 144379 w 529389"/>
              <a:gd name="connsiteY3" fmla="*/ 433137 h 433137"/>
              <a:gd name="connsiteX4" fmla="*/ 529389 w 529389"/>
              <a:gd name="connsiteY4" fmla="*/ 120316 h 433137"/>
              <a:gd name="connsiteX5" fmla="*/ 445168 w 529389"/>
              <a:gd name="connsiteY5" fmla="*/ 36095 h 433137"/>
              <a:gd name="connsiteX6" fmla="*/ 385010 w 529389"/>
              <a:gd name="connsiteY6" fmla="*/ 0 h 4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389" h="433137">
                <a:moveTo>
                  <a:pt x="385010" y="0"/>
                </a:moveTo>
                <a:lnTo>
                  <a:pt x="0" y="276727"/>
                </a:lnTo>
                <a:lnTo>
                  <a:pt x="96252" y="360948"/>
                </a:lnTo>
                <a:lnTo>
                  <a:pt x="144379" y="433137"/>
                </a:lnTo>
                <a:lnTo>
                  <a:pt x="529389" y="120316"/>
                </a:lnTo>
                <a:lnTo>
                  <a:pt x="445168" y="36095"/>
                </a:lnTo>
                <a:lnTo>
                  <a:pt x="385010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004320" y="3337456"/>
            <a:ext cx="92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ПИБ АС</a:t>
            </a:r>
            <a:endParaRPr lang="ru-RU" sz="1400" dirty="0"/>
          </a:p>
        </p:txBody>
      </p:sp>
      <p:sp>
        <p:nvSpPr>
          <p:cNvPr id="43" name="Полилиния 42"/>
          <p:cNvSpPr/>
          <p:nvPr/>
        </p:nvSpPr>
        <p:spPr>
          <a:xfrm>
            <a:off x="3475856" y="1761682"/>
            <a:ext cx="577516" cy="613611"/>
          </a:xfrm>
          <a:custGeom>
            <a:avLst/>
            <a:gdLst>
              <a:gd name="connsiteX0" fmla="*/ 577516 w 577516"/>
              <a:gd name="connsiteY0" fmla="*/ 324853 h 613611"/>
              <a:gd name="connsiteX1" fmla="*/ 577516 w 577516"/>
              <a:gd name="connsiteY1" fmla="*/ 0 h 613611"/>
              <a:gd name="connsiteX2" fmla="*/ 445168 w 577516"/>
              <a:gd name="connsiteY2" fmla="*/ 0 h 613611"/>
              <a:gd name="connsiteX3" fmla="*/ 312821 w 577516"/>
              <a:gd name="connsiteY3" fmla="*/ 12032 h 613611"/>
              <a:gd name="connsiteX4" fmla="*/ 120316 w 577516"/>
              <a:gd name="connsiteY4" fmla="*/ 36095 h 613611"/>
              <a:gd name="connsiteX5" fmla="*/ 0 w 577516"/>
              <a:gd name="connsiteY5" fmla="*/ 72190 h 613611"/>
              <a:gd name="connsiteX6" fmla="*/ 0 w 577516"/>
              <a:gd name="connsiteY6" fmla="*/ 72190 h 613611"/>
              <a:gd name="connsiteX7" fmla="*/ 36095 w 577516"/>
              <a:gd name="connsiteY7" fmla="*/ 228600 h 613611"/>
              <a:gd name="connsiteX8" fmla="*/ 36095 w 577516"/>
              <a:gd name="connsiteY8" fmla="*/ 312821 h 613611"/>
              <a:gd name="connsiteX9" fmla="*/ 84221 w 577516"/>
              <a:gd name="connsiteY9" fmla="*/ 469232 h 613611"/>
              <a:gd name="connsiteX10" fmla="*/ 132347 w 577516"/>
              <a:gd name="connsiteY10" fmla="*/ 529390 h 613611"/>
              <a:gd name="connsiteX11" fmla="*/ 180474 w 577516"/>
              <a:gd name="connsiteY11" fmla="*/ 613611 h 613611"/>
              <a:gd name="connsiteX12" fmla="*/ 577516 w 577516"/>
              <a:gd name="connsiteY12" fmla="*/ 324853 h 61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516" h="613611">
                <a:moveTo>
                  <a:pt x="577516" y="324853"/>
                </a:moveTo>
                <a:lnTo>
                  <a:pt x="577516" y="0"/>
                </a:lnTo>
                <a:lnTo>
                  <a:pt x="445168" y="0"/>
                </a:lnTo>
                <a:lnTo>
                  <a:pt x="312821" y="12032"/>
                </a:lnTo>
                <a:lnTo>
                  <a:pt x="120316" y="36095"/>
                </a:lnTo>
                <a:lnTo>
                  <a:pt x="0" y="72190"/>
                </a:lnTo>
                <a:lnTo>
                  <a:pt x="0" y="72190"/>
                </a:lnTo>
                <a:lnTo>
                  <a:pt x="36095" y="228600"/>
                </a:lnTo>
                <a:lnTo>
                  <a:pt x="36095" y="312821"/>
                </a:lnTo>
                <a:lnTo>
                  <a:pt x="84221" y="469232"/>
                </a:lnTo>
                <a:lnTo>
                  <a:pt x="132347" y="529390"/>
                </a:lnTo>
                <a:lnTo>
                  <a:pt x="180474" y="613611"/>
                </a:lnTo>
                <a:lnTo>
                  <a:pt x="577516" y="324853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ая выноска 43"/>
          <p:cNvSpPr/>
          <p:nvPr/>
        </p:nvSpPr>
        <p:spPr>
          <a:xfrm>
            <a:off x="5796136" y="980728"/>
            <a:ext cx="2488468" cy="700544"/>
          </a:xfrm>
          <a:prstGeom prst="wedgeRectCallout">
            <a:avLst>
              <a:gd name="adj1" fmla="val -126583"/>
              <a:gd name="adj2" fmla="val 8920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Дублирование функций безопасности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ая выноска 44"/>
          <p:cNvSpPr/>
          <p:nvPr/>
        </p:nvSpPr>
        <p:spPr>
          <a:xfrm>
            <a:off x="5796136" y="980728"/>
            <a:ext cx="2488468" cy="700544"/>
          </a:xfrm>
          <a:prstGeom prst="wedgeRectCallout">
            <a:avLst>
              <a:gd name="adj1" fmla="val -126617"/>
              <a:gd name="adj2" fmla="val 28487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Дублирование функций безопасности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ая выноска 46"/>
          <p:cNvSpPr/>
          <p:nvPr/>
        </p:nvSpPr>
        <p:spPr>
          <a:xfrm>
            <a:off x="2483768" y="5589239"/>
            <a:ext cx="2488468" cy="700544"/>
          </a:xfrm>
          <a:prstGeom prst="wedgeRectCallout">
            <a:avLst>
              <a:gd name="adj1" fmla="val -49842"/>
              <a:gd name="adj2" fmla="val -419162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Дублирование функций безопасности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ая выноска 47"/>
          <p:cNvSpPr/>
          <p:nvPr/>
        </p:nvSpPr>
        <p:spPr>
          <a:xfrm>
            <a:off x="2483768" y="5589239"/>
            <a:ext cx="2488468" cy="700544"/>
          </a:xfrm>
          <a:prstGeom prst="wedgeRectCallout">
            <a:avLst>
              <a:gd name="adj1" fmla="val 113578"/>
              <a:gd name="adj2" fmla="val -19932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Дублирование функций безопасности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9" name="Заголовок 1"/>
          <p:cNvSpPr>
            <a:spLocks noGrp="1"/>
          </p:cNvSpPr>
          <p:nvPr>
            <p:ph type="ctrTitle"/>
          </p:nvPr>
        </p:nvSpPr>
        <p:spPr>
          <a:xfrm>
            <a:off x="2587588" y="116633"/>
            <a:ext cx="6520916" cy="288032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Проблема дублирования функций безопасности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792088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20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 мы получаем</a:t>
            </a:r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FF0000"/>
                </a:solidFill>
              </a:rPr>
              <a:t>1. </a:t>
            </a:r>
            <a:r>
              <a:rPr lang="ru-RU" sz="1800" dirty="0" smtClean="0">
                <a:solidFill>
                  <a:srgbClr val="FF0000"/>
                </a:solidFill>
              </a:rPr>
              <a:t>Управляемый механизм адаптации СОИБ, к происходящим в АС изменениям</a:t>
            </a:r>
            <a:endParaRPr lang="ru-RU" sz="18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287142" y="5154513"/>
            <a:ext cx="555625" cy="487362"/>
          </a:xfrm>
          <a:prstGeom prst="lef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247205" y="3594000"/>
            <a:ext cx="4500562" cy="547688"/>
          </a:xfrm>
          <a:prstGeom prst="righ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72942" y="5100538"/>
            <a:ext cx="1535113" cy="609600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Обеспечение ИБ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0105" y="5100538"/>
            <a:ext cx="1589087" cy="609600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Контроль состояния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4892" y="3525738"/>
            <a:ext cx="1893888" cy="682625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Идентификация нарушения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549080" y="4725888"/>
            <a:ext cx="1403350" cy="325437"/>
          </a:xfrm>
          <a:prstGeom prst="wedgeRoundRectCallout">
            <a:avLst>
              <a:gd name="adj1" fmla="val -45343"/>
              <a:gd name="adj2" fmla="val 75000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2060"/>
                </a:solidFill>
                <a:latin typeface="Cambria" pitchFamily="18" charset="0"/>
              </a:rPr>
              <a:t>Изменения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424880" y="4719538"/>
            <a:ext cx="1403350" cy="327025"/>
          </a:xfrm>
          <a:prstGeom prst="wedgeRoundRectCallout">
            <a:avLst>
              <a:gd name="adj1" fmla="val -45343"/>
              <a:gd name="adj2" fmla="val 75000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Нарушения ИБ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 flipH="1">
            <a:off x="978792" y="4338538"/>
            <a:ext cx="1430338" cy="1222375"/>
          </a:xfrm>
          <a:prstGeom prst="bentUpArrow">
            <a:avLst>
              <a:gd name="adj1" fmla="val 20710"/>
              <a:gd name="adj2" fmla="val 19940"/>
              <a:gd name="adj3" fmla="val 14798"/>
            </a:avLst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7305" y="3540025"/>
            <a:ext cx="2035175" cy="682625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Реагирование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3367980" y="3163788"/>
            <a:ext cx="1403350" cy="325437"/>
          </a:xfrm>
          <a:prstGeom prst="wedgeRoundRectCallout">
            <a:avLst>
              <a:gd name="adj1" fmla="val 43804"/>
              <a:gd name="adj2" fmla="val 84789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Инцидент ИБ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 rot="5400000">
            <a:off x="841474" y="2816918"/>
            <a:ext cx="742950" cy="481013"/>
          </a:xfrm>
          <a:prstGeom prst="lef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512192" y="2858988"/>
            <a:ext cx="1403350" cy="327025"/>
          </a:xfrm>
          <a:prstGeom prst="wedgeRoundRectCallout">
            <a:avLst>
              <a:gd name="adj1" fmla="val -57746"/>
              <a:gd name="adj2" fmla="val 82342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Проблема ИБ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 rot="5400000" flipV="1">
            <a:off x="6645373" y="4336157"/>
            <a:ext cx="1222375" cy="1335088"/>
          </a:xfrm>
          <a:prstGeom prst="bentUpArrow">
            <a:avLst>
              <a:gd name="adj1" fmla="val 21117"/>
              <a:gd name="adj2" fmla="val 18194"/>
              <a:gd name="adj3" fmla="val 19155"/>
            </a:avLst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255767" y="5694263"/>
            <a:ext cx="1404938" cy="327025"/>
          </a:xfrm>
          <a:prstGeom prst="wedgeRoundRectCallout">
            <a:avLst>
              <a:gd name="adj1" fmla="val -45343"/>
              <a:gd name="adj2" fmla="val -79177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2060"/>
                </a:solidFill>
                <a:latin typeface="Cambria" pitchFamily="18" charset="0"/>
              </a:rPr>
              <a:t>Адаптация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4892" y="2016025"/>
            <a:ext cx="1905000" cy="609600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Анализ угроз ИБ</a:t>
            </a:r>
          </a:p>
        </p:txBody>
      </p:sp>
      <p:sp>
        <p:nvSpPr>
          <p:cNvPr id="20" name="Стрелка влево 19"/>
          <p:cNvSpPr/>
          <p:nvPr/>
        </p:nvSpPr>
        <p:spPr>
          <a:xfrm rot="10800000">
            <a:off x="2274192" y="2089050"/>
            <a:ext cx="1185863" cy="485775"/>
          </a:xfrm>
          <a:prstGeom prst="lef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63242" y="2044600"/>
            <a:ext cx="1905000" cy="609600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Оценка рисков</a:t>
            </a:r>
          </a:p>
        </p:txBody>
      </p:sp>
      <p:sp>
        <p:nvSpPr>
          <p:cNvPr id="22" name="Стрелка влево 21"/>
          <p:cNvSpPr/>
          <p:nvPr/>
        </p:nvSpPr>
        <p:spPr>
          <a:xfrm rot="10800000">
            <a:off x="5561905" y="2120800"/>
            <a:ext cx="1185862" cy="487363"/>
          </a:xfrm>
          <a:prstGeom prst="lef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7305" y="2039838"/>
            <a:ext cx="2035175" cy="649287"/>
          </a:xfrm>
          <a:prstGeom prst="roundRect">
            <a:avLst/>
          </a:prstGeom>
          <a:solidFill>
            <a:srgbClr val="FFEFBD"/>
          </a:solidFill>
          <a:ln>
            <a:solidFill>
              <a:srgbClr val="FFD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Принятие рисков (решения)</a:t>
            </a:r>
          </a:p>
        </p:txBody>
      </p:sp>
      <p:sp>
        <p:nvSpPr>
          <p:cNvPr id="24" name="Стрелка влево 23"/>
          <p:cNvSpPr/>
          <p:nvPr/>
        </p:nvSpPr>
        <p:spPr>
          <a:xfrm rot="16200000">
            <a:off x="7447854" y="2863751"/>
            <a:ext cx="690563" cy="487362"/>
          </a:xfrm>
          <a:prstGeom prst="leftArrow">
            <a:avLst/>
          </a:prstGeom>
          <a:solidFill>
            <a:srgbClr val="A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2213867" y="1681063"/>
            <a:ext cx="1404938" cy="327025"/>
          </a:xfrm>
          <a:prstGeom prst="wedgeRoundRectCallout">
            <a:avLst>
              <a:gd name="adj1" fmla="val -4258"/>
              <a:gd name="adj2" fmla="val 79895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2060"/>
                </a:solidFill>
                <a:latin typeface="Cambria" pitchFamily="18" charset="0"/>
              </a:rPr>
              <a:t>Рекомендации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5512692" y="1681063"/>
            <a:ext cx="1697038" cy="327025"/>
          </a:xfrm>
          <a:prstGeom prst="wedgeRoundRectCallout">
            <a:avLst>
              <a:gd name="adj1" fmla="val -4258"/>
              <a:gd name="adj2" fmla="val 79895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 smtClean="0">
                <a:solidFill>
                  <a:srgbClr val="002060"/>
                </a:solidFill>
                <a:latin typeface="Cambria" pitchFamily="18" charset="0"/>
              </a:rPr>
              <a:t>Требования ИБ</a:t>
            </a:r>
            <a:endParaRPr lang="ru-RU" sz="14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5958780" y="3095525"/>
            <a:ext cx="1403350" cy="327025"/>
          </a:xfrm>
          <a:prstGeom prst="wedgeRoundRectCallout">
            <a:avLst>
              <a:gd name="adj1" fmla="val 70161"/>
              <a:gd name="adj2" fmla="val -66940"/>
              <a:gd name="adj3" fmla="val 16667"/>
            </a:avLst>
          </a:prstGeom>
          <a:solidFill>
            <a:srgbClr val="AFDD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2060"/>
                </a:solidFill>
                <a:latin typeface="Cambria" pitchFamily="18" charset="0"/>
              </a:rPr>
              <a:t>Меры</a:t>
            </a:r>
          </a:p>
        </p:txBody>
      </p:sp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336104" y="116633"/>
            <a:ext cx="7772400" cy="288032"/>
          </a:xfrm>
        </p:spPr>
        <p:txBody>
          <a:bodyPr anchor="ctr" anchorCtr="0"/>
          <a:lstStyle/>
          <a:p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20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 мы </a:t>
            </a:r>
            <a:r>
              <a:rPr lang="ru-RU" sz="20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получаем?</a:t>
            </a:r>
            <a:endParaRPr lang="ru-RU" sz="2000" b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476672"/>
            <a:ext cx="9144000" cy="936103"/>
          </a:xfrm>
          <a:prstGeom prst="rect">
            <a:avLst/>
          </a:prstGeom>
        </p:spPr>
        <p:txBody>
          <a:bodyPr anchor="t" anchorCtr="0"/>
          <a:lstStyle>
            <a:lvl1pPr algn="r" rtl="0" eaLnBrk="1" latinLnBrk="0" hangingPunct="1">
              <a:spcBef>
                <a:spcPct val="0"/>
              </a:spcBef>
              <a:buNone/>
              <a:defRPr kumimoji="0" sz="2400" b="1" i="0" kern="120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pPr algn="just"/>
            <a:r>
              <a:rPr lang="ru-RU" sz="1800" dirty="0">
                <a:solidFill>
                  <a:srgbClr val="FF0000"/>
                </a:solidFill>
              </a:rPr>
              <a:t>2. </a:t>
            </a:r>
            <a:r>
              <a:rPr lang="ru-RU" sz="1800" dirty="0" smtClean="0">
                <a:solidFill>
                  <a:srgbClr val="FF0000"/>
                </a:solidFill>
              </a:rPr>
              <a:t>Возможность решение </a:t>
            </a:r>
            <a:r>
              <a:rPr lang="ru-RU" sz="1800" dirty="0">
                <a:solidFill>
                  <a:srgbClr val="FF0000"/>
                </a:solidFill>
              </a:rPr>
              <a:t>как </a:t>
            </a:r>
            <a:r>
              <a:rPr lang="ru-RU" sz="1800" dirty="0" smtClean="0">
                <a:solidFill>
                  <a:srgbClr val="FF0000"/>
                </a:solidFill>
              </a:rPr>
              <a:t>прямой, </a:t>
            </a:r>
            <a:r>
              <a:rPr lang="ru-RU" sz="1800" dirty="0">
                <a:solidFill>
                  <a:srgbClr val="FF0000"/>
                </a:solidFill>
              </a:rPr>
              <a:t>так и обратной задачи – «Определения соответствия между </a:t>
            </a:r>
            <a:r>
              <a:rPr lang="ru-RU" sz="1800" dirty="0" smtClean="0">
                <a:solidFill>
                  <a:srgbClr val="FF0000"/>
                </a:solidFill>
              </a:rPr>
              <a:t>«Требования ИБ – Функциями ИБ и средств защиты, обеспечивающих их выполнение»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297"/>
            <a:ext cx="8955410" cy="38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7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Шрифты Э+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Презентация Э+ (фон белый)</Template>
  <TotalTime>858</TotalTime>
  <Words>607</Words>
  <Application>Microsoft Office PowerPoint</Application>
  <PresentationFormat>Экран (4:3)</PresentationFormat>
  <Paragraphs>105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Презентация PowerPoint</vt:lpstr>
      <vt:lpstr>Парадигма построения системы обеспечения ИБ</vt:lpstr>
      <vt:lpstr>Обязательное требование</vt:lpstr>
      <vt:lpstr>Основные группы процессов СОИБ</vt:lpstr>
      <vt:lpstr>Необходимость внедрения механизмов определения функций (мер обеспечения) безопасности, обеспечивающих выполнение заданных требований к минимизации рисков проявления угроз ИБ </vt:lpstr>
      <vt:lpstr>Проблема идентификации (выбора) средств защиты, необходимых для выполнения заданных функций безопасности</vt:lpstr>
      <vt:lpstr>Проблема дублирования функций безопасности</vt:lpstr>
      <vt:lpstr>Что же мы получаем? 1. Управляемый механизм адаптации СОИБ, к происходящим в АС изменениям</vt:lpstr>
      <vt:lpstr>Что же мы получаем?</vt:lpstr>
      <vt:lpstr>3. Единую, централизованную систему управления процессами обеспечения ИБ</vt:lpstr>
      <vt:lpstr>Презентация PowerPoint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manigo</dc:creator>
  <cp:lastModifiedBy>guest</cp:lastModifiedBy>
  <cp:revision>93</cp:revision>
  <cp:lastPrinted>2012-10-16T12:03:30Z</cp:lastPrinted>
  <dcterms:created xsi:type="dcterms:W3CDTF">2012-05-18T06:59:21Z</dcterms:created>
  <dcterms:modified xsi:type="dcterms:W3CDTF">2012-10-17T12:02:23Z</dcterms:modified>
</cp:coreProperties>
</file>