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377" r:id="rId3"/>
    <p:sldId id="391" r:id="rId4"/>
    <p:sldId id="392" r:id="rId5"/>
    <p:sldId id="393" r:id="rId6"/>
    <p:sldId id="394" r:id="rId7"/>
    <p:sldId id="395" r:id="rId8"/>
    <p:sldId id="279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66"/>
    <a:srgbClr val="3333CC"/>
    <a:srgbClr val="000099"/>
    <a:srgbClr val="990000"/>
    <a:srgbClr val="CC99FF"/>
    <a:srgbClr val="CC0000"/>
    <a:srgbClr val="A5002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0275" autoAdjust="0"/>
  </p:normalViewPr>
  <p:slideViewPr>
    <p:cSldViewPr snapToGrid="0">
      <p:cViewPr varScale="1">
        <p:scale>
          <a:sx n="74" d="100"/>
          <a:sy n="74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995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73BB072-1625-4946-97C4-6A67BD5C3C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09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690EB-3C0B-4345-8297-67DA5AE3F6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083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1F1F-E554-4014-BE5B-E0AE6716B9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13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301-D425-4A49-957F-62C1CBF879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27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B71C1-20AC-4CD6-89CA-1FE00F2732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023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CA5A8-F8CB-404D-A194-4C44B2815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044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6A63-8E9E-4DC6-834F-CA8AC368AD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44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A344B-1C82-4121-B465-273CA67F82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372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E28DF-B7C3-45E6-A562-F195C1FD98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067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307B1-AA1F-4540-9CBA-7AEA8DB5C8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504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D041E-129F-408C-BAE7-FBE95A6B78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789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ED90-73D3-45EE-A31E-3DF4800D5B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328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7BDA32D-2821-416C-816D-A87430474C01}" type="slidenum">
              <a:rPr lang="ru-RU"/>
              <a:pPr/>
              <a:t>‹#›</a:t>
            </a:fld>
            <a:endParaRPr lang="ru-RU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4" imgW="9723810" imgH="7285714" progId="Photoshop.Image.6">
                  <p:embed/>
                </p:oleObj>
              </mc:Choice>
              <mc:Fallback>
                <p:oleObj name="Image" r:id="rId14" imgW="9723810" imgH="7285714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8938" y="1419225"/>
            <a:ext cx="8545512" cy="33855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Обезличивание персональных данных на основе функций хеширования</a:t>
            </a:r>
          </a:p>
          <a:p>
            <a:pPr algn="r">
              <a:spcBef>
                <a:spcPct val="0"/>
              </a:spcBef>
            </a:pPr>
            <a:endParaRPr lang="ru-RU" sz="4000" b="1" dirty="0">
              <a:solidFill>
                <a:srgbClr val="CC0000"/>
              </a:solidFill>
              <a:latin typeface="Tahoma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Советник генерального директора</a:t>
            </a:r>
          </a:p>
          <a:p>
            <a:pPr algn="r">
              <a:spcBef>
                <a:spcPct val="0"/>
              </a:spcBef>
            </a:pPr>
            <a:r>
              <a:rPr lang="ru-RU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ОАО «ЭЛВИС-ПЛЮС»</a:t>
            </a:r>
          </a:p>
          <a:p>
            <a:pPr algn="r">
              <a:spcBef>
                <a:spcPct val="0"/>
              </a:spcBef>
            </a:pPr>
            <a:r>
              <a:rPr lang="ru-RU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О.А. Беззубцев</a:t>
            </a:r>
            <a:endParaRPr lang="ru-RU" sz="40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068513" y="4829175"/>
            <a:ext cx="6121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rgbClr val="000060"/>
              </a:buClr>
            </a:pPr>
            <a:endParaRPr lang="ru-RU" sz="2000">
              <a:solidFill>
                <a:srgbClr val="3371A9"/>
              </a:solidFill>
              <a:latin typeface="Tahoma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830888" y="6073775"/>
            <a:ext cx="3213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r">
              <a:lnSpc>
                <a:spcPct val="90000"/>
              </a:lnSpc>
              <a:buClr>
                <a:srgbClr val="000060"/>
              </a:buClr>
            </a:pPr>
            <a:r>
              <a:rPr lang="en-US" sz="1600" b="1" dirty="0">
                <a:solidFill>
                  <a:srgbClr val="3371A9"/>
                </a:solidFill>
                <a:latin typeface="Times New Roman" pitchFamily="18" charset="0"/>
              </a:rPr>
              <a:t>©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 ОАО «ЭЛВИС-ПЛЮС», 20</a:t>
            </a:r>
            <a:r>
              <a:rPr lang="ru-RU" sz="1200" b="1" dirty="0" smtClean="0">
                <a:solidFill>
                  <a:srgbClr val="3371A9"/>
                </a:solidFill>
                <a:latin typeface="Times New Roman" pitchFamily="18" charset="0"/>
              </a:rPr>
              <a:t>12</a:t>
            </a:r>
            <a:r>
              <a:rPr lang="en-US" sz="1200" b="1" dirty="0" smtClean="0">
                <a:solidFill>
                  <a:srgbClr val="3371A9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г.</a:t>
            </a:r>
            <a:endParaRPr lang="ru-RU" sz="1200" b="1" dirty="0">
              <a:solidFill>
                <a:srgbClr val="3371A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82700"/>
            <a:ext cx="8697912" cy="5002213"/>
          </a:xfrm>
        </p:spPr>
        <p:txBody>
          <a:bodyPr/>
          <a:lstStyle/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задачи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CC0000"/>
              </a:solidFill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Имеется большой массив персональных данных, содержащих, в том числе и «чувствительные» персональные данные.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С одной стороны, требуется обеспечить доступ к этим данным лицам и организациям, которые не являются операторами этих сведений.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С другой стороны, требуется сохранить связь хранящихся в БД сведений с субъектами этих данных таким образом, чтобы пользователь легально имеющий доступ к идентифицирующим личность данным мог их обрабатывать.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1223494"/>
            <a:ext cx="8731875" cy="5112912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Разделение </a:t>
            </a:r>
            <a:r>
              <a:rPr lang="ru-RU" sz="2400" b="1" dirty="0">
                <a:solidFill>
                  <a:srgbClr val="000066"/>
                </a:solidFill>
              </a:rPr>
              <a:t>содержательной и идентификационной частей </a:t>
            </a:r>
            <a:r>
              <a:rPr lang="ru-RU" sz="2400" b="1" dirty="0" err="1">
                <a:solidFill>
                  <a:srgbClr val="000066"/>
                </a:solidFill>
              </a:rPr>
              <a:t>ПДн</a:t>
            </a:r>
            <a:r>
              <a:rPr lang="ru-RU" sz="2400" b="1" dirty="0">
                <a:solidFill>
                  <a:srgbClr val="000066"/>
                </a:solidFill>
              </a:rPr>
              <a:t> и снабжение </a:t>
            </a:r>
            <a:r>
              <a:rPr lang="ru-RU" sz="2400" b="1" dirty="0" smtClean="0">
                <a:solidFill>
                  <a:srgbClr val="000066"/>
                </a:solidFill>
              </a:rPr>
              <a:t>их некоторыми </a:t>
            </a:r>
            <a:r>
              <a:rPr lang="ru-RU" sz="2400" b="1" dirty="0">
                <a:solidFill>
                  <a:srgbClr val="000066"/>
                </a:solidFill>
              </a:rPr>
              <a:t>«обезличенными» </a:t>
            </a:r>
            <a:r>
              <a:rPr lang="ru-RU" sz="2400" b="1" dirty="0" smtClean="0">
                <a:solidFill>
                  <a:srgbClr val="000066"/>
                </a:solidFill>
              </a:rPr>
              <a:t>идентификаторами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Idk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(Data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)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990000"/>
                </a:solidFill>
              </a:rPr>
              <a:t>однозначно идентифицировали субъекты </a:t>
            </a:r>
            <a:r>
              <a:rPr lang="ru-RU" sz="2400" b="1" dirty="0" err="1" smtClean="0">
                <a:solidFill>
                  <a:srgbClr val="990000"/>
                </a:solidFill>
              </a:rPr>
              <a:t>ПДн</a:t>
            </a:r>
            <a:r>
              <a:rPr lang="ru-RU" sz="2400" b="1" dirty="0">
                <a:solidFill>
                  <a:srgbClr val="990000"/>
                </a:solidFill>
              </a:rPr>
              <a:t>;</a:t>
            </a:r>
            <a:endParaRPr lang="ru-RU" sz="2400" b="1" dirty="0" smtClean="0">
              <a:solidFill>
                <a:srgbClr val="990000"/>
              </a:solidFill>
            </a:endParaRPr>
          </a:p>
          <a:p>
            <a:r>
              <a:rPr lang="ru-RU" sz="2400" b="1" dirty="0" smtClean="0">
                <a:solidFill>
                  <a:srgbClr val="990000"/>
                </a:solidFill>
              </a:rPr>
              <a:t>легко бы вычислялись легальным пользователем, обладающим необходимым объемом </a:t>
            </a:r>
            <a:r>
              <a:rPr lang="ru-RU" sz="2400" b="1" dirty="0" err="1" smtClean="0">
                <a:solidFill>
                  <a:srgbClr val="990000"/>
                </a:solidFill>
              </a:rPr>
              <a:t>ПДн</a:t>
            </a:r>
            <a:r>
              <a:rPr lang="ru-RU" sz="2400" b="1" dirty="0" smtClean="0">
                <a:solidFill>
                  <a:srgbClr val="990000"/>
                </a:solidFill>
              </a:rPr>
              <a:t>, идентифицирующим субъект этих данных;</a:t>
            </a:r>
          </a:p>
          <a:p>
            <a:r>
              <a:rPr lang="ru-RU" sz="2400" b="1" dirty="0" smtClean="0">
                <a:solidFill>
                  <a:srgbClr val="990000"/>
                </a:solidFill>
              </a:rPr>
              <a:t>не могли быть вычисленными по любой части идентифицирующих </a:t>
            </a:r>
            <a:r>
              <a:rPr lang="ru-RU" sz="2400" b="1" dirty="0" err="1" smtClean="0">
                <a:solidFill>
                  <a:srgbClr val="990000"/>
                </a:solidFill>
              </a:rPr>
              <a:t>ПДн</a:t>
            </a:r>
            <a:r>
              <a:rPr lang="ru-RU" sz="2400" b="1" dirty="0" smtClean="0">
                <a:solidFill>
                  <a:srgbClr val="99000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990000"/>
                </a:solidFill>
              </a:rPr>
              <a:t>не позволяли однозначно восстанавливать идентифицирующие </a:t>
            </a:r>
            <a:r>
              <a:rPr lang="ru-RU" sz="2400" b="1" dirty="0" err="1" smtClean="0">
                <a:solidFill>
                  <a:srgbClr val="990000"/>
                </a:solidFill>
              </a:rPr>
              <a:t>ПДн</a:t>
            </a:r>
            <a:r>
              <a:rPr lang="ru-RU" sz="2400" b="1" dirty="0" smtClean="0">
                <a:solidFill>
                  <a:srgbClr val="990000"/>
                </a:solidFill>
              </a:rPr>
              <a:t> субъекта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25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1210614"/>
            <a:ext cx="8899301" cy="52932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имя, отчество физического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лица,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рождения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Для русского (государственного) языка: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средняя длина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слова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равна приблизительно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О. Н. </a:t>
            </a:r>
            <a:r>
              <a:rPr lang="ru-RU" sz="14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Ляшевская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С. А. Шаров, Частотный словарь современного русского языка (на материалах Национального корпуса русского языка). М.: Азбуковник, 2009</a:t>
            </a:r>
            <a:endPara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фм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≤ 7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алфавитных знаков;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≤ 6 алфавитных знаков;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≤ 8 алфавитных знаков.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0099"/>
                </a:solidFill>
              </a:rPr>
              <a:t>Таким образом, суммарно </a:t>
            </a:r>
            <a:r>
              <a:rPr lang="ru-RU" sz="2000" b="1" dirty="0" err="1">
                <a:solidFill>
                  <a:srgbClr val="000099"/>
                </a:solidFill>
              </a:rPr>
              <a:t>хэшированию</a:t>
            </a:r>
            <a:r>
              <a:rPr lang="ru-RU" sz="2000" b="1" dirty="0">
                <a:solidFill>
                  <a:srgbClr val="000099"/>
                </a:solidFill>
              </a:rPr>
              <a:t> будет подвергаться русский текст длины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000" b="1" dirty="0" err="1" smtClean="0">
                <a:solidFill>
                  <a:srgbClr val="C00000"/>
                </a:solidFill>
              </a:rPr>
              <a:t>фио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≤ 23 алфавитных </a:t>
            </a:r>
            <a:r>
              <a:rPr lang="ru-RU" sz="2000" b="1" dirty="0" smtClean="0">
                <a:solidFill>
                  <a:srgbClr val="C00000"/>
                </a:solidFill>
              </a:rPr>
              <a:t>знака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7225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2130"/>
            <a:ext cx="9143999" cy="522882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000066"/>
                </a:solidFill>
              </a:rPr>
              <a:t>Tx</a:t>
            </a:r>
            <a:r>
              <a:rPr lang="ru-RU" sz="2800" b="1" dirty="0" smtClean="0">
                <a:solidFill>
                  <a:srgbClr val="000066"/>
                </a:solidFill>
              </a:rPr>
              <a:t>(</a:t>
            </a:r>
            <a:r>
              <a:rPr lang="en-US" sz="2800" b="1" dirty="0">
                <a:solidFill>
                  <a:srgbClr val="000066"/>
                </a:solidFill>
              </a:rPr>
              <a:t>N</a:t>
            </a:r>
            <a:r>
              <a:rPr lang="ru-RU" sz="2800" b="1" dirty="0">
                <a:solidFill>
                  <a:srgbClr val="000066"/>
                </a:solidFill>
              </a:rPr>
              <a:t>)</a:t>
            </a:r>
            <a:r>
              <a:rPr lang="ru-RU" sz="2800" dirty="0">
                <a:solidFill>
                  <a:srgbClr val="000066"/>
                </a:solidFill>
              </a:rPr>
              <a:t> </a:t>
            </a:r>
            <a:r>
              <a:rPr lang="ru-RU" sz="2800" dirty="0">
                <a:solidFill>
                  <a:srgbClr val="000066"/>
                </a:solidFill>
                <a:sym typeface="Symbol"/>
              </a:rPr>
              <a:t></a:t>
            </a:r>
            <a:r>
              <a:rPr lang="ru-RU" sz="2800" dirty="0">
                <a:solidFill>
                  <a:srgbClr val="000066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2</a:t>
            </a:r>
            <a:r>
              <a:rPr lang="ru-RU" sz="2800" b="1" baseline="30000" dirty="0">
                <a:solidFill>
                  <a:srgbClr val="000066"/>
                </a:solidFill>
              </a:rPr>
              <a:t>(</a:t>
            </a:r>
            <a:r>
              <a:rPr lang="en-US" sz="2800" b="1" baseline="30000" dirty="0">
                <a:solidFill>
                  <a:srgbClr val="000066"/>
                </a:solidFill>
              </a:rPr>
              <a:t>h</a:t>
            </a:r>
            <a:r>
              <a:rPr lang="ru-RU" sz="2800" b="1" baseline="30000" dirty="0">
                <a:solidFill>
                  <a:srgbClr val="000066"/>
                </a:solidFill>
              </a:rPr>
              <a:t>*</a:t>
            </a:r>
            <a:r>
              <a:rPr lang="en-US" sz="2800" b="1" baseline="30000" dirty="0">
                <a:solidFill>
                  <a:srgbClr val="000066"/>
                </a:solidFill>
              </a:rPr>
              <a:t>N</a:t>
            </a:r>
            <a:r>
              <a:rPr lang="ru-RU" sz="2800" baseline="30000" dirty="0">
                <a:solidFill>
                  <a:srgbClr val="000066"/>
                </a:solidFill>
              </a:rPr>
              <a:t>)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r>
              <a:rPr lang="ru-RU" sz="2400" b="1" dirty="0">
                <a:solidFill>
                  <a:srgbClr val="000066"/>
                </a:solidFill>
              </a:rPr>
              <a:t>где </a:t>
            </a:r>
            <a:r>
              <a:rPr lang="en-US" sz="2800" b="1" dirty="0">
                <a:solidFill>
                  <a:srgbClr val="000066"/>
                </a:solidFill>
              </a:rPr>
              <a:t>h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– энтропия на знак русского </a:t>
            </a:r>
            <a:r>
              <a:rPr lang="ru-RU" sz="2400" b="1" dirty="0" smtClean="0">
                <a:solidFill>
                  <a:srgbClr val="000066"/>
                </a:solidFill>
              </a:rPr>
              <a:t>текста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3399"/>
                </a:solidFill>
              </a:rPr>
              <a:t>Для русского телеграфного текста </a:t>
            </a:r>
            <a:r>
              <a:rPr lang="en-US" sz="2400" dirty="0">
                <a:solidFill>
                  <a:srgbClr val="003399"/>
                </a:solidFill>
              </a:rPr>
              <a:t>h </a:t>
            </a:r>
            <a:r>
              <a:rPr lang="ru-RU" sz="2400" dirty="0">
                <a:solidFill>
                  <a:srgbClr val="003399"/>
                </a:solidFill>
                <a:sym typeface="Symbol"/>
              </a:rPr>
              <a:t></a:t>
            </a:r>
            <a:r>
              <a:rPr lang="ru-RU" sz="2400" dirty="0">
                <a:solidFill>
                  <a:srgbClr val="003399"/>
                </a:solidFill>
              </a:rPr>
              <a:t> 1,4; для литературного </a:t>
            </a:r>
            <a:r>
              <a:rPr lang="en-US" sz="2400" dirty="0">
                <a:solidFill>
                  <a:srgbClr val="003399"/>
                </a:solidFill>
              </a:rPr>
              <a:t>h </a:t>
            </a:r>
            <a:r>
              <a:rPr lang="ru-RU" sz="2400" dirty="0">
                <a:solidFill>
                  <a:srgbClr val="003399"/>
                </a:solidFill>
                <a:sym typeface="Symbol"/>
              </a:rPr>
              <a:t></a:t>
            </a:r>
            <a:r>
              <a:rPr lang="ru-RU" sz="2400" dirty="0">
                <a:solidFill>
                  <a:srgbClr val="003399"/>
                </a:solidFill>
              </a:rPr>
              <a:t> 1,1; для деловой переписки </a:t>
            </a:r>
            <a:r>
              <a:rPr lang="en-US" sz="2400" dirty="0">
                <a:solidFill>
                  <a:srgbClr val="003399"/>
                </a:solidFill>
              </a:rPr>
              <a:t>h </a:t>
            </a:r>
            <a:r>
              <a:rPr lang="ru-RU" sz="2400" dirty="0">
                <a:solidFill>
                  <a:srgbClr val="003399"/>
                </a:solidFill>
                <a:sym typeface="Symbol"/>
              </a:rPr>
              <a:t></a:t>
            </a:r>
            <a:r>
              <a:rPr lang="ru-RU" sz="2400" dirty="0">
                <a:solidFill>
                  <a:srgbClr val="003399"/>
                </a:solidFill>
              </a:rPr>
              <a:t> 0,9</a:t>
            </a:r>
            <a:endParaRPr lang="ru-RU" sz="2400" b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ru-RU" b="1" dirty="0" err="1" smtClean="0">
                <a:solidFill>
                  <a:srgbClr val="C00000"/>
                </a:solidFill>
              </a:rPr>
              <a:t>фио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baseline="30000" dirty="0">
                <a:solidFill>
                  <a:srgbClr val="C00000"/>
                </a:solidFill>
              </a:rPr>
              <a:t>(23)</a:t>
            </a:r>
            <a:endParaRPr lang="ru-RU" b="1" baseline="30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хэширование</a:t>
            </a:r>
            <a:r>
              <a:rPr lang="ru-RU" sz="2400" b="1" dirty="0">
                <a:solidFill>
                  <a:srgbClr val="002060"/>
                </a:solidFill>
              </a:rPr>
              <a:t> даты </a:t>
            </a:r>
            <a:r>
              <a:rPr lang="ru-RU" sz="2400" b="1" dirty="0" smtClean="0">
                <a:solidFill>
                  <a:srgbClr val="002060"/>
                </a:solidFill>
              </a:rPr>
              <a:t>рождения </a:t>
            </a:r>
            <a:r>
              <a:rPr lang="ru-RU" sz="2400" b="1" dirty="0">
                <a:solidFill>
                  <a:srgbClr val="002060"/>
                </a:solidFill>
              </a:rPr>
              <a:t>порождает </a:t>
            </a:r>
            <a:r>
              <a:rPr lang="ru-RU" sz="2400" b="1" dirty="0" smtClean="0">
                <a:solidFill>
                  <a:srgbClr val="002060"/>
                </a:solidFill>
              </a:rPr>
              <a:t>не менее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С = </a:t>
            </a:r>
            <a:r>
              <a:rPr lang="ru-RU" dirty="0" smtClean="0">
                <a:solidFill>
                  <a:srgbClr val="00206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* 1*8*10*2*10*4*10 =64 * 10</a:t>
            </a:r>
            <a:r>
              <a:rPr lang="ru-RU" baseline="30000" dirty="0">
                <a:solidFill>
                  <a:srgbClr val="002060"/>
                </a:solidFill>
              </a:rPr>
              <a:t> 3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  <a:sym typeface="Symbol"/>
              </a:rPr>
              <a:t>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2 </a:t>
            </a:r>
            <a:r>
              <a:rPr lang="ru-RU" baseline="30000" dirty="0" smtClean="0">
                <a:solidFill>
                  <a:srgbClr val="002060"/>
                </a:solidFill>
              </a:rPr>
              <a:t>16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| </a:t>
            </a:r>
            <a:r>
              <a:rPr lang="en-US" b="1" dirty="0">
                <a:solidFill>
                  <a:srgbClr val="C00000"/>
                </a:solidFill>
              </a:rPr>
              <a:t>Al</a:t>
            </a:r>
            <a:r>
              <a:rPr lang="ru-RU" b="1" dirty="0">
                <a:solidFill>
                  <a:srgbClr val="C00000"/>
                </a:solidFill>
              </a:rPr>
              <a:t> |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2 </a:t>
            </a:r>
            <a:r>
              <a:rPr lang="en-US" b="1" baseline="30000" dirty="0" smtClean="0">
                <a:solidFill>
                  <a:srgbClr val="C00000"/>
                </a:solidFill>
              </a:rPr>
              <a:t>(</a:t>
            </a:r>
            <a:r>
              <a:rPr lang="ru-RU" b="1" baseline="30000" dirty="0" smtClean="0">
                <a:solidFill>
                  <a:srgbClr val="C00000"/>
                </a:solidFill>
              </a:rPr>
              <a:t>39</a:t>
            </a:r>
            <a:r>
              <a:rPr lang="en-US" b="1" baseline="30000" dirty="0" smtClean="0">
                <a:solidFill>
                  <a:srgbClr val="C00000"/>
                </a:solidFill>
              </a:rPr>
              <a:t>)</a:t>
            </a:r>
            <a:endParaRPr lang="ru-RU" b="1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8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303986"/>
            <a:ext cx="8796270" cy="5058177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Idk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(Data)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GOST</a:t>
            </a:r>
            <a:r>
              <a:rPr lang="en-US" b="1" baseline="-25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3411</a:t>
            </a:r>
            <a:r>
              <a:rPr lang="en-US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ФИО</a:t>
            </a:r>
            <a:r>
              <a:rPr lang="en-US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|| </a:t>
            </a:r>
            <a:r>
              <a:rPr lang="ru-RU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ДатаРож</a:t>
            </a:r>
            <a:r>
              <a:rPr lang="ru-RU" dirty="0" err="1">
                <a:solidFill>
                  <a:srgbClr val="002060"/>
                </a:solidFill>
              </a:rPr>
              <a:t>д</a:t>
            </a:r>
            <a:r>
              <a:rPr lang="en-US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GOST</a:t>
            </a:r>
            <a:r>
              <a:rPr lang="en-US" b="1" baseline="-25000" dirty="0" smtClean="0">
                <a:solidFill>
                  <a:srgbClr val="002060"/>
                </a:solidFill>
              </a:rPr>
              <a:t>3411</a:t>
            </a:r>
            <a:r>
              <a:rPr lang="ru-RU" b="1" baseline="-25000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Al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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V</a:t>
            </a:r>
            <a:r>
              <a:rPr lang="en-US" b="1" baseline="-25000" dirty="0" smtClean="0">
                <a:solidFill>
                  <a:srgbClr val="002060"/>
                </a:solidFill>
                <a:sym typeface="Symbol"/>
              </a:rPr>
              <a:t>64</a:t>
            </a:r>
          </a:p>
          <a:p>
            <a:pPr marL="0" indent="0" algn="ctr">
              <a:buNone/>
            </a:pPr>
            <a:endParaRPr lang="en-US" b="1" baseline="-25000" dirty="0">
              <a:solidFill>
                <a:srgbClr val="002060"/>
              </a:solidFill>
              <a:sym typeface="Symbol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| </a:t>
            </a:r>
            <a:r>
              <a:rPr lang="en-US" b="1" dirty="0" smtClean="0">
                <a:solidFill>
                  <a:srgbClr val="C00000"/>
                </a:solidFill>
              </a:rPr>
              <a:t>Al</a:t>
            </a:r>
            <a:r>
              <a:rPr lang="ru-RU" b="1" dirty="0" smtClean="0">
                <a:solidFill>
                  <a:srgbClr val="C00000"/>
                </a:solidFill>
              </a:rPr>
              <a:t> |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ym typeface="Symbol"/>
              </a:rPr>
              <a:t>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| V</a:t>
            </a:r>
            <a:r>
              <a:rPr lang="en-US" b="1" baseline="-25000" dirty="0" smtClean="0">
                <a:solidFill>
                  <a:srgbClr val="002060"/>
                </a:solidFill>
                <a:sym typeface="Symbol"/>
              </a:rPr>
              <a:t>64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|</a:t>
            </a:r>
          </a:p>
          <a:p>
            <a:pPr marL="0" indent="0" algn="ctr">
              <a:buNone/>
            </a:pPr>
            <a:endParaRPr lang="en-US" b="1" baseline="-25000" dirty="0">
              <a:solidFill>
                <a:srgbClr val="002060"/>
              </a:solidFill>
              <a:sym typeface="Symbol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 </a:t>
            </a:r>
            <a:r>
              <a:rPr lang="ru-RU" b="1" dirty="0">
                <a:solidFill>
                  <a:schemeClr val="tx1"/>
                </a:solidFill>
              </a:rPr>
              <a:t>= 2</a:t>
            </a:r>
            <a:r>
              <a:rPr lang="ru-RU" b="1" baseline="30000" dirty="0">
                <a:solidFill>
                  <a:schemeClr val="tx1"/>
                </a:solidFill>
              </a:rPr>
              <a:t>(-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baseline="30000" dirty="0" smtClean="0">
                <a:solidFill>
                  <a:schemeClr val="tx1"/>
                </a:solidFill>
              </a:rPr>
              <a:t>)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sym typeface="Symbol"/>
              </a:rPr>
              <a:t>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,25 </a:t>
            </a:r>
            <a:r>
              <a:rPr lang="ru-RU" b="1" dirty="0">
                <a:solidFill>
                  <a:schemeClr val="tx1"/>
                </a:solidFill>
              </a:rPr>
              <a:t>* 10</a:t>
            </a:r>
            <a:r>
              <a:rPr lang="ru-RU" b="1" baseline="30000" dirty="0">
                <a:solidFill>
                  <a:schemeClr val="tx1"/>
                </a:solidFill>
              </a:rPr>
              <a:t>(-</a:t>
            </a:r>
            <a:r>
              <a:rPr lang="ru-RU" b="1" baseline="30000" dirty="0" smtClean="0">
                <a:solidFill>
                  <a:schemeClr val="tx1"/>
                </a:solidFill>
              </a:rPr>
              <a:t>11)</a:t>
            </a:r>
            <a:endParaRPr lang="ru-RU" b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3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2130"/>
            <a:ext cx="8229600" cy="486403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Функция хеширования </a:t>
            </a:r>
            <a:r>
              <a:rPr lang="en-US" b="1" dirty="0" smtClean="0">
                <a:solidFill>
                  <a:srgbClr val="C00000"/>
                </a:solidFill>
              </a:rPr>
              <a:t>GOST</a:t>
            </a:r>
            <a:r>
              <a:rPr lang="en-US" b="1" baseline="-25000" dirty="0" smtClean="0">
                <a:solidFill>
                  <a:srgbClr val="C00000"/>
                </a:solidFill>
              </a:rPr>
              <a:t>3411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 использует секретного ключа преобразования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 ШИФРОМ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использование не попадает под обязательное лицензирование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3200397" y="2794716"/>
            <a:ext cx="2640169" cy="746975"/>
          </a:xfrm>
          <a:prstGeom prst="downArrow">
            <a:avLst>
              <a:gd name="adj1" fmla="val 38293"/>
              <a:gd name="adj2" fmla="val 50000"/>
            </a:avLst>
          </a:prstGeom>
          <a:solidFill>
            <a:srgbClr val="99CCFF"/>
          </a:solidFill>
          <a:ln w="190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3352797" y="4054699"/>
            <a:ext cx="2640169" cy="746975"/>
          </a:xfrm>
          <a:prstGeom prst="downArrow">
            <a:avLst>
              <a:gd name="adj1" fmla="val 38293"/>
              <a:gd name="adj2" fmla="val 50000"/>
            </a:avLst>
          </a:prstGeom>
          <a:solidFill>
            <a:srgbClr val="99CCFF"/>
          </a:solidFill>
          <a:ln w="190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21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990600" y="3949700"/>
            <a:ext cx="8001000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578100" y="4114800"/>
            <a:ext cx="4660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168400" y="1752600"/>
            <a:ext cx="7734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 eaLnBrk="0" hangingPunct="0">
              <a:spcBef>
                <a:spcPct val="0"/>
              </a:spcBef>
            </a:pPr>
            <a:r>
              <a:rPr lang="ru-RU" sz="6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Спасибо за внимание !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806575" y="4191000"/>
            <a:ext cx="35718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 dirty="0">
                <a:solidFill>
                  <a:schemeClr val="tx1"/>
                </a:solidFill>
                <a:latin typeface="Tahoma" pitchFamily="34" charset="0"/>
              </a:rPr>
              <a:t>124498, Москва, Зеленоград, проезд 4806, д.5, стр.6 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 dirty="0">
                <a:solidFill>
                  <a:schemeClr val="tx1"/>
                </a:solidFill>
                <a:latin typeface="Tahoma" pitchFamily="34" charset="0"/>
              </a:rPr>
              <a:t>тел. (495) 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</a:rPr>
              <a:t>276-02-11, </a:t>
            </a:r>
            <a:endParaRPr lang="ru-RU" sz="1600" b="1" dirty="0">
              <a:solidFill>
                <a:schemeClr val="tx1"/>
              </a:solidFill>
              <a:latin typeface="Tahoma" pitchFamily="34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noProof="1">
                <a:solidFill>
                  <a:schemeClr val="tx1"/>
                </a:solidFill>
                <a:latin typeface="Tahoma" pitchFamily="34" charset="0"/>
              </a:rPr>
              <a:t>http://www.elvis.ru</a:t>
            </a:r>
            <a:endParaRPr lang="en-US" sz="1600" b="1" dirty="0">
              <a:solidFill>
                <a:schemeClr val="tx1"/>
              </a:solidFill>
              <a:latin typeface="Tahoma" pitchFamily="34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</a:rPr>
              <a:t>http://www/zastava.ru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414963" y="4170363"/>
            <a:ext cx="35718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solidFill>
                  <a:schemeClr val="tx1"/>
                </a:solidFill>
                <a:latin typeface="Tahoma" pitchFamily="34" charset="0"/>
              </a:rPr>
              <a:t>Беззубцев Олег Андреевич Советник генерального директора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solidFill>
                  <a:schemeClr val="tx1"/>
                </a:solidFill>
                <a:latin typeface="Tahoma" pitchFamily="34" charset="0"/>
              </a:rPr>
              <a:t>ОАО ЭЛВИС ПЛЮС</a:t>
            </a:r>
            <a:endParaRPr lang="en-US" sz="1600" b="1">
              <a:solidFill>
                <a:schemeClr val="tx1"/>
              </a:solidFill>
              <a:latin typeface="Tahoma" pitchFamily="34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noProof="1">
                <a:solidFill>
                  <a:schemeClr val="tx1"/>
                </a:solidFill>
                <a:latin typeface="Tahoma" pitchFamily="34" charset="0"/>
              </a:rPr>
              <a:t>e-mail:</a:t>
            </a:r>
            <a:r>
              <a:rPr lang="ru-RU" sz="1600" b="1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olegab@elvis.ru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5795CC"/>
              </a:buClr>
              <a:buFont typeface="Wingdings" pitchFamily="2" charset="2"/>
              <a:buNone/>
            </a:pPr>
            <a:endParaRPr lang="ru-RU" sz="1600" b="1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314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Tahoma</vt:lpstr>
      <vt:lpstr>Arial Unicode MS</vt:lpstr>
      <vt:lpstr>Wingdings</vt:lpstr>
      <vt:lpstr>Times New Roman</vt:lpstr>
      <vt:lpstr>Verdana</vt:lpstr>
      <vt:lpstr>Symbol</vt:lpstr>
      <vt:lpstr>Impact</vt:lpstr>
      <vt:lpstr>Оформление по умолчанию</vt:lpstr>
      <vt:lpstr>Adobe Photoshop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Elvis-Plus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Sokolova</dc:creator>
  <cp:lastModifiedBy>Bezzubtsev Oleg</cp:lastModifiedBy>
  <cp:revision>289</cp:revision>
  <dcterms:created xsi:type="dcterms:W3CDTF">2006-09-21T12:10:01Z</dcterms:created>
  <dcterms:modified xsi:type="dcterms:W3CDTF">2012-10-02T21:58:12Z</dcterms:modified>
</cp:coreProperties>
</file>