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533" r:id="rId2"/>
    <p:sldId id="768" r:id="rId3"/>
    <p:sldId id="712" r:id="rId4"/>
    <p:sldId id="766" r:id="rId5"/>
    <p:sldId id="767" r:id="rId6"/>
    <p:sldId id="745" r:id="rId7"/>
    <p:sldId id="746" r:id="rId8"/>
    <p:sldId id="664" r:id="rId9"/>
    <p:sldId id="770" r:id="rId10"/>
    <p:sldId id="771" r:id="rId11"/>
    <p:sldId id="772" r:id="rId12"/>
    <p:sldId id="773" r:id="rId13"/>
    <p:sldId id="769" r:id="rId14"/>
    <p:sldId id="774" r:id="rId15"/>
    <p:sldId id="661" r:id="rId16"/>
    <p:sldId id="775" r:id="rId17"/>
    <p:sldId id="670" r:id="rId18"/>
    <p:sldId id="671" r:id="rId19"/>
    <p:sldId id="551" r:id="rId20"/>
    <p:sldId id="763" r:id="rId21"/>
    <p:sldId id="708" r:id="rId22"/>
    <p:sldId id="710" r:id="rId23"/>
    <p:sldId id="716" r:id="rId24"/>
    <p:sldId id="717" r:id="rId25"/>
    <p:sldId id="697" r:id="rId26"/>
    <p:sldId id="698" r:id="rId27"/>
    <p:sldId id="704" r:id="rId28"/>
    <p:sldId id="705" r:id="rId29"/>
    <p:sldId id="715" r:id="rId30"/>
    <p:sldId id="728" r:id="rId31"/>
    <p:sldId id="764" r:id="rId32"/>
    <p:sldId id="765" r:id="rId33"/>
    <p:sldId id="695" r:id="rId34"/>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56"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291"/>
    <a:srgbClr val="5D723A"/>
    <a:srgbClr val="336600"/>
    <a:srgbClr val="6A8343"/>
    <a:srgbClr val="AC0000"/>
    <a:srgbClr val="A7DA92"/>
    <a:srgbClr val="333333"/>
    <a:srgbClr val="556A2C"/>
    <a:srgbClr val="3B9FD1"/>
    <a:srgbClr val="E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434" autoAdjust="0"/>
  </p:normalViewPr>
  <p:slideViewPr>
    <p:cSldViewPr snapToGrid="0">
      <p:cViewPr>
        <p:scale>
          <a:sx n="125" d="100"/>
          <a:sy n="125" d="100"/>
        </p:scale>
        <p:origin x="1248" y="186"/>
      </p:cViewPr>
      <p:guideLst>
        <p:guide orient="horz" pos="2160"/>
        <p:guide pos="2856"/>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p:scale>
          <a:sx n="125" d="100"/>
          <a:sy n="125" d="100"/>
        </p:scale>
        <p:origin x="3036" y="-91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CAD80BBA-FF57-4ABD-8FDD-C26B3689A9BD}" type="datetimeFigureOut">
              <a:rPr lang="ru-RU" smtClean="0"/>
              <a:t>22.09.2015</a:t>
            </a:fld>
            <a:endParaRPr lang="ru-RU"/>
          </a:p>
        </p:txBody>
      </p:sp>
      <p:sp>
        <p:nvSpPr>
          <p:cNvPr id="4" name="Нижний колонтитул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85F38807-D5E4-46AF-913E-891154882C97}" type="slidenum">
              <a:rPr lang="ru-RU" smtClean="0"/>
              <a:t>‹#›</a:t>
            </a:fld>
            <a:endParaRPr lang="ru-RU"/>
          </a:p>
        </p:txBody>
      </p:sp>
    </p:spTree>
    <p:extLst>
      <p:ext uri="{BB962C8B-B14F-4D97-AF65-F5344CB8AC3E}">
        <p14:creationId xmlns:p14="http://schemas.microsoft.com/office/powerpoint/2010/main" val="1356965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767E1BB-FE93-42DA-8F88-991F33E3789F}" type="datetimeFigureOut">
              <a:rPr lang="en-US"/>
              <a:pPr>
                <a:defRPr/>
              </a:pPr>
              <a:t>9/22/2015</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FF64D86-42B4-4B07-AB1D-ED53E9612D0E}" type="slidenum">
              <a:rPr lang="en-US"/>
              <a:pPr>
                <a:defRPr/>
              </a:pPr>
              <a:t>‹#›</a:t>
            </a:fld>
            <a:endParaRPr lang="en-US"/>
          </a:p>
        </p:txBody>
      </p:sp>
    </p:spTree>
    <p:extLst>
      <p:ext uri="{BB962C8B-B14F-4D97-AF65-F5344CB8AC3E}">
        <p14:creationId xmlns:p14="http://schemas.microsoft.com/office/powerpoint/2010/main" val="34630245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xfrm>
            <a:off x="604838" y="4714875"/>
            <a:ext cx="5437187"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B11BFC-87D9-413C-889C-0E293296929C}" type="slidenum">
              <a:rPr lang="en-US" smtClean="0"/>
              <a:pPr>
                <a:spcBef>
                  <a:spcPct val="0"/>
                </a:spcBef>
              </a:pPr>
              <a:t>1</a:t>
            </a:fld>
            <a:endParaRPr lang="en-US" smtClean="0"/>
          </a:p>
        </p:txBody>
      </p:sp>
    </p:spTree>
    <p:extLst>
      <p:ext uri="{BB962C8B-B14F-4D97-AF65-F5344CB8AC3E}">
        <p14:creationId xmlns:p14="http://schemas.microsoft.com/office/powerpoint/2010/main" val="418699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64B319-A4A9-4523-B4AE-330C9253B874}" type="slidenum">
              <a:rPr lang="en-US" smtClean="0"/>
              <a:pPr>
                <a:spcBef>
                  <a:spcPct val="0"/>
                </a:spcBef>
              </a:pPr>
              <a:t>13</a:t>
            </a:fld>
            <a:endParaRPr lang="en-US" smtClean="0"/>
          </a:p>
        </p:txBody>
      </p:sp>
    </p:spTree>
    <p:extLst>
      <p:ext uri="{BB962C8B-B14F-4D97-AF65-F5344CB8AC3E}">
        <p14:creationId xmlns:p14="http://schemas.microsoft.com/office/powerpoint/2010/main" val="3772104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07E5A-DE69-488E-8AD7-DFA245A31C42}" type="slidenum">
              <a:rPr lang="en-US" smtClean="0"/>
              <a:pPr>
                <a:spcBef>
                  <a:spcPct val="0"/>
                </a:spcBef>
              </a:pPr>
              <a:t>14</a:t>
            </a:fld>
            <a:endParaRPr lang="en-US" smtClean="0"/>
          </a:p>
        </p:txBody>
      </p:sp>
    </p:spTree>
    <p:extLst>
      <p:ext uri="{BB962C8B-B14F-4D97-AF65-F5344CB8AC3E}">
        <p14:creationId xmlns:p14="http://schemas.microsoft.com/office/powerpoint/2010/main" val="323018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800" dirty="0" smtClean="0"/>
              <a:t> The problem that</a:t>
            </a:r>
            <a:r>
              <a:rPr lang="en-US" sz="800" baseline="0" dirty="0" smtClean="0"/>
              <a:t> </a:t>
            </a:r>
            <a:r>
              <a:rPr lang="en-US" sz="800" dirty="0" smtClean="0"/>
              <a:t>the DeviceLock solution addresses is one of the most dangerous and costly problems that organizations of any types and sizes are facing today – it is uncontrolled data leakage from corporate endpoint computers. </a:t>
            </a:r>
          </a:p>
          <a:p>
            <a:r>
              <a:rPr lang="en-US" sz="800" dirty="0" smtClean="0"/>
              <a:t>   The roots of the problem</a:t>
            </a:r>
            <a:r>
              <a:rPr lang="en-US" sz="800" baseline="0" dirty="0" smtClean="0"/>
              <a:t> relate to the fact that today modern IT technologies have made access to corporate data so easy, quick and ubiquitous, as never before – while never before the value of information used by organizations and the cost of its uncontrollable distribution were so high as today. </a:t>
            </a:r>
          </a:p>
          <a:p>
            <a:r>
              <a:rPr lang="en-US" sz="800" baseline="0" dirty="0" smtClean="0"/>
              <a:t>   At first, the tsunami-like growth of removable memory capacity together with the drop in its price has now been complemented by the “perfect storm” of cloud-based storage and file sharing services that are now considered not less more risky to corporate IT security than USB flash drives were in the past. Just double-click on the Dropbox or Google icon – and the data from your corporate computer are synchronized to the cloud and then only you are in control where they can go to and who are able to access them.</a:t>
            </a:r>
          </a:p>
          <a:p>
            <a:r>
              <a:rPr lang="en-US" sz="800" baseline="0" dirty="0" smtClean="0"/>
              <a:t>   Secondly, consumer electronics has over speeded corporate IT and created the phenomena of BYOD. However, this is only half of the “trouble”, because employees are now using social networks not only for their personal needs but also for business. In addition to one-click mountable cloud-based drives, firewall-transparent instant messengers (such as Skype), </a:t>
            </a:r>
            <a:r>
              <a:rPr lang="en-US" sz="800" baseline="0" dirty="0" err="1" smtClean="0"/>
              <a:t>webmails</a:t>
            </a:r>
            <a:r>
              <a:rPr lang="en-US" sz="800" baseline="0" dirty="0" smtClean="0"/>
              <a:t>, P2P networks and other consumer-originated applications. </a:t>
            </a:r>
          </a:p>
          <a:p>
            <a:r>
              <a:rPr lang="en-US" sz="800" baseline="0" dirty="0" smtClean="0"/>
              <a:t>   Together with the total connectivity delivered by broadband mobile and wired networks, the </a:t>
            </a:r>
            <a:r>
              <a:rPr lang="en-US" sz="800" baseline="0" dirty="0" err="1" smtClean="0"/>
              <a:t>consumerization</a:t>
            </a:r>
            <a:r>
              <a:rPr lang="en-US" sz="800" baseline="0" dirty="0" smtClean="0"/>
              <a:t> of corporate IT is just wiping away corporate borders and so-called “protected perimeters”. </a:t>
            </a:r>
          </a:p>
          <a:p>
            <a:r>
              <a:rPr lang="en-US" sz="800" baseline="0" dirty="0" smtClean="0"/>
              <a:t>   On top of all this, </a:t>
            </a:r>
            <a:r>
              <a:rPr lang="en-US" sz="800" dirty="0" smtClean="0"/>
              <a:t>the human nature remains to be the key reason why data continue leaking from corporate computers. Insiders have</a:t>
            </a:r>
            <a:r>
              <a:rPr lang="en-US" sz="800" baseline="0" dirty="0" smtClean="0"/>
              <a:t> always been and will continue making mistakes, be negligent and behave maliciously.</a:t>
            </a:r>
          </a:p>
          <a:p>
            <a:r>
              <a:rPr lang="en-US" sz="800" baseline="0" dirty="0" smtClean="0"/>
              <a:t>   On the other side, </a:t>
            </a:r>
            <a:r>
              <a:rPr lang="en-US" sz="800" dirty="0" smtClean="0"/>
              <a:t>national an international data protection standards and laws are becoming more stringent and demanding. </a:t>
            </a:r>
          </a:p>
          <a:p>
            <a:r>
              <a:rPr lang="en-US" sz="800" dirty="0" smtClean="0"/>
              <a:t>   In the US, in addition to more than forty state-level</a:t>
            </a:r>
            <a:r>
              <a:rPr lang="en-US" sz="800" baseline="0" dirty="0" smtClean="0"/>
              <a:t> </a:t>
            </a:r>
            <a:r>
              <a:rPr lang="en-US" sz="800" dirty="0" smtClean="0"/>
              <a:t>data breach notification acts,</a:t>
            </a:r>
            <a:r>
              <a:rPr lang="en-US" sz="800" baseline="0" dirty="0" smtClean="0"/>
              <a:t> </a:t>
            </a:r>
            <a:r>
              <a:rPr lang="en-US" sz="800" dirty="0" smtClean="0"/>
              <a:t>several variants of the federal data breach notification bill are</a:t>
            </a:r>
            <a:r>
              <a:rPr lang="en-US" sz="800" baseline="0" dirty="0" smtClean="0"/>
              <a:t> now being</a:t>
            </a:r>
            <a:r>
              <a:rPr lang="en-US" sz="800" dirty="0" smtClean="0"/>
              <a:t> actively discussed.</a:t>
            </a:r>
            <a:r>
              <a:rPr lang="en-US" sz="800" baseline="0" dirty="0" smtClean="0"/>
              <a:t> In the UK, the Information Commissioner’s Office every other week issues monetary penalty notifications reaching hundred thousands pounds to organizations hit by data breaches. </a:t>
            </a:r>
            <a:endParaRPr lang="en-US" sz="800" dirty="0" smtClean="0"/>
          </a:p>
          <a:p>
            <a:pPr eaLnBrk="1" hangingPunct="1">
              <a:spcBef>
                <a:spcPct val="0"/>
              </a:spcBef>
            </a:pPr>
            <a:endParaRPr lang="ru-RU"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8262A11-491A-40B9-A0FA-457074F274A5}" type="slidenum">
              <a:rPr lang="en-US" smtClean="0"/>
              <a:pPr>
                <a:spcBef>
                  <a:spcPct val="0"/>
                </a:spcBef>
              </a:pPr>
              <a:t>15</a:t>
            </a:fld>
            <a:endParaRPr lang="en-US" smtClean="0"/>
          </a:p>
        </p:txBody>
      </p:sp>
    </p:spTree>
    <p:extLst>
      <p:ext uri="{BB962C8B-B14F-4D97-AF65-F5344CB8AC3E}">
        <p14:creationId xmlns:p14="http://schemas.microsoft.com/office/powerpoint/2010/main" val="1630517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07E5A-DE69-488E-8AD7-DFA245A31C42}" type="slidenum">
              <a:rPr lang="en-US" smtClean="0"/>
              <a:pPr>
                <a:spcBef>
                  <a:spcPct val="0"/>
                </a:spcBef>
              </a:pPr>
              <a:t>16</a:t>
            </a:fld>
            <a:endParaRPr lang="en-US" smtClean="0"/>
          </a:p>
        </p:txBody>
      </p:sp>
    </p:spTree>
    <p:extLst>
      <p:ext uri="{BB962C8B-B14F-4D97-AF65-F5344CB8AC3E}">
        <p14:creationId xmlns:p14="http://schemas.microsoft.com/office/powerpoint/2010/main" val="232443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F48EA5-9AA0-4331-B7B1-6A678EC389F6}" type="slidenum">
              <a:rPr lang="en-US" smtClean="0"/>
              <a:pPr>
                <a:spcBef>
                  <a:spcPct val="0"/>
                </a:spcBef>
              </a:pPr>
              <a:t>17</a:t>
            </a:fld>
            <a:endParaRPr lang="en-US" smtClean="0"/>
          </a:p>
        </p:txBody>
      </p:sp>
    </p:spTree>
    <p:extLst>
      <p:ext uri="{BB962C8B-B14F-4D97-AF65-F5344CB8AC3E}">
        <p14:creationId xmlns:p14="http://schemas.microsoft.com/office/powerpoint/2010/main" val="180918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244FF4-4AB1-4B54-B3F2-0F4395EF01C2}" type="slidenum">
              <a:rPr lang="en-US" smtClean="0"/>
              <a:pPr>
                <a:spcBef>
                  <a:spcPct val="0"/>
                </a:spcBef>
              </a:pPr>
              <a:t>18</a:t>
            </a:fld>
            <a:endParaRPr lang="en-US" smtClean="0"/>
          </a:p>
        </p:txBody>
      </p:sp>
    </p:spTree>
    <p:extLst>
      <p:ext uri="{BB962C8B-B14F-4D97-AF65-F5344CB8AC3E}">
        <p14:creationId xmlns:p14="http://schemas.microsoft.com/office/powerpoint/2010/main" val="1848563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ts val="300"/>
              </a:spcBef>
              <a:spcAft>
                <a:spcPts val="300"/>
              </a:spcAft>
            </a:pPr>
            <a:r>
              <a:rPr lang="en-US" altLang="ru-RU" sz="1200" dirty="0" smtClean="0">
                <a:latin typeface="Arial" panose="020B0604020202020204" pitchFamily="34" charset="0"/>
                <a:cs typeface="Times New Roman" panose="02020603050405020304" pitchFamily="18" charset="0"/>
              </a:rPr>
              <a:t> </a:t>
            </a:r>
            <a:r>
              <a:rPr lang="ru-RU" altLang="ru-RU" sz="1200" dirty="0" smtClean="0">
                <a:latin typeface="Arial" panose="020B0604020202020204" pitchFamily="34" charset="0"/>
                <a:cs typeface="Times New Roman" panose="02020603050405020304" pitchFamily="18" charset="0"/>
              </a:rPr>
              <a:t>Теперь рассмотрим, как и </a:t>
            </a:r>
            <a:r>
              <a:rPr lang="ru-RU" altLang="ru-RU" sz="1200" b="1" dirty="0" smtClean="0">
                <a:latin typeface="Arial" panose="020B0604020202020204" pitchFamily="34" charset="0"/>
                <a:cs typeface="Times New Roman" panose="02020603050405020304" pitchFamily="18" charset="0"/>
              </a:rPr>
              <a:t>почему </a:t>
            </a:r>
            <a:r>
              <a:rPr lang="ru-RU" altLang="ru-RU" sz="1200" dirty="0" smtClean="0">
                <a:latin typeface="Arial" panose="020B0604020202020204" pitchFamily="34" charset="0"/>
                <a:cs typeface="Times New Roman" panose="02020603050405020304" pitchFamily="18" charset="0"/>
              </a:rPr>
              <a:t>важно для осуществления контентного анализа обеспечить полноценный контекстный контроль всех каналов утечки данных в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решении.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Прежде всего выделим 4 наиболее опасных канала утечки данных на рабочей станции: сетевой канал и три локальных канала, включающих в себя использование </a:t>
            </a:r>
            <a:r>
              <a:rPr lang="ru-RU" altLang="ru-RU" sz="1200" dirty="0" err="1" smtClean="0">
                <a:latin typeface="Arial" panose="020B0604020202020204" pitchFamily="34" charset="0"/>
                <a:cs typeface="Times New Roman" panose="02020603050405020304" pitchFamily="18" charset="0"/>
              </a:rPr>
              <a:t>флеш</a:t>
            </a:r>
            <a:r>
              <a:rPr lang="ru-RU" altLang="ru-RU" sz="1200" dirty="0" smtClean="0">
                <a:latin typeface="Arial" panose="020B0604020202020204" pitchFamily="34" charset="0"/>
                <a:cs typeface="Times New Roman" panose="02020603050405020304" pitchFamily="18" charset="0"/>
              </a:rPr>
              <a:t>-носителей и других </a:t>
            </a:r>
            <a:r>
              <a:rPr lang="en-US" altLang="ru-RU" sz="1200" dirty="0" smtClean="0">
                <a:latin typeface="Arial" panose="020B0604020202020204" pitchFamily="34" charset="0"/>
                <a:cs typeface="Times New Roman" panose="02020603050405020304" pitchFamily="18" charset="0"/>
              </a:rPr>
              <a:t>PnP - </a:t>
            </a:r>
            <a:r>
              <a:rPr lang="ru-RU" altLang="ru-RU" sz="1200" dirty="0" smtClean="0">
                <a:latin typeface="Arial" panose="020B0604020202020204" pitchFamily="34" charset="0"/>
                <a:cs typeface="Times New Roman" panose="02020603050405020304" pitchFamily="18" charset="0"/>
              </a:rPr>
              <a:t>устройств , канал локальной синхронизации подключаемых локально смартфонов и КПК, и канал печати.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Каждый канал можно разделить на уровни , по физическим и логическим интерфейсам, используемым каналами..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Каждое устройство подключается к физическому каналу – интерфейсу, обрабатываются соответствующими приложениями, которые используют определенные типы данных и наконец, эти типы данных содержат некий контент.</a:t>
            </a:r>
          </a:p>
          <a:p>
            <a:pPr>
              <a:lnSpc>
                <a:spcPct val="80000"/>
              </a:lnSpc>
              <a:spcBef>
                <a:spcPts val="300"/>
              </a:spcBef>
              <a:spcAft>
                <a:spcPts val="300"/>
              </a:spcAft>
            </a:pPr>
            <a:endParaRPr lang="ru-RU" altLang="ru-RU" sz="1200" dirty="0" smtClean="0">
              <a:latin typeface="Arial" panose="020B0604020202020204" pitchFamily="34" charset="0"/>
              <a:cs typeface="Times New Roman" panose="02020603050405020304" pitchFamily="18" charset="0"/>
            </a:endParaRP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Важный функциональный момент в процессе работы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-решения –прежде чем начнет работать анализатор контента в канале, устройство или сетевое подключение должно быть точно идентифицировано на уровне интерфейса или порта.</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Затем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агент должен определить приложение или службу, которая работает с этим подключением для определения типа канала и , если потребуется, контролировать его на уровне приложения/протокола/типа устройства.</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Кроме того, на следующем шаге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агент должен определить тип или формат передаваемых данных – это необходимо для извлечения уже текстовой информации для работы контентных правил и фильтров.</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И </a:t>
            </a:r>
            <a:r>
              <a:rPr lang="ru-RU" altLang="ru-RU" sz="1200" b="1" dirty="0" smtClean="0">
                <a:latin typeface="Arial" panose="020B0604020202020204" pitchFamily="34" charset="0"/>
                <a:cs typeface="Times New Roman" panose="02020603050405020304" pitchFamily="18" charset="0"/>
              </a:rPr>
              <a:t>только тогда</a:t>
            </a:r>
            <a:r>
              <a:rPr lang="ru-RU" altLang="ru-RU" sz="1200" dirty="0" smtClean="0">
                <a:latin typeface="Arial" panose="020B0604020202020204" pitchFamily="34" charset="0"/>
                <a:cs typeface="Times New Roman" panose="02020603050405020304" pitchFamily="18" charset="0"/>
              </a:rPr>
              <a:t> приступает к работе «движок» контентной фильтрации.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Таким образом, </a:t>
            </a:r>
            <a:r>
              <a:rPr lang="ru-RU" altLang="ru-RU" sz="1200" b="1" dirty="0" smtClean="0">
                <a:latin typeface="Arial" panose="020B0604020202020204" pitchFamily="34" charset="0"/>
                <a:cs typeface="Times New Roman" panose="02020603050405020304" pitchFamily="18" charset="0"/>
              </a:rPr>
              <a:t>всего одна «дырка» в цепочке уровней контроля приводит к отказу контентных фильтров</a:t>
            </a:r>
            <a:r>
              <a:rPr lang="ru-RU" altLang="ru-RU" sz="1200" dirty="0" smtClean="0">
                <a:latin typeface="Arial" panose="020B0604020202020204" pitchFamily="34" charset="0"/>
                <a:cs typeface="Times New Roman" panose="02020603050405020304" pitchFamily="18" charset="0"/>
              </a:rPr>
              <a:t> и нарушению требований бизнес-логики.</a:t>
            </a:r>
          </a:p>
          <a:p>
            <a:pPr>
              <a:lnSpc>
                <a:spcPct val="80000"/>
              </a:lnSpc>
            </a:pPr>
            <a:r>
              <a:rPr lang="ru-RU" altLang="ru-RU" sz="1200" dirty="0" smtClean="0">
                <a:latin typeface="Arial" panose="020B0604020202020204" pitchFamily="34" charset="0"/>
                <a:cs typeface="Times New Roman" panose="02020603050405020304" pitchFamily="18" charset="0"/>
              </a:rPr>
              <a:t> Следует отметить, что по факту на сегодня завершенностью, целостностью и качеством реализации обладают только контекстные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решения, поэтому именно они создают </a:t>
            </a:r>
            <a:r>
              <a:rPr lang="ru-RU" altLang="ru-RU" sz="1200" b="1" i="1" dirty="0" smtClean="0">
                <a:latin typeface="Arial" panose="020B0604020202020204" pitchFamily="34" charset="0"/>
                <a:cs typeface="Times New Roman" panose="02020603050405020304" pitchFamily="18" charset="0"/>
              </a:rPr>
              <a:t>необходимую основу </a:t>
            </a:r>
            <a:r>
              <a:rPr lang="en-US" altLang="ru-RU" sz="1200" dirty="0" smtClean="0">
                <a:latin typeface="Arial" panose="020B0604020202020204" pitchFamily="34" charset="0"/>
                <a:cs typeface="Times New Roman" panose="02020603050405020304" pitchFamily="18" charset="0"/>
              </a:rPr>
              <a:t> </a:t>
            </a:r>
            <a:r>
              <a:rPr lang="ru-RU" altLang="ru-RU" sz="1200" dirty="0" smtClean="0">
                <a:latin typeface="Arial" panose="020B0604020202020204" pitchFamily="34" charset="0"/>
                <a:cs typeface="Times New Roman" panose="02020603050405020304" pitchFamily="18" charset="0"/>
              </a:rPr>
              <a:t>для дальнейшего усиления  контентными методами анализа и фильтрации при необходимости</a:t>
            </a:r>
            <a:r>
              <a:rPr lang="en-US" altLang="ru-RU" sz="1200" dirty="0" smtClean="0">
                <a:latin typeface="Arial" panose="020B0604020202020204" pitchFamily="34" charset="0"/>
                <a:cs typeface="Times New Roman" panose="02020603050405020304" pitchFamily="18" charset="0"/>
              </a:rPr>
              <a:t>.</a:t>
            </a:r>
            <a:endParaRPr lang="en-US" altLang="ru-RU" sz="1200" dirty="0" smtClean="0"/>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a:t>
            </a:r>
            <a:endParaRPr lang="ru-RU"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1130E9-99F5-4641-9750-8076573A2624}" type="slidenum">
              <a:rPr lang="en-US" smtClean="0"/>
              <a:pPr>
                <a:spcBef>
                  <a:spcPct val="0"/>
                </a:spcBef>
              </a:pPr>
              <a:t>19</a:t>
            </a:fld>
            <a:endParaRPr lang="en-US" smtClean="0"/>
          </a:p>
        </p:txBody>
      </p:sp>
    </p:spTree>
    <p:extLst>
      <p:ext uri="{BB962C8B-B14F-4D97-AF65-F5344CB8AC3E}">
        <p14:creationId xmlns:p14="http://schemas.microsoft.com/office/powerpoint/2010/main" val="3978885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spcBef>
                <a:spcPts val="300"/>
              </a:spcBef>
              <a:spcAft>
                <a:spcPts val="300"/>
              </a:spcAft>
            </a:pPr>
            <a:r>
              <a:rPr lang="en-US" altLang="ru-RU" sz="1200" dirty="0" smtClean="0">
                <a:latin typeface="Arial" panose="020B0604020202020204" pitchFamily="34" charset="0"/>
                <a:cs typeface="Times New Roman" panose="02020603050405020304" pitchFamily="18" charset="0"/>
              </a:rPr>
              <a:t> </a:t>
            </a:r>
            <a:r>
              <a:rPr lang="ru-RU" altLang="ru-RU" sz="1200" dirty="0" smtClean="0">
                <a:latin typeface="Arial" panose="020B0604020202020204" pitchFamily="34" charset="0"/>
                <a:cs typeface="Times New Roman" panose="02020603050405020304" pitchFamily="18" charset="0"/>
              </a:rPr>
              <a:t>Теперь рассмотрим, как и </a:t>
            </a:r>
            <a:r>
              <a:rPr lang="ru-RU" altLang="ru-RU" sz="1200" b="1" dirty="0" smtClean="0">
                <a:latin typeface="Arial" panose="020B0604020202020204" pitchFamily="34" charset="0"/>
                <a:cs typeface="Times New Roman" panose="02020603050405020304" pitchFamily="18" charset="0"/>
              </a:rPr>
              <a:t>почему </a:t>
            </a:r>
            <a:r>
              <a:rPr lang="ru-RU" altLang="ru-RU" sz="1200" dirty="0" smtClean="0">
                <a:latin typeface="Arial" panose="020B0604020202020204" pitchFamily="34" charset="0"/>
                <a:cs typeface="Times New Roman" panose="02020603050405020304" pitchFamily="18" charset="0"/>
              </a:rPr>
              <a:t>важно для осуществления контентного анализа обеспечить полноценный контекстный контроль всех каналов утечки данных в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решении.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Прежде всего выделим 4 наиболее опасных канала утечки данных на рабочей станции: сетевой канал и три локальных канала, включающих в себя использование </a:t>
            </a:r>
            <a:r>
              <a:rPr lang="ru-RU" altLang="ru-RU" sz="1200" dirty="0" err="1" smtClean="0">
                <a:latin typeface="Arial" panose="020B0604020202020204" pitchFamily="34" charset="0"/>
                <a:cs typeface="Times New Roman" panose="02020603050405020304" pitchFamily="18" charset="0"/>
              </a:rPr>
              <a:t>флеш</a:t>
            </a:r>
            <a:r>
              <a:rPr lang="ru-RU" altLang="ru-RU" sz="1200" dirty="0" smtClean="0">
                <a:latin typeface="Arial" panose="020B0604020202020204" pitchFamily="34" charset="0"/>
                <a:cs typeface="Times New Roman" panose="02020603050405020304" pitchFamily="18" charset="0"/>
              </a:rPr>
              <a:t>-носителей и других </a:t>
            </a:r>
            <a:r>
              <a:rPr lang="en-US" altLang="ru-RU" sz="1200" dirty="0" smtClean="0">
                <a:latin typeface="Arial" panose="020B0604020202020204" pitchFamily="34" charset="0"/>
                <a:cs typeface="Times New Roman" panose="02020603050405020304" pitchFamily="18" charset="0"/>
              </a:rPr>
              <a:t>PnP - </a:t>
            </a:r>
            <a:r>
              <a:rPr lang="ru-RU" altLang="ru-RU" sz="1200" dirty="0" smtClean="0">
                <a:latin typeface="Arial" panose="020B0604020202020204" pitchFamily="34" charset="0"/>
                <a:cs typeface="Times New Roman" panose="02020603050405020304" pitchFamily="18" charset="0"/>
              </a:rPr>
              <a:t>устройств , канал локальной синхронизации подключаемых локально смартфонов и КПК, и канал печати.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Каждый канал можно разделить на уровни , по физическим и логическим интерфейсам, используемым каналами..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Каждое устройство подключается к физическому каналу – интерфейсу, обрабатываются соответствующими приложениями, которые используют определенные типы данных и наконец, эти типы данных содержат некий контент.</a:t>
            </a:r>
          </a:p>
          <a:p>
            <a:pPr>
              <a:lnSpc>
                <a:spcPct val="80000"/>
              </a:lnSpc>
              <a:spcBef>
                <a:spcPts val="300"/>
              </a:spcBef>
              <a:spcAft>
                <a:spcPts val="300"/>
              </a:spcAft>
            </a:pPr>
            <a:endParaRPr lang="ru-RU" altLang="ru-RU" sz="1200" dirty="0" smtClean="0">
              <a:latin typeface="Arial" panose="020B0604020202020204" pitchFamily="34" charset="0"/>
              <a:cs typeface="Times New Roman" panose="02020603050405020304" pitchFamily="18" charset="0"/>
            </a:endParaRP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Важный функциональный момент в процессе работы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-решения –прежде чем начнет работать анализатор контента в канале, устройство или сетевое подключение должно быть точно идентифицировано на уровне интерфейса или порта.</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Затем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агент должен определить приложение или службу, которая работает с этим подключением для определения типа канала и , если потребуется, контролировать его на уровне приложения/протокола/типа устройства.</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Кроме того, на следующем шаге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агент должен определить тип или формат передаваемых данных – это необходимо для извлечения уже текстовой информации для работы контентных правил и фильтров.</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И </a:t>
            </a:r>
            <a:r>
              <a:rPr lang="ru-RU" altLang="ru-RU" sz="1200" b="1" dirty="0" smtClean="0">
                <a:latin typeface="Arial" panose="020B0604020202020204" pitchFamily="34" charset="0"/>
                <a:cs typeface="Times New Roman" panose="02020603050405020304" pitchFamily="18" charset="0"/>
              </a:rPr>
              <a:t>только тогда</a:t>
            </a:r>
            <a:r>
              <a:rPr lang="ru-RU" altLang="ru-RU" sz="1200" dirty="0" smtClean="0">
                <a:latin typeface="Arial" panose="020B0604020202020204" pitchFamily="34" charset="0"/>
                <a:cs typeface="Times New Roman" panose="02020603050405020304" pitchFamily="18" charset="0"/>
              </a:rPr>
              <a:t> приступает к работе «движок» контентной фильтрации.</a:t>
            </a:r>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Таким образом, </a:t>
            </a:r>
            <a:r>
              <a:rPr lang="ru-RU" altLang="ru-RU" sz="1200" b="1" dirty="0" smtClean="0">
                <a:latin typeface="Arial" panose="020B0604020202020204" pitchFamily="34" charset="0"/>
                <a:cs typeface="Times New Roman" panose="02020603050405020304" pitchFamily="18" charset="0"/>
              </a:rPr>
              <a:t>всего одна «дырка» в цепочке уровней контроля приводит к отказу контентных фильтров</a:t>
            </a:r>
            <a:r>
              <a:rPr lang="ru-RU" altLang="ru-RU" sz="1200" dirty="0" smtClean="0">
                <a:latin typeface="Arial" panose="020B0604020202020204" pitchFamily="34" charset="0"/>
                <a:cs typeface="Times New Roman" panose="02020603050405020304" pitchFamily="18" charset="0"/>
              </a:rPr>
              <a:t> и нарушению требований бизнес-логики.</a:t>
            </a:r>
          </a:p>
          <a:p>
            <a:pPr>
              <a:lnSpc>
                <a:spcPct val="80000"/>
              </a:lnSpc>
            </a:pPr>
            <a:r>
              <a:rPr lang="ru-RU" altLang="ru-RU" sz="1200" dirty="0" smtClean="0">
                <a:latin typeface="Arial" panose="020B0604020202020204" pitchFamily="34" charset="0"/>
                <a:cs typeface="Times New Roman" panose="02020603050405020304" pitchFamily="18" charset="0"/>
              </a:rPr>
              <a:t> Следует отметить, что по факту на сегодня завершенностью, целостностью и качеством реализации обладают только контекстные </a:t>
            </a:r>
            <a:r>
              <a:rPr lang="en-US" altLang="ru-RU" sz="1200" dirty="0" smtClean="0">
                <a:latin typeface="Arial" panose="020B0604020202020204" pitchFamily="34" charset="0"/>
                <a:cs typeface="Times New Roman" panose="02020603050405020304" pitchFamily="18" charset="0"/>
              </a:rPr>
              <a:t>DLP-</a:t>
            </a:r>
            <a:r>
              <a:rPr lang="ru-RU" altLang="ru-RU" sz="1200" dirty="0" smtClean="0">
                <a:latin typeface="Arial" panose="020B0604020202020204" pitchFamily="34" charset="0"/>
                <a:cs typeface="Times New Roman" panose="02020603050405020304" pitchFamily="18" charset="0"/>
              </a:rPr>
              <a:t>решения, поэтому именно они создают </a:t>
            </a:r>
            <a:r>
              <a:rPr lang="ru-RU" altLang="ru-RU" sz="1200" b="1" i="1" dirty="0" smtClean="0">
                <a:latin typeface="Arial" panose="020B0604020202020204" pitchFamily="34" charset="0"/>
                <a:cs typeface="Times New Roman" panose="02020603050405020304" pitchFamily="18" charset="0"/>
              </a:rPr>
              <a:t>необходимую основу </a:t>
            </a:r>
            <a:r>
              <a:rPr lang="en-US" altLang="ru-RU" sz="1200" dirty="0" smtClean="0">
                <a:latin typeface="Arial" panose="020B0604020202020204" pitchFamily="34" charset="0"/>
                <a:cs typeface="Times New Roman" panose="02020603050405020304" pitchFamily="18" charset="0"/>
              </a:rPr>
              <a:t> </a:t>
            </a:r>
            <a:r>
              <a:rPr lang="ru-RU" altLang="ru-RU" sz="1200" dirty="0" smtClean="0">
                <a:latin typeface="Arial" panose="020B0604020202020204" pitchFamily="34" charset="0"/>
                <a:cs typeface="Times New Roman" panose="02020603050405020304" pitchFamily="18" charset="0"/>
              </a:rPr>
              <a:t>для дальнейшего усиления  контентными методами анализа и фильтрации при необходимости</a:t>
            </a:r>
            <a:r>
              <a:rPr lang="en-US" altLang="ru-RU" sz="1200" dirty="0" smtClean="0">
                <a:latin typeface="Arial" panose="020B0604020202020204" pitchFamily="34" charset="0"/>
                <a:cs typeface="Times New Roman" panose="02020603050405020304" pitchFamily="18" charset="0"/>
              </a:rPr>
              <a:t>.</a:t>
            </a:r>
            <a:endParaRPr lang="en-US" altLang="ru-RU" sz="1200" dirty="0" smtClean="0"/>
          </a:p>
          <a:p>
            <a:pPr>
              <a:lnSpc>
                <a:spcPct val="80000"/>
              </a:lnSpc>
              <a:spcBef>
                <a:spcPts val="300"/>
              </a:spcBef>
              <a:spcAft>
                <a:spcPts val="300"/>
              </a:spcAft>
            </a:pPr>
            <a:r>
              <a:rPr lang="ru-RU" altLang="ru-RU" sz="1200" dirty="0" smtClean="0">
                <a:latin typeface="Arial" panose="020B0604020202020204" pitchFamily="34" charset="0"/>
                <a:cs typeface="Times New Roman" panose="02020603050405020304" pitchFamily="18" charset="0"/>
              </a:rPr>
              <a:t>  </a:t>
            </a:r>
            <a:endParaRPr lang="ru-RU"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01130E9-99F5-4641-9750-8076573A2624}" type="slidenum">
              <a:rPr lang="en-US" smtClean="0"/>
              <a:pPr>
                <a:spcBef>
                  <a:spcPct val="0"/>
                </a:spcBef>
              </a:pPr>
              <a:t>20</a:t>
            </a:fld>
            <a:endParaRPr lang="en-US" smtClean="0"/>
          </a:p>
        </p:txBody>
      </p:sp>
    </p:spTree>
    <p:extLst>
      <p:ext uri="{BB962C8B-B14F-4D97-AF65-F5344CB8AC3E}">
        <p14:creationId xmlns:p14="http://schemas.microsoft.com/office/powerpoint/2010/main" val="3402091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5581650" y="6313488"/>
            <a:ext cx="42687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5" tIns="44003" rIns="88005" bIns="44003" anchor="b"/>
          <a:lstStyle>
            <a:lvl1pPr defTabSz="881063" eaLnBrk="0" hangingPunct="0">
              <a:defRPr sz="1700" b="1">
                <a:solidFill>
                  <a:schemeClr val="tx1"/>
                </a:solidFill>
                <a:latin typeface="Arial Narrow" panose="020B0606020202030204" pitchFamily="34" charset="0"/>
              </a:defRPr>
            </a:lvl1pPr>
            <a:lvl2pPr marL="742950" indent="-285750" defTabSz="881063" eaLnBrk="0" hangingPunct="0">
              <a:defRPr sz="1700" b="1">
                <a:solidFill>
                  <a:schemeClr val="tx1"/>
                </a:solidFill>
                <a:latin typeface="Arial Narrow" panose="020B0606020202030204" pitchFamily="34" charset="0"/>
              </a:defRPr>
            </a:lvl2pPr>
            <a:lvl3pPr marL="1143000" indent="-228600" defTabSz="881063" eaLnBrk="0" hangingPunct="0">
              <a:defRPr sz="1700" b="1">
                <a:solidFill>
                  <a:schemeClr val="tx1"/>
                </a:solidFill>
                <a:latin typeface="Arial Narrow" panose="020B0606020202030204" pitchFamily="34" charset="0"/>
              </a:defRPr>
            </a:lvl3pPr>
            <a:lvl4pPr marL="1600200" indent="-228600" defTabSz="881063" eaLnBrk="0" hangingPunct="0">
              <a:defRPr sz="1700" b="1">
                <a:solidFill>
                  <a:schemeClr val="tx1"/>
                </a:solidFill>
                <a:latin typeface="Arial Narrow" panose="020B0606020202030204" pitchFamily="34" charset="0"/>
              </a:defRPr>
            </a:lvl4pPr>
            <a:lvl5pPr marL="2057400" indent="-228600" defTabSz="881063" eaLnBrk="0" hangingPunct="0">
              <a:defRPr sz="1700" b="1">
                <a:solidFill>
                  <a:schemeClr val="tx1"/>
                </a:solidFill>
                <a:latin typeface="Arial Narrow" panose="020B0606020202030204" pitchFamily="34" charset="0"/>
              </a:defRPr>
            </a:lvl5pPr>
            <a:lvl6pPr marL="25146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6pPr>
            <a:lvl7pPr marL="29718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7pPr>
            <a:lvl8pPr marL="34290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8pPr>
            <a:lvl9pPr marL="38862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9pPr>
          </a:lstStyle>
          <a:p>
            <a:pPr algn="r">
              <a:lnSpc>
                <a:spcPct val="100000"/>
              </a:lnSpc>
            </a:pPr>
            <a:fld id="{10E08BB3-8D36-415C-B077-FD3BA32DE3ED}" type="slidenum">
              <a:rPr lang="de-DE" altLang="de-DE" sz="1200" b="0"/>
              <a:pPr algn="r">
                <a:lnSpc>
                  <a:spcPct val="100000"/>
                </a:lnSpc>
              </a:pPr>
              <a:t>21</a:t>
            </a:fld>
            <a:endParaRPr lang="de-DE" altLang="de-DE" sz="1200" b="0"/>
          </a:p>
        </p:txBody>
      </p:sp>
      <p:sp>
        <p:nvSpPr>
          <p:cNvPr id="63491" name="Rectangle 2"/>
          <p:cNvSpPr>
            <a:spLocks noGrp="1" noRot="1" noChangeAspect="1" noChangeArrowheads="1" noTextEdit="1"/>
          </p:cNvSpPr>
          <p:nvPr>
            <p:ph type="sldImg"/>
          </p:nvPr>
        </p:nvSpPr>
        <p:spPr>
          <a:xfrm>
            <a:off x="3267075" y="500063"/>
            <a:ext cx="3322638" cy="2490787"/>
          </a:xfrm>
          <a:solidFill>
            <a:srgbClr val="FFFFFF"/>
          </a:solidFill>
          <a:ln/>
        </p:spPr>
      </p:sp>
      <p:sp>
        <p:nvSpPr>
          <p:cNvPr id="63492" name="Rectangle 3"/>
          <p:cNvSpPr>
            <a:spLocks noGrp="1" noChangeArrowheads="1"/>
          </p:cNvSpPr>
          <p:nvPr>
            <p:ph type="body" idx="1"/>
          </p:nvPr>
        </p:nvSpPr>
        <p:spPr>
          <a:xfrm>
            <a:off x="1312863" y="3157538"/>
            <a:ext cx="7226300" cy="299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a:spcBef>
                <a:spcPts val="300"/>
              </a:spcBef>
              <a:spcAft>
                <a:spcPts val="300"/>
              </a:spcAft>
            </a:pPr>
            <a:r>
              <a:rPr lang="ru-RU" altLang="ru-RU" dirty="0" smtClean="0">
                <a:latin typeface="Arial" panose="020B0604020202020204" pitchFamily="34" charset="0"/>
                <a:cs typeface="Times New Roman" panose="02020603050405020304" pitchFamily="18" charset="0"/>
              </a:rPr>
              <a:t>Прежде всего, в силу того, что конечной целью любого </a:t>
            </a:r>
            <a:r>
              <a:rPr lang="en-US" altLang="ru-RU" dirty="0" smtClean="0">
                <a:latin typeface="Arial" panose="020B0604020202020204" pitchFamily="34" charset="0"/>
                <a:cs typeface="Times New Roman" panose="02020603050405020304" pitchFamily="18" charset="0"/>
              </a:rPr>
              <a:t>DLP</a:t>
            </a:r>
            <a:r>
              <a:rPr lang="ru-RU" altLang="ru-RU" dirty="0" smtClean="0">
                <a:latin typeface="Arial" panose="020B0604020202020204" pitchFamily="34" charset="0"/>
                <a:cs typeface="Times New Roman" panose="02020603050405020304" pitchFamily="18" charset="0"/>
              </a:rPr>
              <a:t>-решения является предотвращение утечки информации, таковое решение должно быть способно прямо обнаруживать и проверять значение передаваемых данных – т.е. содержимое, или контент. Учитывая, что контекстные </a:t>
            </a:r>
            <a:r>
              <a:rPr lang="en-US" altLang="ru-RU" dirty="0" smtClean="0">
                <a:latin typeface="Arial" panose="020B0604020202020204" pitchFamily="34" charset="0"/>
                <a:cs typeface="Times New Roman" panose="02020603050405020304" pitchFamily="18" charset="0"/>
              </a:rPr>
              <a:t>DLP-</a:t>
            </a:r>
            <a:r>
              <a:rPr lang="ru-RU" altLang="ru-RU" dirty="0" smtClean="0">
                <a:latin typeface="Arial" panose="020B0604020202020204" pitchFamily="34" charset="0"/>
                <a:cs typeface="Times New Roman" panose="02020603050405020304" pitchFamily="18" charset="0"/>
              </a:rPr>
              <a:t>решения не поддерживают детектирование и анализ контента, они вынуждены использовать косвенные методы предотвращения утечки – а именно контроль доступа к устройствам. Следовательно, контекстные </a:t>
            </a:r>
            <a:r>
              <a:rPr lang="en-US" altLang="ru-RU" dirty="0" smtClean="0">
                <a:latin typeface="Arial" panose="020B0604020202020204" pitchFamily="34" charset="0"/>
                <a:cs typeface="Times New Roman" panose="02020603050405020304" pitchFamily="18" charset="0"/>
              </a:rPr>
              <a:t>DLP-</a:t>
            </a:r>
            <a:r>
              <a:rPr lang="ru-RU" altLang="ru-RU" dirty="0" smtClean="0">
                <a:latin typeface="Arial" panose="020B0604020202020204" pitchFamily="34" charset="0"/>
                <a:cs typeface="Times New Roman" panose="02020603050405020304" pitchFamily="18" charset="0"/>
              </a:rPr>
              <a:t>решения в задаче защиты информации на первый взгляд являются неполноценными.</a:t>
            </a:r>
          </a:p>
          <a:p>
            <a:pPr defTabSz="449263">
              <a:spcBef>
                <a:spcPts val="300"/>
              </a:spcBef>
              <a:spcAft>
                <a:spcPts val="300"/>
              </a:spcAft>
            </a:pPr>
            <a:r>
              <a:rPr lang="ru-RU" altLang="ru-RU" dirty="0" smtClean="0">
                <a:latin typeface="Arial" panose="020B0604020202020204" pitchFamily="34" charset="0"/>
                <a:cs typeface="Times New Roman" panose="02020603050405020304" pitchFamily="18" charset="0"/>
              </a:rPr>
              <a:t> Если говорить метафорически, контекстные </a:t>
            </a:r>
            <a:r>
              <a:rPr lang="en-US" altLang="ru-RU" dirty="0" smtClean="0">
                <a:latin typeface="Arial" panose="020B0604020202020204" pitchFamily="34" charset="0"/>
                <a:cs typeface="Times New Roman" panose="02020603050405020304" pitchFamily="18" charset="0"/>
              </a:rPr>
              <a:t>DLP-</a:t>
            </a:r>
            <a:r>
              <a:rPr lang="ru-RU" altLang="ru-RU" dirty="0" smtClean="0">
                <a:latin typeface="Arial" panose="020B0604020202020204" pitchFamily="34" charset="0"/>
                <a:cs typeface="Times New Roman" panose="02020603050405020304" pitchFamily="18" charset="0"/>
              </a:rPr>
              <a:t>решения строят непреодолимую стену на всех контрольных постах и предлагают строгую дисциплину, предписывающую, кто, когда и куда может выходить, а также какой багаж, какого веса и размера может пронести с собой каждый путешественник. Но они не проверяют содержимое багажа, что – само собой – ограничивает эффективность «таможенного контроля» до умеренного. </a:t>
            </a:r>
          </a:p>
          <a:p>
            <a:pPr defTabSz="449263">
              <a:spcBef>
                <a:spcPts val="300"/>
              </a:spcBef>
              <a:spcAft>
                <a:spcPts val="300"/>
              </a:spcAft>
            </a:pPr>
            <a:r>
              <a:rPr lang="en-US" altLang="ru-RU" b="1" dirty="0" smtClean="0">
                <a:latin typeface="Arial" panose="020B0604020202020204" pitchFamily="34" charset="0"/>
                <a:cs typeface="Times New Roman" panose="02020603050405020304" pitchFamily="18" charset="0"/>
              </a:rPr>
              <a:t>= </a:t>
            </a:r>
            <a:r>
              <a:rPr lang="en-US" altLang="ru-RU" b="1" i="1" dirty="0" smtClean="0">
                <a:latin typeface="Arial" panose="020B0604020202020204" pitchFamily="34" charset="0"/>
                <a:cs typeface="Times New Roman" panose="02020603050405020304" pitchFamily="18" charset="0"/>
              </a:rPr>
              <a:t>CLICK</a:t>
            </a:r>
            <a:r>
              <a:rPr lang="en-US" altLang="ru-RU" b="1" dirty="0" smtClean="0">
                <a:latin typeface="Arial" panose="020B0604020202020204" pitchFamily="34" charset="0"/>
                <a:cs typeface="Times New Roman" panose="02020603050405020304" pitchFamily="18" charset="0"/>
              </a:rPr>
              <a:t> =</a:t>
            </a:r>
            <a:endParaRPr lang="ru-RU" altLang="ru-RU" b="1" dirty="0" smtClean="0">
              <a:latin typeface="Arial" panose="020B0604020202020204" pitchFamily="34" charset="0"/>
              <a:cs typeface="Times New Roman" panose="02020603050405020304" pitchFamily="18" charset="0"/>
            </a:endParaRPr>
          </a:p>
          <a:p>
            <a:pPr defTabSz="449263">
              <a:spcBef>
                <a:spcPts val="300"/>
              </a:spcBef>
              <a:spcAft>
                <a:spcPts val="300"/>
              </a:spcAft>
            </a:pPr>
            <a:r>
              <a:rPr lang="ru-RU" altLang="ru-RU" dirty="0" smtClean="0">
                <a:latin typeface="Arial" panose="020B0604020202020204" pitchFamily="34" charset="0"/>
                <a:cs typeface="Times New Roman" panose="02020603050405020304" pitchFamily="18" charset="0"/>
              </a:rPr>
              <a:t> Следовательно, чтобы достичь максимальной эффективности, такой «таможне» - контекстному </a:t>
            </a:r>
            <a:r>
              <a:rPr lang="en-US" altLang="ru-RU" dirty="0" smtClean="0">
                <a:latin typeface="Arial" panose="020B0604020202020204" pitchFamily="34" charset="0"/>
                <a:cs typeface="Times New Roman" panose="02020603050405020304" pitchFamily="18" charset="0"/>
              </a:rPr>
              <a:t>DLP-</a:t>
            </a:r>
            <a:r>
              <a:rPr lang="ru-RU" altLang="ru-RU" dirty="0" smtClean="0">
                <a:latin typeface="Arial" panose="020B0604020202020204" pitchFamily="34" charset="0"/>
                <a:cs typeface="Times New Roman" panose="02020603050405020304" pitchFamily="18" charset="0"/>
              </a:rPr>
              <a:t>решению – надо бы добавить функции «контроля багажа» - т.е. интеграцию с контентными механизмами.</a:t>
            </a:r>
          </a:p>
          <a:p>
            <a:pPr defTabSz="449263">
              <a:spcBef>
                <a:spcPts val="300"/>
              </a:spcBef>
              <a:spcAft>
                <a:spcPts val="300"/>
              </a:spcAft>
            </a:pPr>
            <a:r>
              <a:rPr lang="ru-RU" altLang="ru-RU" dirty="0" smtClean="0">
                <a:latin typeface="Arial" panose="020B0604020202020204" pitchFamily="34" charset="0"/>
                <a:cs typeface="Times New Roman" panose="02020603050405020304" pitchFamily="18" charset="0"/>
              </a:rPr>
              <a:t> С другой стороны, существует основополагающий принцип, согласно которому реальная стоимость информации может быть оценена только в рамках специфики ее использования. </a:t>
            </a:r>
          </a:p>
          <a:p>
            <a:pPr defTabSz="449263">
              <a:spcBef>
                <a:spcPts val="300"/>
              </a:spcBef>
              <a:spcAft>
                <a:spcPts val="300"/>
              </a:spcAft>
            </a:pPr>
            <a:r>
              <a:rPr lang="ru-RU" altLang="ru-RU" dirty="0" smtClean="0">
                <a:latin typeface="Arial" panose="020B0604020202020204" pitchFamily="34" charset="0"/>
                <a:cs typeface="Times New Roman" panose="02020603050405020304" pitchFamily="18" charset="0"/>
              </a:rPr>
              <a:t> Но без четкого понимания того, КТО передает данные, ОТКУДА и КУДА, через КАКОЙ КАНАЛ,  - невозможно точно определить, является ли передача данных в каждом конкретном случае легитимной, либо нарушает политику безопасности организации. </a:t>
            </a:r>
          </a:p>
          <a:p>
            <a:pPr defTabSz="449263">
              <a:spcBef>
                <a:spcPts val="300"/>
              </a:spcBef>
              <a:spcAft>
                <a:spcPts val="300"/>
              </a:spcAft>
            </a:pPr>
            <a:r>
              <a:rPr lang="ru-RU" altLang="ru-RU" dirty="0" smtClean="0">
                <a:latin typeface="Arial" panose="020B0604020202020204" pitchFamily="34" charset="0"/>
                <a:cs typeface="Times New Roman" panose="02020603050405020304" pitchFamily="18" charset="0"/>
              </a:rPr>
              <a:t> Другими словами – контентные </a:t>
            </a:r>
            <a:r>
              <a:rPr lang="en-US" altLang="ru-RU" dirty="0" smtClean="0">
                <a:latin typeface="Arial" panose="020B0604020202020204" pitchFamily="34" charset="0"/>
                <a:cs typeface="Times New Roman" panose="02020603050405020304" pitchFamily="18" charset="0"/>
              </a:rPr>
              <a:t>DLP-</a:t>
            </a:r>
            <a:r>
              <a:rPr lang="ru-RU" altLang="ru-RU" dirty="0" smtClean="0">
                <a:latin typeface="Arial" panose="020B0604020202020204" pitchFamily="34" charset="0"/>
                <a:cs typeface="Times New Roman" panose="02020603050405020304" pitchFamily="18" charset="0"/>
              </a:rPr>
              <a:t>методы не могут быть решением всех проблем, если они не способны определять контекст операций с данными и использоваться для старта определенных операций – таких, как блокирование передачи данных, разрешение, </a:t>
            </a:r>
            <a:r>
              <a:rPr lang="ru-RU" altLang="ru-RU" dirty="0" err="1" smtClean="0">
                <a:latin typeface="Arial" panose="020B0604020202020204" pitchFamily="34" charset="0"/>
                <a:cs typeface="Times New Roman" panose="02020603050405020304" pitchFamily="18" charset="0"/>
              </a:rPr>
              <a:t>логгирование</a:t>
            </a:r>
            <a:r>
              <a:rPr lang="ru-RU" altLang="ru-RU" dirty="0" smtClean="0">
                <a:latin typeface="Arial" panose="020B0604020202020204" pitchFamily="34" charset="0"/>
                <a:cs typeface="Times New Roman" panose="02020603050405020304" pitchFamily="18" charset="0"/>
              </a:rPr>
              <a:t> и т.д.</a:t>
            </a:r>
          </a:p>
          <a:p>
            <a:pPr defTabSz="449263">
              <a:spcBef>
                <a:spcPts val="300"/>
              </a:spcBef>
              <a:spcAft>
                <a:spcPts val="300"/>
              </a:spcAft>
            </a:pPr>
            <a:r>
              <a:rPr lang="ru-RU" altLang="ru-RU" dirty="0" smtClean="0">
                <a:latin typeface="Arial" panose="020B0604020202020204" pitchFamily="34" charset="0"/>
                <a:cs typeface="Times New Roman" panose="02020603050405020304" pitchFamily="18" charset="0"/>
              </a:rPr>
              <a:t> По-настоящему полезной и пригодной любая политика, обеспечивающая контроль контента, может быть только тогда, когда сочетается с удовлетворяющими требованиям бизнеса контекстными параметрами и условиями.</a:t>
            </a:r>
          </a:p>
        </p:txBody>
      </p:sp>
    </p:spTree>
    <p:extLst>
      <p:ext uri="{BB962C8B-B14F-4D97-AF65-F5344CB8AC3E}">
        <p14:creationId xmlns:p14="http://schemas.microsoft.com/office/powerpoint/2010/main" val="2225395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 Talking</a:t>
            </a:r>
            <a:r>
              <a:rPr lang="en-US" baseline="0" dirty="0" smtClean="0"/>
              <a:t> about IMs, indeed, Skype is the globally dominating platform. </a:t>
            </a:r>
          </a:p>
          <a:p>
            <a:r>
              <a:rPr lang="en-US" baseline="0" dirty="0" smtClean="0"/>
              <a:t>   With more than a billion of registered users and 2 billion minutes of call traffic a day, it is already used by 35% of SMBs as their main communication media. </a:t>
            </a:r>
          </a:p>
          <a:p>
            <a:r>
              <a:rPr lang="en-US" baseline="0" dirty="0" smtClean="0"/>
              <a:t>   And now, after Skype has become a Microsoft business, Microsoft is moving Skype to the enterprise market. Since tomorrow, there will be no Live Messenger and all its users will use Skype instead. </a:t>
            </a:r>
          </a:p>
          <a:p>
            <a:r>
              <a:rPr lang="en-US" baseline="0" dirty="0" smtClean="0"/>
              <a:t>   Besides, Microsoft has already integrated Skype with Outlook 2013/365 and the integration with Lync is expected later this year. </a:t>
            </a:r>
            <a:endParaRPr lang="en-US" dirty="0" smtClean="0"/>
          </a:p>
          <a:p>
            <a:pPr eaLnBrk="1" hangingPunct="1">
              <a:spcBef>
                <a:spcPct val="0"/>
              </a:spcBef>
            </a:pPr>
            <a:endParaRPr lang="ru-RU"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994928-BA8B-4CEC-9665-2C47F62B743A}" type="slidenum">
              <a:rPr lang="en-US" smtClean="0"/>
              <a:pPr>
                <a:spcBef>
                  <a:spcPct val="0"/>
                </a:spcBef>
              </a:pPr>
              <a:t>22</a:t>
            </a:fld>
            <a:endParaRPr lang="en-US" smtClean="0"/>
          </a:p>
        </p:txBody>
      </p:sp>
    </p:spTree>
    <p:extLst>
      <p:ext uri="{BB962C8B-B14F-4D97-AF65-F5344CB8AC3E}">
        <p14:creationId xmlns:p14="http://schemas.microsoft.com/office/powerpoint/2010/main" val="144437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64B319-A4A9-4523-B4AE-330C9253B874}" type="slidenum">
              <a:rPr lang="en-US" smtClean="0"/>
              <a:pPr>
                <a:spcBef>
                  <a:spcPct val="0"/>
                </a:spcBef>
              </a:pPr>
              <a:t>2</a:t>
            </a:fld>
            <a:endParaRPr lang="en-US" smtClean="0"/>
          </a:p>
        </p:txBody>
      </p:sp>
    </p:spTree>
    <p:extLst>
      <p:ext uri="{BB962C8B-B14F-4D97-AF65-F5344CB8AC3E}">
        <p14:creationId xmlns:p14="http://schemas.microsoft.com/office/powerpoint/2010/main" val="2907657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0FF64D86-42B4-4B07-AB1D-ED53E9612D0E}" type="slidenum">
              <a:rPr lang="en-US" smtClean="0"/>
              <a:pPr>
                <a:defRPr/>
              </a:pPr>
              <a:t>24</a:t>
            </a:fld>
            <a:endParaRPr lang="en-US"/>
          </a:p>
        </p:txBody>
      </p:sp>
    </p:spTree>
    <p:extLst>
      <p:ext uri="{BB962C8B-B14F-4D97-AF65-F5344CB8AC3E}">
        <p14:creationId xmlns:p14="http://schemas.microsoft.com/office/powerpoint/2010/main" val="1203949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07E5A-DE69-488E-8AD7-DFA245A31C42}" type="slidenum">
              <a:rPr lang="en-US" smtClean="0"/>
              <a:pPr>
                <a:spcBef>
                  <a:spcPct val="0"/>
                </a:spcBef>
              </a:pPr>
              <a:t>27</a:t>
            </a:fld>
            <a:endParaRPr lang="en-US" smtClean="0"/>
          </a:p>
        </p:txBody>
      </p:sp>
    </p:spTree>
    <p:extLst>
      <p:ext uri="{BB962C8B-B14F-4D97-AF65-F5344CB8AC3E}">
        <p14:creationId xmlns:p14="http://schemas.microsoft.com/office/powerpoint/2010/main" val="29844297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A07E5A-DE69-488E-8AD7-DFA245A31C42}" type="slidenum">
              <a:rPr lang="en-US" smtClean="0"/>
              <a:pPr>
                <a:spcBef>
                  <a:spcPct val="0"/>
                </a:spcBef>
              </a:pPr>
              <a:t>28</a:t>
            </a:fld>
            <a:endParaRPr lang="en-US" smtClean="0"/>
          </a:p>
        </p:txBody>
      </p:sp>
    </p:spTree>
    <p:extLst>
      <p:ext uri="{BB962C8B-B14F-4D97-AF65-F5344CB8AC3E}">
        <p14:creationId xmlns:p14="http://schemas.microsoft.com/office/powerpoint/2010/main" val="2785302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43EBD-CCBC-4F3D-B88F-AF57C6AA4024}"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3530834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880597-99ED-4CB4-95BC-702B80CCD1BA}" type="slidenum">
              <a:rPr lang="en-US" smtClean="0"/>
              <a:pPr>
                <a:spcBef>
                  <a:spcPct val="0"/>
                </a:spcBef>
              </a:pPr>
              <a:t>30</a:t>
            </a:fld>
            <a:endParaRPr lang="en-US" smtClean="0"/>
          </a:p>
        </p:txBody>
      </p:sp>
    </p:spTree>
    <p:extLst>
      <p:ext uri="{BB962C8B-B14F-4D97-AF65-F5344CB8AC3E}">
        <p14:creationId xmlns:p14="http://schemas.microsoft.com/office/powerpoint/2010/main" val="1405227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880597-99ED-4CB4-95BC-702B80CCD1BA}" type="slidenum">
              <a:rPr lang="en-US" smtClean="0"/>
              <a:pPr>
                <a:spcBef>
                  <a:spcPct val="0"/>
                </a:spcBef>
              </a:pPr>
              <a:t>31</a:t>
            </a:fld>
            <a:endParaRPr lang="en-US" smtClean="0"/>
          </a:p>
        </p:txBody>
      </p:sp>
    </p:spTree>
    <p:extLst>
      <p:ext uri="{BB962C8B-B14F-4D97-AF65-F5344CB8AC3E}">
        <p14:creationId xmlns:p14="http://schemas.microsoft.com/office/powerpoint/2010/main" val="3190097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5581650" y="6313488"/>
            <a:ext cx="4268788"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05" tIns="44003" rIns="88005" bIns="44003" anchor="b"/>
          <a:lstStyle>
            <a:lvl1pPr defTabSz="881063" eaLnBrk="0" hangingPunct="0">
              <a:defRPr sz="1700" b="1">
                <a:solidFill>
                  <a:schemeClr val="tx1"/>
                </a:solidFill>
                <a:latin typeface="Arial Narrow" panose="020B0606020202030204" pitchFamily="34" charset="0"/>
              </a:defRPr>
            </a:lvl1pPr>
            <a:lvl2pPr marL="742950" indent="-285750" defTabSz="881063" eaLnBrk="0" hangingPunct="0">
              <a:defRPr sz="1700" b="1">
                <a:solidFill>
                  <a:schemeClr val="tx1"/>
                </a:solidFill>
                <a:latin typeface="Arial Narrow" panose="020B0606020202030204" pitchFamily="34" charset="0"/>
              </a:defRPr>
            </a:lvl2pPr>
            <a:lvl3pPr marL="1143000" indent="-228600" defTabSz="881063" eaLnBrk="0" hangingPunct="0">
              <a:defRPr sz="1700" b="1">
                <a:solidFill>
                  <a:schemeClr val="tx1"/>
                </a:solidFill>
                <a:latin typeface="Arial Narrow" panose="020B0606020202030204" pitchFamily="34" charset="0"/>
              </a:defRPr>
            </a:lvl3pPr>
            <a:lvl4pPr marL="1600200" indent="-228600" defTabSz="881063" eaLnBrk="0" hangingPunct="0">
              <a:defRPr sz="1700" b="1">
                <a:solidFill>
                  <a:schemeClr val="tx1"/>
                </a:solidFill>
                <a:latin typeface="Arial Narrow" panose="020B0606020202030204" pitchFamily="34" charset="0"/>
              </a:defRPr>
            </a:lvl4pPr>
            <a:lvl5pPr marL="2057400" indent="-228600" defTabSz="881063" eaLnBrk="0" hangingPunct="0">
              <a:defRPr sz="1700" b="1">
                <a:solidFill>
                  <a:schemeClr val="tx1"/>
                </a:solidFill>
                <a:latin typeface="Arial Narrow" panose="020B0606020202030204" pitchFamily="34" charset="0"/>
              </a:defRPr>
            </a:lvl5pPr>
            <a:lvl6pPr marL="25146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6pPr>
            <a:lvl7pPr marL="29718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7pPr>
            <a:lvl8pPr marL="34290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8pPr>
            <a:lvl9pPr marL="3886200" indent="-228600" algn="ctr" defTabSz="881063" eaLnBrk="0" fontAlgn="base" hangingPunct="0">
              <a:lnSpc>
                <a:spcPct val="90000"/>
              </a:lnSpc>
              <a:spcBef>
                <a:spcPct val="0"/>
              </a:spcBef>
              <a:spcAft>
                <a:spcPct val="0"/>
              </a:spcAft>
              <a:defRPr sz="1700" b="1">
                <a:solidFill>
                  <a:schemeClr val="tx1"/>
                </a:solidFill>
                <a:latin typeface="Arial Narrow" panose="020B0606020202030204" pitchFamily="34" charset="0"/>
              </a:defRPr>
            </a:lvl9pPr>
          </a:lstStyle>
          <a:p>
            <a:pPr algn="r">
              <a:lnSpc>
                <a:spcPct val="100000"/>
              </a:lnSpc>
            </a:pPr>
            <a:fld id="{6E700CFD-8C62-4754-BCBB-3C319EE8A2EB}" type="slidenum">
              <a:rPr lang="de-DE" altLang="de-DE" sz="1200" b="0"/>
              <a:pPr algn="r">
                <a:lnSpc>
                  <a:spcPct val="100000"/>
                </a:lnSpc>
              </a:pPr>
              <a:t>32</a:t>
            </a:fld>
            <a:endParaRPr lang="de-DE" altLang="de-DE" sz="1200" b="0"/>
          </a:p>
        </p:txBody>
      </p:sp>
      <p:sp>
        <p:nvSpPr>
          <p:cNvPr id="65539" name="Rectangle 2"/>
          <p:cNvSpPr>
            <a:spLocks noGrp="1" noRot="1" noChangeAspect="1" noChangeArrowheads="1" noTextEdit="1"/>
          </p:cNvSpPr>
          <p:nvPr>
            <p:ph type="sldImg"/>
          </p:nvPr>
        </p:nvSpPr>
        <p:spPr>
          <a:xfrm>
            <a:off x="3267075" y="500063"/>
            <a:ext cx="3322638" cy="2490787"/>
          </a:xfrm>
          <a:solidFill>
            <a:srgbClr val="FFFFFF"/>
          </a:solidFill>
          <a:ln/>
        </p:spPr>
      </p:sp>
      <p:sp>
        <p:nvSpPr>
          <p:cNvPr id="65540" name="Rectangle 3"/>
          <p:cNvSpPr>
            <a:spLocks noGrp="1" noChangeArrowheads="1"/>
          </p:cNvSpPr>
          <p:nvPr>
            <p:ph type="body" idx="1"/>
          </p:nvPr>
        </p:nvSpPr>
        <p:spPr>
          <a:xfrm>
            <a:off x="1312863" y="3157538"/>
            <a:ext cx="7226300" cy="2995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49263"/>
            <a:r>
              <a:rPr lang="ru-RU" altLang="ru-RU" smtClean="0">
                <a:latin typeface="Arial" panose="020B0604020202020204" pitchFamily="34" charset="0"/>
              </a:rPr>
              <a:t>  Совершенно очевидно, что ни одна организация не хотела бы столкнуться с описанной</a:t>
            </a:r>
            <a:r>
              <a:rPr lang="en-US" altLang="ru-RU" smtClean="0"/>
              <a:t> </a:t>
            </a:r>
            <a:r>
              <a:rPr lang="ru-RU" altLang="ru-RU" smtClean="0">
                <a:latin typeface="Arial" panose="020B0604020202020204" pitchFamily="34" charset="0"/>
              </a:rPr>
              <a:t>выше ситуацией в реальных условиях, когда контентные технологии дорогостоящего </a:t>
            </a:r>
            <a:r>
              <a:rPr lang="en-US" altLang="ru-RU" smtClean="0">
                <a:latin typeface="Arial" panose="020B0604020202020204" pitchFamily="34" charset="0"/>
              </a:rPr>
              <a:t>DLP-</a:t>
            </a:r>
            <a:r>
              <a:rPr lang="ru-RU" altLang="ru-RU" smtClean="0">
                <a:latin typeface="Arial" panose="020B0604020202020204" pitchFamily="34" charset="0"/>
              </a:rPr>
              <a:t>решения допускают утечки данных.</a:t>
            </a:r>
          </a:p>
          <a:p>
            <a:pPr defTabSz="449263"/>
            <a:r>
              <a:rPr lang="ru-RU" altLang="ru-RU" smtClean="0">
                <a:latin typeface="Arial" panose="020B0604020202020204" pitchFamily="34" charset="0"/>
              </a:rPr>
              <a:t>  </a:t>
            </a:r>
            <a:r>
              <a:rPr lang="en-US" altLang="ru-RU" smtClean="0">
                <a:latin typeface="Arial" panose="020B0604020202020204" pitchFamily="34" charset="0"/>
              </a:rPr>
              <a:t>DLP-</a:t>
            </a:r>
            <a:r>
              <a:rPr lang="ru-RU" altLang="ru-RU" smtClean="0">
                <a:latin typeface="Arial" panose="020B0604020202020204" pitchFamily="34" charset="0"/>
              </a:rPr>
              <a:t>решение, устанавливаемое на рабочих станциях корпоративных сетей, должно полностью и надежно закрывать все локальные каналы утечек и соответствовать требованиям бизнеса.</a:t>
            </a:r>
          </a:p>
          <a:p>
            <a:pPr defTabSz="449263"/>
            <a:r>
              <a:rPr lang="ru-RU" altLang="ru-RU" smtClean="0">
                <a:latin typeface="Arial" panose="020B0604020202020204" pitchFamily="34" charset="0"/>
              </a:rPr>
              <a:t> Выбирая </a:t>
            </a:r>
            <a:r>
              <a:rPr lang="en-US" altLang="ru-RU" smtClean="0">
                <a:latin typeface="Arial" panose="020B0604020202020204" pitchFamily="34" charset="0"/>
              </a:rPr>
              <a:t>DLP-</a:t>
            </a:r>
            <a:r>
              <a:rPr lang="ru-RU" altLang="ru-RU" smtClean="0">
                <a:latin typeface="Arial" panose="020B0604020202020204" pitchFamily="34" charset="0"/>
              </a:rPr>
              <a:t>решение, службам ИБ организаций следует осознавать взаимозависимость разных технологий контроля и исходить прежде всего из требований бизнеса – скажем, формулируя Профиль внутренних угроз.</a:t>
            </a:r>
          </a:p>
          <a:p>
            <a:pPr defTabSz="449263"/>
            <a:r>
              <a:rPr lang="ru-RU" altLang="ru-RU" smtClean="0">
                <a:latin typeface="Arial" panose="020B0604020202020204" pitchFamily="34" charset="0"/>
              </a:rPr>
              <a:t> Такой документ должен являться частью политики безопасности и защиты данных на предприятии и включать в себя возможные сценарии утечки данных с рабочих станций организации.</a:t>
            </a:r>
          </a:p>
          <a:p>
            <a:pPr defTabSz="449263"/>
            <a:r>
              <a:rPr lang="en-US" altLang="ru-RU" b="1" smtClean="0">
                <a:latin typeface="Arial" panose="020B0604020202020204" pitchFamily="34" charset="0"/>
                <a:cs typeface="Times New Roman" panose="02020603050405020304" pitchFamily="18" charset="0"/>
              </a:rPr>
              <a:t>= </a:t>
            </a:r>
            <a:r>
              <a:rPr lang="en-US" altLang="ru-RU" b="1" i="1" smtClean="0">
                <a:latin typeface="Arial" panose="020B0604020202020204" pitchFamily="34" charset="0"/>
                <a:cs typeface="Times New Roman" panose="02020603050405020304" pitchFamily="18" charset="0"/>
              </a:rPr>
              <a:t>CLICK</a:t>
            </a:r>
            <a:r>
              <a:rPr lang="en-US" altLang="ru-RU" b="1" smtClean="0">
                <a:latin typeface="Arial" panose="020B0604020202020204" pitchFamily="34" charset="0"/>
                <a:cs typeface="Times New Roman" panose="02020603050405020304" pitchFamily="18" charset="0"/>
              </a:rPr>
              <a:t> =</a:t>
            </a:r>
            <a:r>
              <a:rPr lang="en-US" altLang="ru-RU" smtClean="0">
                <a:latin typeface="Arial" panose="020B0604020202020204" pitchFamily="34" charset="0"/>
                <a:cs typeface="Times New Roman" panose="02020603050405020304" pitchFamily="18" charset="0"/>
              </a:rPr>
              <a:t> </a:t>
            </a:r>
          </a:p>
          <a:p>
            <a:pPr defTabSz="449263"/>
            <a:r>
              <a:rPr lang="en-US" altLang="ru-RU" smtClean="0"/>
              <a:t>  </a:t>
            </a:r>
            <a:r>
              <a:rPr lang="ru-RU" altLang="ru-RU" smtClean="0">
                <a:latin typeface="Arial" panose="020B0604020202020204" pitchFamily="34" charset="0"/>
              </a:rPr>
              <a:t>Основываясь на профиле внутренних угроз, следует определить решение, которое полностью закрывает все описанные сценарии утечек.</a:t>
            </a:r>
          </a:p>
          <a:p>
            <a:pPr defTabSz="449263"/>
            <a:r>
              <a:rPr lang="en-US" altLang="ru-RU" b="1" smtClean="0">
                <a:latin typeface="Arial" panose="020B0604020202020204" pitchFamily="34" charset="0"/>
                <a:cs typeface="Times New Roman" panose="02020603050405020304" pitchFamily="18" charset="0"/>
              </a:rPr>
              <a:t>= </a:t>
            </a:r>
            <a:r>
              <a:rPr lang="en-US" altLang="ru-RU" b="1" i="1" smtClean="0">
                <a:latin typeface="Arial" panose="020B0604020202020204" pitchFamily="34" charset="0"/>
                <a:cs typeface="Times New Roman" panose="02020603050405020304" pitchFamily="18" charset="0"/>
              </a:rPr>
              <a:t>CLICK</a:t>
            </a:r>
            <a:r>
              <a:rPr lang="en-US" altLang="ru-RU" b="1" smtClean="0">
                <a:latin typeface="Arial" panose="020B0604020202020204" pitchFamily="34" charset="0"/>
                <a:cs typeface="Times New Roman" panose="02020603050405020304" pitchFamily="18" charset="0"/>
              </a:rPr>
              <a:t> =</a:t>
            </a:r>
            <a:r>
              <a:rPr lang="en-US" altLang="ru-RU" smtClean="0">
                <a:latin typeface="Arial" panose="020B0604020202020204" pitchFamily="34" charset="0"/>
                <a:cs typeface="Times New Roman" panose="02020603050405020304" pitchFamily="18" charset="0"/>
              </a:rPr>
              <a:t> </a:t>
            </a:r>
          </a:p>
          <a:p>
            <a:pPr defTabSz="449263"/>
            <a:r>
              <a:rPr lang="ru-RU" altLang="ru-RU" smtClean="0">
                <a:latin typeface="Arial" panose="020B0604020202020204" pitchFamily="34" charset="0"/>
              </a:rPr>
              <a:t>  Решив эту задачу, уже можно определить требования к контентной фильтрации. На выбор есть много технологий – регулярные выражения, шаблоны слов, цифровые отпечатки и фингерпринты, адаптивный анализ лексики, кластеризация и т.д. </a:t>
            </a:r>
          </a:p>
          <a:p>
            <a:pPr defTabSz="449263"/>
            <a:r>
              <a:rPr lang="ru-RU" altLang="ru-RU" smtClean="0">
                <a:latin typeface="Arial" panose="020B0604020202020204" pitchFamily="34" charset="0"/>
              </a:rPr>
              <a:t>  Стоимость таких решений очень сильно различается в зависимости от интеллектуальности решения и используемых технологий, не говоря уже о весьма значительной стоимости внедрения и эксплуатации. </a:t>
            </a:r>
          </a:p>
          <a:p>
            <a:pPr defTabSz="449263"/>
            <a:r>
              <a:rPr lang="ru-RU" altLang="ru-RU" smtClean="0">
                <a:latin typeface="Arial" panose="020B0604020202020204" pitchFamily="34" charset="0"/>
              </a:rPr>
              <a:t> Рациональный подход заключается в том, чтобы выбрать только те методы, которые требуют минимальных усилий для соответствия профилю внутренних угроз – т.е. для соответствия стратегии защиты данных в организации. </a:t>
            </a:r>
          </a:p>
          <a:p>
            <a:pPr defTabSz="449263"/>
            <a:endParaRPr lang="ru-RU" altLang="ru-RU" smtClean="0">
              <a:latin typeface="Arial" panose="020B0604020202020204" pitchFamily="34" charset="0"/>
            </a:endParaRPr>
          </a:p>
          <a:p>
            <a:pPr defTabSz="449263"/>
            <a:r>
              <a:rPr lang="ru-RU" altLang="ru-RU" smtClean="0">
                <a:latin typeface="Arial" panose="020B0604020202020204" pitchFamily="34" charset="0"/>
              </a:rPr>
              <a:t>  Рынок должен понимать, что никакого противоречия между контекстными и контентными технологиями нет – но есть задача достичь баланса между решениями, построив на основе их синтеза мощное комплексное </a:t>
            </a:r>
            <a:r>
              <a:rPr lang="en-US" altLang="ru-RU" smtClean="0">
                <a:latin typeface="Arial" panose="020B0604020202020204" pitchFamily="34" charset="0"/>
              </a:rPr>
              <a:t>DLP-</a:t>
            </a:r>
            <a:r>
              <a:rPr lang="ru-RU" altLang="ru-RU" smtClean="0">
                <a:latin typeface="Arial" panose="020B0604020202020204" pitchFamily="34" charset="0"/>
              </a:rPr>
              <a:t>решение, которое будет полностью закрывать все возможные сценарии утечки данных. </a:t>
            </a:r>
          </a:p>
          <a:p>
            <a:pPr defTabSz="449263"/>
            <a:r>
              <a:rPr lang="en-US" altLang="ru-RU" smtClean="0"/>
              <a:t>  </a:t>
            </a:r>
            <a:endParaRPr lang="ru-RU" altLang="ru-RU" smtClean="0">
              <a:latin typeface="Arial" panose="020B0604020202020204" pitchFamily="34" charset="0"/>
            </a:endParaRPr>
          </a:p>
        </p:txBody>
      </p:sp>
    </p:spTree>
    <p:extLst>
      <p:ext uri="{BB962C8B-B14F-4D97-AF65-F5344CB8AC3E}">
        <p14:creationId xmlns:p14="http://schemas.microsoft.com/office/powerpoint/2010/main" val="288063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9FB274-5D2F-4253-B38C-AF0CEDDE5617}" type="slidenum">
              <a:rPr lang="en-US" smtClean="0"/>
              <a:pPr>
                <a:spcBef>
                  <a:spcPct val="0"/>
                </a:spcBef>
              </a:pPr>
              <a:t>33</a:t>
            </a:fld>
            <a:endParaRPr lang="en-US" smtClean="0"/>
          </a:p>
        </p:txBody>
      </p:sp>
    </p:spTree>
    <p:extLst>
      <p:ext uri="{BB962C8B-B14F-4D97-AF65-F5344CB8AC3E}">
        <p14:creationId xmlns:p14="http://schemas.microsoft.com/office/powerpoint/2010/main" val="2629187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43EBD-CCBC-4F3D-B88F-AF57C6AA4024}"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130104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43EBD-CCBC-4F3D-B88F-AF57C6AA4024}"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211929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994928-BA8B-4CEC-9665-2C47F62B743A}" type="slidenum">
              <a:rPr lang="en-US" smtClean="0"/>
              <a:pPr>
                <a:spcBef>
                  <a:spcPct val="0"/>
                </a:spcBef>
              </a:pPr>
              <a:t>8</a:t>
            </a:fld>
            <a:endParaRPr lang="en-US" smtClean="0"/>
          </a:p>
        </p:txBody>
      </p:sp>
    </p:spTree>
    <p:extLst>
      <p:ext uri="{BB962C8B-B14F-4D97-AF65-F5344CB8AC3E}">
        <p14:creationId xmlns:p14="http://schemas.microsoft.com/office/powerpoint/2010/main" val="1810682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43EBD-CCBC-4F3D-B88F-AF57C6AA4024}"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17102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43EBD-CCBC-4F3D-B88F-AF57C6AA4024}"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4124443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43EBD-CCBC-4F3D-B88F-AF57C6AA4024}"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481165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dirty="0" smtClean="0"/>
          </a:p>
        </p:txBody>
      </p:sp>
      <p:sp>
        <p:nvSpPr>
          <p:cNvPr id="297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E643EBD-CCBC-4F3D-B88F-AF57C6AA4024}"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557125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ext Placeholder 2"/>
          <p:cNvSpPr>
            <a:spLocks noGrp="1"/>
          </p:cNvSpPr>
          <p:nvPr>
            <p:ph idx="1"/>
          </p:nvPr>
        </p:nvSpPr>
        <p:spPr>
          <a:xfrm>
            <a:off x="685800" y="1188720"/>
            <a:ext cx="7912916"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20" name="Title Placeholder 1"/>
          <p:cNvSpPr>
            <a:spLocks noGrp="1"/>
          </p:cNvSpPr>
          <p:nvPr>
            <p:ph type="title"/>
          </p:nvPr>
        </p:nvSpPr>
        <p:spPr>
          <a:xfrm>
            <a:off x="685800" y="511728"/>
            <a:ext cx="7887749" cy="520117"/>
          </a:xfrm>
          <a:prstGeom prst="rect">
            <a:avLst/>
          </a:prstGeom>
          <a:noFill/>
        </p:spPr>
        <p:txBody>
          <a:bodyPr vert="horz" lIns="0" tIns="0" rIns="0" bIns="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90618330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6" name="Text Placeholder 2"/>
          <p:cNvSpPr>
            <a:spLocks noGrp="1"/>
          </p:cNvSpPr>
          <p:nvPr>
            <p:ph idx="1"/>
          </p:nvPr>
        </p:nvSpPr>
        <p:spPr>
          <a:xfrm>
            <a:off x="685800" y="1188720"/>
            <a:ext cx="4515374"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18" name="Text Placeholder 2"/>
          <p:cNvSpPr>
            <a:spLocks noGrp="1"/>
          </p:cNvSpPr>
          <p:nvPr>
            <p:ph idx="10"/>
          </p:nvPr>
        </p:nvSpPr>
        <p:spPr>
          <a:xfrm>
            <a:off x="5425580" y="1188720"/>
            <a:ext cx="3189914"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20" name="Title Placeholder 1"/>
          <p:cNvSpPr>
            <a:spLocks noGrp="1"/>
          </p:cNvSpPr>
          <p:nvPr>
            <p:ph type="title"/>
          </p:nvPr>
        </p:nvSpPr>
        <p:spPr>
          <a:xfrm>
            <a:off x="685800" y="511728"/>
            <a:ext cx="7887749" cy="520117"/>
          </a:xfrm>
          <a:prstGeom prst="rect">
            <a:avLst/>
          </a:prstGeom>
          <a:noFill/>
        </p:spPr>
        <p:txBody>
          <a:bodyPr vert="horz" lIns="0" tIns="0" rIns="0" bIns="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3534825949"/>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cxnSp>
        <p:nvCxnSpPr>
          <p:cNvPr id="5" name="Straight Connector 9"/>
          <p:cNvCxnSpPr/>
          <p:nvPr userDrawn="1"/>
        </p:nvCxnSpPr>
        <p:spPr>
          <a:xfrm>
            <a:off x="5334000" y="1057275"/>
            <a:ext cx="0" cy="580072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9" name="Text Placeholder 2"/>
          <p:cNvSpPr>
            <a:spLocks noGrp="1"/>
          </p:cNvSpPr>
          <p:nvPr>
            <p:ph idx="1"/>
          </p:nvPr>
        </p:nvSpPr>
        <p:spPr>
          <a:xfrm>
            <a:off x="685800" y="1188720"/>
            <a:ext cx="4515374"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20" name="Text Placeholder 2"/>
          <p:cNvSpPr>
            <a:spLocks noGrp="1"/>
          </p:cNvSpPr>
          <p:nvPr>
            <p:ph idx="10"/>
          </p:nvPr>
        </p:nvSpPr>
        <p:spPr>
          <a:xfrm>
            <a:off x="5425580" y="1188720"/>
            <a:ext cx="3181525"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23" name="Title Placeholder 1"/>
          <p:cNvSpPr>
            <a:spLocks noGrp="1"/>
          </p:cNvSpPr>
          <p:nvPr>
            <p:ph type="title"/>
          </p:nvPr>
        </p:nvSpPr>
        <p:spPr>
          <a:xfrm>
            <a:off x="685800" y="511728"/>
            <a:ext cx="7887749" cy="520117"/>
          </a:xfrm>
          <a:prstGeom prst="rect">
            <a:avLst/>
          </a:prstGeom>
          <a:noFill/>
        </p:spPr>
        <p:txBody>
          <a:bodyPr vert="horz" lIns="0" tIns="0" rIns="0" bIns="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988057043"/>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cxnSp>
        <p:nvCxnSpPr>
          <p:cNvPr id="5" name="Straight Connector 9"/>
          <p:cNvCxnSpPr/>
          <p:nvPr userDrawn="1"/>
        </p:nvCxnSpPr>
        <p:spPr>
          <a:xfrm>
            <a:off x="5334000" y="1057275"/>
            <a:ext cx="0" cy="5800725"/>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
          <p:cNvSpPr>
            <a:spLocks noGrp="1"/>
          </p:cNvSpPr>
          <p:nvPr>
            <p:ph idx="1"/>
          </p:nvPr>
        </p:nvSpPr>
        <p:spPr>
          <a:xfrm>
            <a:off x="685800" y="1188720"/>
            <a:ext cx="4515374"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22" name="Text Placeholder 2"/>
          <p:cNvSpPr>
            <a:spLocks noGrp="1"/>
          </p:cNvSpPr>
          <p:nvPr>
            <p:ph idx="10"/>
          </p:nvPr>
        </p:nvSpPr>
        <p:spPr>
          <a:xfrm>
            <a:off x="5425580" y="1188720"/>
            <a:ext cx="3189914"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25" name="Title Placeholder 1"/>
          <p:cNvSpPr>
            <a:spLocks noGrp="1"/>
          </p:cNvSpPr>
          <p:nvPr>
            <p:ph type="title"/>
          </p:nvPr>
        </p:nvSpPr>
        <p:spPr>
          <a:xfrm>
            <a:off x="685800" y="511728"/>
            <a:ext cx="7887749" cy="520117"/>
          </a:xfrm>
          <a:prstGeom prst="rect">
            <a:avLst/>
          </a:prstGeom>
          <a:noFill/>
        </p:spPr>
        <p:txBody>
          <a:bodyPr vert="horz" lIns="0" tIns="0" rIns="0" bIns="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049355949"/>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15" name="Text Placeholder 2"/>
          <p:cNvSpPr>
            <a:spLocks noGrp="1"/>
          </p:cNvSpPr>
          <p:nvPr>
            <p:ph idx="1"/>
          </p:nvPr>
        </p:nvSpPr>
        <p:spPr>
          <a:xfrm>
            <a:off x="685800" y="1188720"/>
            <a:ext cx="4515374"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17" name="Text Placeholder 2"/>
          <p:cNvSpPr>
            <a:spLocks noGrp="1"/>
          </p:cNvSpPr>
          <p:nvPr>
            <p:ph idx="10"/>
          </p:nvPr>
        </p:nvSpPr>
        <p:spPr>
          <a:xfrm>
            <a:off x="5425580" y="1188720"/>
            <a:ext cx="3181525" cy="4937443"/>
          </a:xfrm>
          <a:prstGeom prst="rect">
            <a:avLst/>
          </a:prstGeom>
        </p:spPr>
        <p:txBody>
          <a:bodyPr rtlCol="0">
            <a:normAutofit/>
          </a:bodyPr>
          <a:lstStyle/>
          <a:p>
            <a:pPr lvl="0"/>
            <a:r>
              <a:rPr lang="en-US" dirty="0" smtClean="0"/>
              <a:t>Click to edit Master text styles</a:t>
            </a:r>
          </a:p>
          <a:p>
            <a:pPr lvl="1"/>
            <a:r>
              <a:rPr lang="en-US" dirty="0" smtClean="0"/>
              <a:t>Second level</a:t>
            </a:r>
          </a:p>
        </p:txBody>
      </p:sp>
      <p:sp>
        <p:nvSpPr>
          <p:cNvPr id="21" name="Title Placeholder 1"/>
          <p:cNvSpPr>
            <a:spLocks noGrp="1"/>
          </p:cNvSpPr>
          <p:nvPr>
            <p:ph type="title"/>
          </p:nvPr>
        </p:nvSpPr>
        <p:spPr>
          <a:xfrm>
            <a:off x="675640" y="511728"/>
            <a:ext cx="7887749" cy="520117"/>
          </a:xfrm>
          <a:prstGeom prst="rect">
            <a:avLst/>
          </a:prstGeom>
          <a:noFill/>
        </p:spPr>
        <p:txBody>
          <a:bodyPr vert="horz" lIns="0" tIns="0" rIns="0" bIns="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2580986901"/>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Прямоугольник 8"/>
          <p:cNvSpPr/>
          <p:nvPr userDrawn="1"/>
        </p:nvSpPr>
        <p:spPr>
          <a:xfrm>
            <a:off x="0" y="4763"/>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Tree>
    <p:extLst>
      <p:ext uri="{BB962C8B-B14F-4D97-AF65-F5344CB8AC3E}">
        <p14:creationId xmlns:p14="http://schemas.microsoft.com/office/powerpoint/2010/main" val="2926169530"/>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cxnSp>
        <p:nvCxnSpPr>
          <p:cNvPr id="4" name="Straight Connector 3"/>
          <p:cNvCxnSpPr/>
          <p:nvPr userDrawn="1"/>
        </p:nvCxnSpPr>
        <p:spPr>
          <a:xfrm>
            <a:off x="5334000" y="1196975"/>
            <a:ext cx="0" cy="566102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TextBox 4"/>
          <p:cNvSpPr txBox="1">
            <a:spLocks noChangeArrowheads="1"/>
          </p:cNvSpPr>
          <p:nvPr userDrawn="1"/>
        </p:nvSpPr>
        <p:spPr bwMode="auto">
          <a:xfrm>
            <a:off x="533400" y="6502400"/>
            <a:ext cx="19351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fld id="{245C5C2C-0C06-4069-89FA-650EEF788BD5}" type="datetime4">
              <a:rPr lang="en-US" sz="1000" smtClean="0">
                <a:solidFill>
                  <a:srgbClr val="7F7F7F"/>
                </a:solidFill>
                <a:latin typeface="Frutiger LT Std 45 Light"/>
              </a:rPr>
              <a:pPr eaLnBrk="1" hangingPunct="1">
                <a:defRPr/>
              </a:pPr>
              <a:t>September 22, 2015</a:t>
            </a:fld>
            <a:endParaRPr lang="en-US" sz="1000" smtClean="0">
              <a:solidFill>
                <a:srgbClr val="7F7F7F"/>
              </a:solidFill>
              <a:latin typeface="Frutiger LT Std 45 Light"/>
            </a:endParaRPr>
          </a:p>
        </p:txBody>
      </p:sp>
      <p:sp>
        <p:nvSpPr>
          <p:cNvPr id="6" name="TextBox 5"/>
          <p:cNvSpPr txBox="1">
            <a:spLocks noChangeArrowheads="1"/>
          </p:cNvSpPr>
          <p:nvPr userDrawn="1"/>
        </p:nvSpPr>
        <p:spPr bwMode="auto">
          <a:xfrm>
            <a:off x="4113213" y="6486525"/>
            <a:ext cx="9239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eaLnBrk="1" hangingPunct="1">
              <a:defRPr/>
            </a:pPr>
            <a:r>
              <a:rPr lang="en-US" sz="1000" smtClean="0">
                <a:solidFill>
                  <a:srgbClr val="7F7F7F"/>
                </a:solidFill>
                <a:latin typeface="Frutiger LT Std 45 Light"/>
              </a:rPr>
              <a:t>Confidential</a:t>
            </a:r>
          </a:p>
        </p:txBody>
      </p:sp>
      <p:sp>
        <p:nvSpPr>
          <p:cNvPr id="9" name="TextBox 8"/>
          <p:cNvSpPr txBox="1">
            <a:spLocks noChangeArrowheads="1"/>
          </p:cNvSpPr>
          <p:nvPr userDrawn="1"/>
        </p:nvSpPr>
        <p:spPr bwMode="auto">
          <a:xfrm>
            <a:off x="7239000" y="6502400"/>
            <a:ext cx="137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defRPr/>
            </a:pPr>
            <a:r>
              <a:rPr lang="en-US" sz="1000" smtClean="0">
                <a:solidFill>
                  <a:srgbClr val="7F7F7F"/>
                </a:solidFill>
                <a:latin typeface="Frutiger LT Std 45 Light"/>
              </a:rPr>
              <a:t>Page </a:t>
            </a:r>
            <a:fld id="{AD2AFADC-7438-4D5D-A9ED-0707347FF2A1}" type="slidenum">
              <a:rPr lang="en-US" sz="1000" smtClean="0">
                <a:solidFill>
                  <a:srgbClr val="7F7F7F"/>
                </a:solidFill>
                <a:latin typeface="Frutiger LT Std 45 Light"/>
              </a:rPr>
              <a:pPr algn="r" eaLnBrk="1" hangingPunct="1">
                <a:defRPr/>
              </a:pPr>
              <a:t>‹#›</a:t>
            </a:fld>
            <a:endParaRPr lang="en-US" sz="1000" smtClean="0">
              <a:solidFill>
                <a:srgbClr val="7F7F7F"/>
              </a:solidFill>
              <a:latin typeface="Frutiger LT Std 45 Light"/>
            </a:endParaRPr>
          </a:p>
        </p:txBody>
      </p:sp>
      <p:cxnSp>
        <p:nvCxnSpPr>
          <p:cNvPr id="10" name="Straight Connector 9"/>
          <p:cNvCxnSpPr/>
          <p:nvPr userDrawn="1"/>
        </p:nvCxnSpPr>
        <p:spPr>
          <a:xfrm>
            <a:off x="5334000" y="0"/>
            <a:ext cx="0" cy="62388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idx="1"/>
          </p:nvPr>
        </p:nvSpPr>
        <p:spPr>
          <a:xfrm>
            <a:off x="457200" y="1600200"/>
            <a:ext cx="4648200" cy="4525963"/>
          </a:xfrm>
          <a:prstGeom prst="rect">
            <a:avLst/>
          </a:prstGeom>
        </p:spPr>
        <p:txBody>
          <a:bodyPr lIns="91440" tIns="45720" rIns="91440" bIns="45720" rtlCol="0">
            <a:normAutofit/>
          </a:bodyPr>
          <a:lstStyle>
            <a:lvl1pPr marL="285750" indent="-285750">
              <a:buClr>
                <a:srgbClr val="FF0000"/>
              </a:buClr>
              <a:buFont typeface="Wingdings" pitchFamily="2" charset="2"/>
              <a:buChar char="§"/>
              <a:defRPr sz="2000">
                <a:latin typeface="Frutiger LT Std 45 Light" pitchFamily="34" charset="0"/>
              </a:defRPr>
            </a:lvl1pPr>
            <a:lvl2pPr marL="457200" indent="0">
              <a:buClr>
                <a:srgbClr val="FF0000"/>
              </a:buClr>
              <a:buFont typeface="Wingdings" pitchFamily="2" charset="2"/>
              <a:buNone/>
              <a:defRPr sz="2000">
                <a:latin typeface="Frutiger LT Std 45 Light" pitchFamily="34" charset="0"/>
              </a:defRPr>
            </a:lvl2pPr>
          </a:lstStyle>
          <a:p>
            <a:pPr lvl="0"/>
            <a:r>
              <a:rPr lang="en-US" dirty="0" smtClean="0"/>
              <a:t>Click to edit Master text styles</a:t>
            </a:r>
          </a:p>
          <a:p>
            <a:pPr lvl="1"/>
            <a:r>
              <a:rPr lang="en-US" dirty="0" smtClean="0"/>
              <a:t>Second level</a:t>
            </a:r>
          </a:p>
        </p:txBody>
      </p:sp>
      <p:sp>
        <p:nvSpPr>
          <p:cNvPr id="7" name="Title Placeholder 1"/>
          <p:cNvSpPr>
            <a:spLocks noGrp="1"/>
          </p:cNvSpPr>
          <p:nvPr>
            <p:ph type="title"/>
          </p:nvPr>
        </p:nvSpPr>
        <p:spPr>
          <a:xfrm>
            <a:off x="0" y="638628"/>
            <a:ext cx="9144000" cy="528066"/>
          </a:xfrm>
          <a:prstGeom prst="rect">
            <a:avLst/>
          </a:prstGeom>
          <a:noFill/>
          <a:effectLst>
            <a:outerShdw blurRad="50800" dist="38100" dir="5400000" algn="t" rotWithShape="0">
              <a:prstClr val="black">
                <a:alpha val="40000"/>
              </a:prstClr>
            </a:outerShdw>
          </a:effectLst>
        </p:spPr>
        <p:txBody>
          <a:bodyPr vert="horz" lIns="91440" tIns="45720" rIns="91440" bIns="45720" rtlCol="0" anchor="ctr">
            <a:noAutofit/>
          </a:bodyPr>
          <a:lstStyle>
            <a:lvl1pPr algn="l">
              <a:defRPr sz="2400">
                <a:solidFill>
                  <a:schemeClr val="bg1"/>
                </a:solidFill>
                <a:effectLst>
                  <a:outerShdw blurRad="38100" dist="38100" dir="2700000" algn="tl">
                    <a:srgbClr val="000000">
                      <a:alpha val="43137"/>
                    </a:srgbClr>
                  </a:outerShdw>
                </a:effectLst>
              </a:defRPr>
            </a:lvl1pPr>
          </a:lstStyle>
          <a:p>
            <a:r>
              <a:rPr lang="ru-RU" smtClean="0"/>
              <a:t>Образец заголовка</a:t>
            </a:r>
            <a:endParaRPr lang="en-US" dirty="0"/>
          </a:p>
        </p:txBody>
      </p:sp>
    </p:spTree>
    <p:extLst>
      <p:ext uri="{BB962C8B-B14F-4D97-AF65-F5344CB8AC3E}">
        <p14:creationId xmlns:p14="http://schemas.microsoft.com/office/powerpoint/2010/main" val="3064571807"/>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egular_Page">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rotWithShape="1">
          <a:blip r:embed="rId2"/>
          <a:srcRect l="6971"/>
          <a:stretch/>
        </p:blipFill>
        <p:spPr bwMode="auto">
          <a:xfrm>
            <a:off x="0" y="6426200"/>
            <a:ext cx="9144000" cy="431800"/>
          </a:xfrm>
          <a:prstGeom prst="rect">
            <a:avLst/>
          </a:prstGeom>
          <a:ln>
            <a:noFill/>
          </a:ln>
          <a:effectLst>
            <a:outerShdw blurRad="292100" dist="25400" dir="54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userDrawn="1"/>
        </p:nvPicPr>
        <p:blipFill rotWithShape="1">
          <a:blip r:embed="rId2"/>
          <a:srcRect l="6971"/>
          <a:stretch/>
        </p:blipFill>
        <p:spPr bwMode="auto">
          <a:xfrm>
            <a:off x="0" y="528638"/>
            <a:ext cx="9144000" cy="52863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p:cNvSpPr/>
          <p:nvPr/>
        </p:nvSpPr>
        <p:spPr>
          <a:xfrm>
            <a:off x="8768080" y="6573520"/>
            <a:ext cx="243840" cy="243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13"/>
          <p:cNvSpPr txBox="1">
            <a:spLocks noChangeArrowheads="1"/>
          </p:cNvSpPr>
          <p:nvPr userDrawn="1"/>
        </p:nvSpPr>
        <p:spPr bwMode="auto">
          <a:xfrm>
            <a:off x="8636214" y="6619350"/>
            <a:ext cx="5095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87428346-12C0-4875-A3EE-59BA18EBCBDE}" type="slidenum">
              <a:rPr lang="en-US" sz="1000" b="1" smtClean="0">
                <a:solidFill>
                  <a:srgbClr val="556A2C"/>
                </a:solidFill>
                <a:latin typeface="Segoe UI" panose="020B0502040204020203" pitchFamily="34" charset="0"/>
                <a:cs typeface="Segoe UI" panose="020B0502040204020203" pitchFamily="34" charset="0"/>
              </a:rPr>
              <a:pPr algn="ctr" eaLnBrk="1" hangingPunct="1">
                <a:defRPr/>
              </a:pPr>
              <a:t>‹#›</a:t>
            </a:fld>
            <a:endParaRPr lang="en-US" sz="1000" b="1" dirty="0" smtClean="0">
              <a:solidFill>
                <a:srgbClr val="556A2C"/>
              </a:solidFill>
              <a:latin typeface="Segoe UI" panose="020B0502040204020203" pitchFamily="34" charset="0"/>
              <a:cs typeface="Segoe UI" panose="020B0502040204020203" pitchFamily="34" charset="0"/>
            </a:endParaRPr>
          </a:p>
        </p:txBody>
      </p:sp>
      <p:pic>
        <p:nvPicPr>
          <p:cNvPr id="8"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22667" y="153619"/>
            <a:ext cx="1922121" cy="187393"/>
          </a:xfrm>
          <a:prstGeom prst="rect">
            <a:avLst/>
          </a:prstGeom>
        </p:spPr>
      </p:pic>
    </p:spTree>
    <p:extLst>
      <p:ext uri="{BB962C8B-B14F-4D97-AF65-F5344CB8AC3E}">
        <p14:creationId xmlns:p14="http://schemas.microsoft.com/office/powerpoint/2010/main" val="1095859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Базовый">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685800" y="511728"/>
            <a:ext cx="7775575" cy="520117"/>
          </a:xfrm>
          <a:prstGeom prst="rect">
            <a:avLst/>
          </a:prstGeom>
          <a:noFill/>
        </p:spPr>
        <p:txBody>
          <a:bodyPr vert="horz" lIns="0" tIns="0" rIns="0" bIns="0" rtlCol="0" anchor="ctr" anchorCtr="0">
            <a:noAutofit/>
          </a:bodyPr>
          <a:lstStyle/>
          <a:p>
            <a:r>
              <a:rPr lang="en-US" dirty="0" smtClean="0"/>
              <a:t>Click to edit Master title style</a:t>
            </a:r>
            <a:endParaRPr lang="en-US" dirty="0"/>
          </a:p>
        </p:txBody>
      </p:sp>
    </p:spTree>
    <p:extLst>
      <p:ext uri="{BB962C8B-B14F-4D97-AF65-F5344CB8AC3E}">
        <p14:creationId xmlns:p14="http://schemas.microsoft.com/office/powerpoint/2010/main" val="173629984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4"/>
          <p:cNvPicPr>
            <a:picLocks noChangeAspect="1" noChangeArrowheads="1"/>
          </p:cNvPicPr>
          <p:nvPr userDrawn="1"/>
        </p:nvPicPr>
        <p:blipFill rotWithShape="1">
          <a:blip r:embed="rId11"/>
          <a:srcRect l="6971"/>
          <a:stretch/>
        </p:blipFill>
        <p:spPr bwMode="auto">
          <a:xfrm>
            <a:off x="0" y="6426200"/>
            <a:ext cx="9144000" cy="431800"/>
          </a:xfrm>
          <a:prstGeom prst="rect">
            <a:avLst/>
          </a:prstGeom>
          <a:ln>
            <a:noFill/>
          </a:ln>
          <a:effectLst>
            <a:outerShdw blurRad="292100" dist="25400" dir="54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
          <p:cNvPicPr>
            <a:picLocks noChangeAspect="1" noChangeArrowheads="1"/>
          </p:cNvPicPr>
          <p:nvPr userDrawn="1"/>
        </p:nvPicPr>
        <p:blipFill rotWithShape="1">
          <a:blip r:embed="rId11"/>
          <a:srcRect l="6971"/>
          <a:stretch/>
        </p:blipFill>
        <p:spPr bwMode="auto">
          <a:xfrm>
            <a:off x="0" y="528638"/>
            <a:ext cx="9144000" cy="528637"/>
          </a:xfrm>
          <a:prstGeom prst="rect">
            <a:avLst/>
          </a:prstGeom>
          <a:ln>
            <a:noFill/>
          </a:ln>
          <a:effectLst>
            <a:outerShdw blurRad="292100" dist="25400" dir="54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0" r:id="rId1"/>
    <p:sldLayoutId id="2147483893" r:id="rId2"/>
    <p:sldLayoutId id="2147483894" r:id="rId3"/>
    <p:sldLayoutId id="2147483895" r:id="rId4"/>
    <p:sldLayoutId id="2147483891" r:id="rId5"/>
    <p:sldLayoutId id="2147483896" r:id="rId6"/>
    <p:sldLayoutId id="2147483897" r:id="rId7"/>
    <p:sldLayoutId id="2147483899" r:id="rId8"/>
    <p:sldLayoutId id="2147483900" r:id="rId9"/>
  </p:sldLayoutIdLst>
  <p:transition spd="med">
    <p:pull/>
  </p:transition>
  <p:timing>
    <p:tnLst>
      <p:par>
        <p:cTn id="1" dur="indefinite" restart="never" nodeType="tmRoot"/>
      </p:par>
    </p:tnLst>
  </p:timing>
  <p:hf hdr="0"/>
  <p:txStyles>
    <p:title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p:titleStyle>
    <p:bodyStyle>
      <a:lvl1pPr marL="227013" indent="-227013" algn="l" rtl="0" eaLnBrk="0" fontAlgn="base" hangingPunct="0">
        <a:spcBef>
          <a:spcPct val="20000"/>
        </a:spcBef>
        <a:spcAft>
          <a:spcPct val="0"/>
        </a:spcAft>
        <a:buClr>
          <a:srgbClr val="F2130E"/>
        </a:buClr>
        <a:buFont typeface="Wingdings" panose="05000000000000000000" pitchFamily="2" charset="2"/>
        <a:buChar char="§"/>
        <a:defRPr sz="1700" kern="1200">
          <a:solidFill>
            <a:schemeClr val="tx1"/>
          </a:solidFill>
          <a:latin typeface="Segoe UI" pitchFamily="34" charset="0"/>
          <a:ea typeface="Segoe UI" pitchFamily="34" charset="0"/>
          <a:cs typeface="Segoe UI" pitchFamily="34" charset="0"/>
        </a:defRPr>
      </a:lvl1pPr>
      <a:lvl2pPr marL="457200" algn="l" rtl="0" eaLnBrk="0" fontAlgn="base" hangingPunct="0">
        <a:spcBef>
          <a:spcPct val="20000"/>
        </a:spcBef>
        <a:spcAft>
          <a:spcPct val="0"/>
        </a:spcAft>
        <a:buClr>
          <a:srgbClr val="F2130E"/>
        </a:buClr>
        <a:buFont typeface="Wingdings" panose="05000000000000000000" pitchFamily="2" charset="2"/>
        <a:defRPr sz="1700" kern="1200">
          <a:solidFill>
            <a:schemeClr val="tx1"/>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Clr>
          <a:srgbClr val="F2130E"/>
        </a:buClr>
        <a:buFont typeface="Wingdings" panose="05000000000000000000" pitchFamily="2" charset="2"/>
        <a:buChar char="§"/>
        <a:defRPr sz="2400" kern="1200">
          <a:solidFill>
            <a:schemeClr val="tx1"/>
          </a:solidFill>
          <a:latin typeface="Frutiger LT Std 45 Light" pitchFamily="34" charset="0"/>
          <a:ea typeface="+mn-ea"/>
          <a:cs typeface="Cordia New" pitchFamily="34" charset="-34"/>
        </a:defRPr>
      </a:lvl3pPr>
      <a:lvl4pPr marL="1600200" indent="-228600" algn="l" rtl="0" eaLnBrk="0" fontAlgn="base" hangingPunct="0">
        <a:spcBef>
          <a:spcPct val="20000"/>
        </a:spcBef>
        <a:spcAft>
          <a:spcPct val="0"/>
        </a:spcAft>
        <a:buClr>
          <a:srgbClr val="F2130E"/>
        </a:buClr>
        <a:buFont typeface="Wingdings" panose="05000000000000000000" pitchFamily="2" charset="2"/>
        <a:buChar char="§"/>
        <a:defRPr sz="2000" kern="1200">
          <a:solidFill>
            <a:schemeClr val="tx1"/>
          </a:solidFill>
          <a:latin typeface="Frutiger LT Std 45 Light" pitchFamily="34" charset="0"/>
          <a:ea typeface="+mn-ea"/>
          <a:cs typeface="Cordia New" pitchFamily="34" charset="-34"/>
        </a:defRPr>
      </a:lvl4pPr>
      <a:lvl5pPr marL="2057400" indent="-228600" algn="l" rtl="0" eaLnBrk="0" fontAlgn="base" hangingPunct="0">
        <a:spcBef>
          <a:spcPct val="20000"/>
        </a:spcBef>
        <a:spcAft>
          <a:spcPct val="0"/>
        </a:spcAft>
        <a:buClr>
          <a:srgbClr val="F2130E"/>
        </a:buClr>
        <a:buFont typeface="Wingdings" panose="05000000000000000000" pitchFamily="2" charset="2"/>
        <a:buChar char="§"/>
        <a:defRPr sz="2000" kern="1200">
          <a:solidFill>
            <a:schemeClr val="tx1"/>
          </a:solidFill>
          <a:latin typeface="Frutiger LT Std 45 Light" pitchFamily="34" charset="0"/>
          <a:ea typeface="+mn-ea"/>
          <a:cs typeface="Cordia New" pitchFamily="34"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18" Type="http://schemas.openxmlformats.org/officeDocument/2006/relationships/image" Target="../media/image62.png"/><Relationship Id="rId3" Type="http://schemas.openxmlformats.org/officeDocument/2006/relationships/image" Target="../media/image47.png"/><Relationship Id="rId21" Type="http://schemas.openxmlformats.org/officeDocument/2006/relationships/image" Target="../media/image65.jpeg"/><Relationship Id="rId7" Type="http://schemas.openxmlformats.org/officeDocument/2006/relationships/image" Target="../media/image51.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notesSlide" Target="../notesSlides/notesSlide11.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55.png"/><Relationship Id="rId24" Type="http://schemas.openxmlformats.org/officeDocument/2006/relationships/hyperlink" Target="https://securosis.com/blog" TargetMode="External"/><Relationship Id="rId5" Type="http://schemas.openxmlformats.org/officeDocument/2006/relationships/image" Target="../media/image49.png"/><Relationship Id="rId15" Type="http://schemas.openxmlformats.org/officeDocument/2006/relationships/image" Target="../media/image59.png"/><Relationship Id="rId23" Type="http://schemas.openxmlformats.org/officeDocument/2006/relationships/image" Target="../media/image67.png"/><Relationship Id="rId10" Type="http://schemas.openxmlformats.org/officeDocument/2006/relationships/image" Target="../media/image54.png"/><Relationship Id="rId19" Type="http://schemas.openxmlformats.org/officeDocument/2006/relationships/image" Target="../media/image63.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 Id="rId22" Type="http://schemas.openxmlformats.org/officeDocument/2006/relationships/image" Target="../media/image6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70.png"/><Relationship Id="rId2" Type="http://schemas.openxmlformats.org/officeDocument/2006/relationships/notesSlide" Target="../notesSlides/notesSlide13.xml"/><Relationship Id="rId16" Type="http://schemas.openxmlformats.org/officeDocument/2006/relationships/image" Target="../media/image69.png"/><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8.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microsoft.com/office/2007/relationships/hdphoto" Target="../media/hdphoto3.wdp"/><Relationship Id="rId4"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microsoft.com/office/2007/relationships/hdphoto" Target="../media/hdphoto4.wdp"/><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73.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8.xml"/><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png"/><Relationship Id="rId1" Type="http://schemas.openxmlformats.org/officeDocument/2006/relationships/slideLayout" Target="../slideLayouts/slideLayout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24.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0.png"/><Relationship Id="rId12"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84.png"/><Relationship Id="rId11" Type="http://schemas.openxmlformats.org/officeDocument/2006/relationships/image" Target="../media/image83.png"/><Relationship Id="rId5" Type="http://schemas.openxmlformats.org/officeDocument/2006/relationships/image" Target="../media/image76.png"/><Relationship Id="rId10" Type="http://schemas.openxmlformats.org/officeDocument/2006/relationships/image" Target="../media/image85.jpeg"/><Relationship Id="rId4" Type="http://schemas.openxmlformats.org/officeDocument/2006/relationships/image" Target="../media/image78.png"/><Relationship Id="rId9" Type="http://schemas.openxmlformats.org/officeDocument/2006/relationships/image" Target="../media/image82.pn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92.png"/><Relationship Id="rId18" Type="http://schemas.openxmlformats.org/officeDocument/2006/relationships/image" Target="../media/image96.png"/><Relationship Id="rId26" Type="http://schemas.openxmlformats.org/officeDocument/2006/relationships/image" Target="../media/image103.png"/><Relationship Id="rId3" Type="http://schemas.openxmlformats.org/officeDocument/2006/relationships/image" Target="../media/image89.jpeg"/><Relationship Id="rId21" Type="http://schemas.openxmlformats.org/officeDocument/2006/relationships/image" Target="../media/image98.png"/><Relationship Id="rId7" Type="http://schemas.openxmlformats.org/officeDocument/2006/relationships/image" Target="../media/image51.png"/><Relationship Id="rId12" Type="http://schemas.openxmlformats.org/officeDocument/2006/relationships/image" Target="../media/image55.png"/><Relationship Id="rId17" Type="http://schemas.microsoft.com/office/2007/relationships/hdphoto" Target="../media/hdphoto5.wdp"/><Relationship Id="rId25" Type="http://schemas.openxmlformats.org/officeDocument/2006/relationships/image" Target="../media/image102.png"/><Relationship Id="rId2" Type="http://schemas.openxmlformats.org/officeDocument/2006/relationships/image" Target="../media/image88.png"/><Relationship Id="rId16" Type="http://schemas.openxmlformats.org/officeDocument/2006/relationships/image" Target="../media/image95.png"/><Relationship Id="rId20" Type="http://schemas.openxmlformats.org/officeDocument/2006/relationships/image" Target="../media/image62.png"/><Relationship Id="rId29" Type="http://schemas.openxmlformats.org/officeDocument/2006/relationships/image" Target="../media/image106.jpe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54.png"/><Relationship Id="rId24" Type="http://schemas.openxmlformats.org/officeDocument/2006/relationships/image" Target="../media/image101.png"/><Relationship Id="rId5" Type="http://schemas.openxmlformats.org/officeDocument/2006/relationships/image" Target="../media/image49.png"/><Relationship Id="rId15" Type="http://schemas.openxmlformats.org/officeDocument/2006/relationships/image" Target="../media/image94.png"/><Relationship Id="rId23" Type="http://schemas.openxmlformats.org/officeDocument/2006/relationships/image" Target="../media/image100.png"/><Relationship Id="rId28" Type="http://schemas.openxmlformats.org/officeDocument/2006/relationships/image" Target="../media/image105.jpeg"/><Relationship Id="rId10" Type="http://schemas.openxmlformats.org/officeDocument/2006/relationships/image" Target="../media/image91.png"/><Relationship Id="rId19" Type="http://schemas.openxmlformats.org/officeDocument/2006/relationships/image" Target="../media/image97.png"/><Relationship Id="rId31" Type="http://schemas.openxmlformats.org/officeDocument/2006/relationships/image" Target="../media/image108.png"/><Relationship Id="rId4" Type="http://schemas.openxmlformats.org/officeDocument/2006/relationships/image" Target="../media/image90.jpeg"/><Relationship Id="rId9" Type="http://schemas.openxmlformats.org/officeDocument/2006/relationships/image" Target="../media/image53.png"/><Relationship Id="rId14" Type="http://schemas.openxmlformats.org/officeDocument/2006/relationships/image" Target="../media/image93.png"/><Relationship Id="rId22" Type="http://schemas.openxmlformats.org/officeDocument/2006/relationships/image" Target="../media/image99.png"/><Relationship Id="rId27" Type="http://schemas.openxmlformats.org/officeDocument/2006/relationships/image" Target="../media/image104.jpeg"/><Relationship Id="rId30" Type="http://schemas.openxmlformats.org/officeDocument/2006/relationships/image" Target="../media/image107.png"/></Relationships>
</file>

<file path=ppt/slides/_rels/slide2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92.png"/><Relationship Id="rId18" Type="http://schemas.openxmlformats.org/officeDocument/2006/relationships/image" Target="../media/image96.png"/><Relationship Id="rId26" Type="http://schemas.openxmlformats.org/officeDocument/2006/relationships/image" Target="../media/image62.png"/><Relationship Id="rId3" Type="http://schemas.openxmlformats.org/officeDocument/2006/relationships/image" Target="../media/image89.jpeg"/><Relationship Id="rId21" Type="http://schemas.openxmlformats.org/officeDocument/2006/relationships/image" Target="../media/image102.png"/><Relationship Id="rId7" Type="http://schemas.openxmlformats.org/officeDocument/2006/relationships/image" Target="../media/image51.png"/><Relationship Id="rId12" Type="http://schemas.openxmlformats.org/officeDocument/2006/relationships/image" Target="../media/image55.png"/><Relationship Id="rId17" Type="http://schemas.microsoft.com/office/2007/relationships/hdphoto" Target="../media/hdphoto5.wdp"/><Relationship Id="rId25" Type="http://schemas.openxmlformats.org/officeDocument/2006/relationships/image" Target="../media/image106.jpeg"/><Relationship Id="rId2" Type="http://schemas.openxmlformats.org/officeDocument/2006/relationships/image" Target="../media/image88.png"/><Relationship Id="rId16" Type="http://schemas.openxmlformats.org/officeDocument/2006/relationships/image" Target="../media/image109.png"/><Relationship Id="rId20" Type="http://schemas.openxmlformats.org/officeDocument/2006/relationships/image" Target="../media/image99.png"/><Relationship Id="rId1" Type="http://schemas.openxmlformats.org/officeDocument/2006/relationships/slideLayout" Target="../slideLayouts/slideLayout8.xml"/><Relationship Id="rId6" Type="http://schemas.openxmlformats.org/officeDocument/2006/relationships/image" Target="../media/image50.png"/><Relationship Id="rId11" Type="http://schemas.openxmlformats.org/officeDocument/2006/relationships/image" Target="../media/image54.png"/><Relationship Id="rId24" Type="http://schemas.openxmlformats.org/officeDocument/2006/relationships/image" Target="../media/image105.jpeg"/><Relationship Id="rId5" Type="http://schemas.openxmlformats.org/officeDocument/2006/relationships/image" Target="../media/image49.png"/><Relationship Id="rId15" Type="http://schemas.openxmlformats.org/officeDocument/2006/relationships/image" Target="../media/image94.png"/><Relationship Id="rId23" Type="http://schemas.openxmlformats.org/officeDocument/2006/relationships/image" Target="../media/image104.jpeg"/><Relationship Id="rId28" Type="http://schemas.openxmlformats.org/officeDocument/2006/relationships/image" Target="../media/image107.png"/><Relationship Id="rId10" Type="http://schemas.openxmlformats.org/officeDocument/2006/relationships/image" Target="../media/image91.png"/><Relationship Id="rId19" Type="http://schemas.openxmlformats.org/officeDocument/2006/relationships/image" Target="../media/image97.png"/><Relationship Id="rId4" Type="http://schemas.openxmlformats.org/officeDocument/2006/relationships/image" Target="../media/image90.jpeg"/><Relationship Id="rId9" Type="http://schemas.openxmlformats.org/officeDocument/2006/relationships/image" Target="../media/image53.png"/><Relationship Id="rId14" Type="http://schemas.openxmlformats.org/officeDocument/2006/relationships/image" Target="../media/image93.png"/><Relationship Id="rId22" Type="http://schemas.openxmlformats.org/officeDocument/2006/relationships/image" Target="../media/image103.png"/><Relationship Id="rId27" Type="http://schemas.openxmlformats.org/officeDocument/2006/relationships/image" Target="../media/image98.png"/></Relationships>
</file>

<file path=ppt/slides/_rels/slide27.xml.rels><?xml version="1.0" encoding="UTF-8" standalone="yes"?>
<Relationships xmlns="http://schemas.openxmlformats.org/package/2006/relationships"><Relationship Id="rId8" Type="http://schemas.openxmlformats.org/officeDocument/2006/relationships/image" Target="../media/image62.png"/><Relationship Id="rId13" Type="http://schemas.microsoft.com/office/2007/relationships/hdphoto" Target="../media/hdphoto7.wdp"/><Relationship Id="rId3" Type="http://schemas.openxmlformats.org/officeDocument/2006/relationships/image" Target="../media/image110.png"/><Relationship Id="rId7" Type="http://schemas.openxmlformats.org/officeDocument/2006/relationships/image" Target="../media/image97.png"/><Relationship Id="rId12" Type="http://schemas.openxmlformats.org/officeDocument/2006/relationships/image" Target="../media/image114.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11.png"/><Relationship Id="rId11" Type="http://schemas.microsoft.com/office/2007/relationships/hdphoto" Target="../media/hdphoto6.wdp"/><Relationship Id="rId5" Type="http://schemas.openxmlformats.org/officeDocument/2006/relationships/image" Target="../media/image60.png"/><Relationship Id="rId10" Type="http://schemas.openxmlformats.org/officeDocument/2006/relationships/image" Target="../media/image113.png"/><Relationship Id="rId4" Type="http://schemas.openxmlformats.org/officeDocument/2006/relationships/image" Target="../media/image61.png"/><Relationship Id="rId9" Type="http://schemas.openxmlformats.org/officeDocument/2006/relationships/image" Target="../media/image112.jpeg"/><Relationship Id="rId14" Type="http://schemas.openxmlformats.org/officeDocument/2006/relationships/image" Target="../media/image115.png"/></Relationships>
</file>

<file path=ppt/slides/_rels/slide2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62.png"/><Relationship Id="rId7" Type="http://schemas.openxmlformats.org/officeDocument/2006/relationships/image" Target="../media/image116.png"/><Relationship Id="rId12" Type="http://schemas.openxmlformats.org/officeDocument/2006/relationships/image" Target="../media/image115.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10.png"/><Relationship Id="rId11" Type="http://schemas.openxmlformats.org/officeDocument/2006/relationships/image" Target="../media/image112.jpeg"/><Relationship Id="rId5" Type="http://schemas.openxmlformats.org/officeDocument/2006/relationships/image" Target="../media/image111.png"/><Relationship Id="rId10" Type="http://schemas.microsoft.com/office/2007/relationships/hdphoto" Target="../media/hdphoto7.wdp"/><Relationship Id="rId4" Type="http://schemas.openxmlformats.org/officeDocument/2006/relationships/image" Target="../media/image60.png"/><Relationship Id="rId9" Type="http://schemas.openxmlformats.org/officeDocument/2006/relationships/image" Target="../media/image114.png"/></Relationships>
</file>

<file path=ppt/slides/_rels/slide29.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jpeg"/><Relationship Id="rId7" Type="http://schemas.microsoft.com/office/2007/relationships/hdphoto" Target="../media/hdphoto8.wdp"/><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20.png"/><Relationship Id="rId5" Type="http://schemas.openxmlformats.org/officeDocument/2006/relationships/image" Target="../media/image119.png"/><Relationship Id="rId10" Type="http://schemas.openxmlformats.org/officeDocument/2006/relationships/image" Target="../media/image122.png"/><Relationship Id="rId4" Type="http://schemas.openxmlformats.org/officeDocument/2006/relationships/image" Target="../media/image118.png"/><Relationship Id="rId9" Type="http://schemas.microsoft.com/office/2007/relationships/hdphoto" Target="../media/hdphoto9.wdp"/></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128.jpeg"/><Relationship Id="rId13" Type="http://schemas.openxmlformats.org/officeDocument/2006/relationships/image" Target="../media/image133.png"/><Relationship Id="rId18" Type="http://schemas.openxmlformats.org/officeDocument/2006/relationships/image" Target="../media/image92.png"/><Relationship Id="rId3" Type="http://schemas.openxmlformats.org/officeDocument/2006/relationships/image" Target="../media/image123.jpeg"/><Relationship Id="rId21" Type="http://schemas.openxmlformats.org/officeDocument/2006/relationships/image" Target="../media/image137.png"/><Relationship Id="rId7" Type="http://schemas.openxmlformats.org/officeDocument/2006/relationships/image" Target="../media/image127.png"/><Relationship Id="rId12" Type="http://schemas.openxmlformats.org/officeDocument/2006/relationships/image" Target="../media/image132.png"/><Relationship Id="rId17" Type="http://schemas.openxmlformats.org/officeDocument/2006/relationships/image" Target="../media/image55.png"/><Relationship Id="rId2" Type="http://schemas.openxmlformats.org/officeDocument/2006/relationships/notesSlide" Target="../notesSlides/notesSlide24.xml"/><Relationship Id="rId16" Type="http://schemas.openxmlformats.org/officeDocument/2006/relationships/image" Target="../media/image54.png"/><Relationship Id="rId20" Type="http://schemas.openxmlformats.org/officeDocument/2006/relationships/image" Target="../media/image136.png"/><Relationship Id="rId1" Type="http://schemas.openxmlformats.org/officeDocument/2006/relationships/slideLayout" Target="../slideLayouts/slideLayout8.xml"/><Relationship Id="rId6" Type="http://schemas.openxmlformats.org/officeDocument/2006/relationships/image" Target="../media/image126.png"/><Relationship Id="rId11" Type="http://schemas.openxmlformats.org/officeDocument/2006/relationships/image" Target="../media/image131.png"/><Relationship Id="rId24" Type="http://schemas.openxmlformats.org/officeDocument/2006/relationships/image" Target="../media/image140.png"/><Relationship Id="rId5" Type="http://schemas.openxmlformats.org/officeDocument/2006/relationships/image" Target="../media/image125.png"/><Relationship Id="rId15" Type="http://schemas.openxmlformats.org/officeDocument/2006/relationships/image" Target="../media/image135.png"/><Relationship Id="rId23" Type="http://schemas.openxmlformats.org/officeDocument/2006/relationships/image" Target="../media/image139.png"/><Relationship Id="rId10" Type="http://schemas.openxmlformats.org/officeDocument/2006/relationships/image" Target="../media/image130.png"/><Relationship Id="rId19" Type="http://schemas.openxmlformats.org/officeDocument/2006/relationships/image" Target="../media/image93.png"/><Relationship Id="rId4" Type="http://schemas.openxmlformats.org/officeDocument/2006/relationships/image" Target="../media/image124.png"/><Relationship Id="rId9" Type="http://schemas.openxmlformats.org/officeDocument/2006/relationships/image" Target="../media/image129.jpeg"/><Relationship Id="rId14" Type="http://schemas.openxmlformats.org/officeDocument/2006/relationships/image" Target="../media/image134.png"/><Relationship Id="rId22" Type="http://schemas.openxmlformats.org/officeDocument/2006/relationships/image" Target="../media/image138.png"/></Relationships>
</file>

<file path=ppt/slides/_rels/slide31.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142.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43.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jpeg"/><Relationship Id="rId7"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15.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6.pn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bwMode="auto">
          <a:xfrm>
            <a:off x="5146978" y="4580199"/>
            <a:ext cx="36581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ru-RU" dirty="0" smtClean="0">
                <a:latin typeface="Segoe UI" pitchFamily="34" charset="0"/>
                <a:cs typeface="Segoe UI" pitchFamily="34" charset="0"/>
              </a:rPr>
              <a:t>Смарт Лайн Инк / </a:t>
            </a:r>
            <a:r>
              <a:rPr lang="en-US" dirty="0" smtClean="0">
                <a:latin typeface="Segoe UI" pitchFamily="34" charset="0"/>
                <a:cs typeface="Segoe UI" pitchFamily="34" charset="0"/>
              </a:rPr>
              <a:t>DeviceLock, Inc.</a:t>
            </a:r>
            <a:endParaRPr lang="en-US" dirty="0">
              <a:latin typeface="Segoe UI" pitchFamily="34" charset="0"/>
              <a:cs typeface="Segoe UI" pitchFamily="34" charset="0"/>
            </a:endParaRPr>
          </a:p>
        </p:txBody>
      </p:sp>
      <p:sp>
        <p:nvSpPr>
          <p:cNvPr id="25" name="Title 2"/>
          <p:cNvSpPr txBox="1">
            <a:spLocks/>
          </p:cNvSpPr>
          <p:nvPr/>
        </p:nvSpPr>
        <p:spPr bwMode="auto">
          <a:xfrm>
            <a:off x="4958869" y="3868345"/>
            <a:ext cx="37814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2400" dirty="0" smtClean="0">
                <a:solidFill>
                  <a:srgbClr val="336600"/>
                </a:solidFill>
                <a:latin typeface="Franklin Gothic Demi" panose="020B0703020102020204" pitchFamily="34" charset="0"/>
                <a:ea typeface="Helvetica Neue Bold Condensed"/>
                <a:cs typeface="Helvetica Neue Bold Condensed"/>
                <a:sym typeface="Helvetica Light"/>
              </a:rPr>
              <a:t>СЕРГЕЙ ВАХОНИН</a:t>
            </a:r>
            <a:endParaRPr lang="en-US" sz="2400" dirty="0">
              <a:solidFill>
                <a:srgbClr val="336600"/>
              </a:solidFill>
              <a:latin typeface="Franklin Gothic Demi" panose="020B0703020102020204" pitchFamily="34" charset="0"/>
              <a:ea typeface="Helvetica Neue Bold Condensed"/>
              <a:cs typeface="Helvetica Neue Bold Condensed"/>
              <a:sym typeface="Helvetica Light"/>
            </a:endParaRPr>
          </a:p>
        </p:txBody>
      </p:sp>
      <p:sp>
        <p:nvSpPr>
          <p:cNvPr id="26" name="Title 2"/>
          <p:cNvSpPr txBox="1">
            <a:spLocks/>
          </p:cNvSpPr>
          <p:nvPr/>
        </p:nvSpPr>
        <p:spPr bwMode="auto">
          <a:xfrm>
            <a:off x="5163455" y="4276248"/>
            <a:ext cx="3781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1600" dirty="0"/>
              <a:t>Директор</a:t>
            </a:r>
            <a:r>
              <a:rPr lang="ru-RU" dirty="0"/>
              <a:t> по </a:t>
            </a:r>
            <a:r>
              <a:rPr lang="ru-RU" dirty="0" smtClean="0"/>
              <a:t>решениям</a:t>
            </a:r>
            <a:endParaRPr lang="en-US" dirty="0"/>
          </a:p>
        </p:txBody>
      </p:sp>
      <p:sp>
        <p:nvSpPr>
          <p:cNvPr id="22" name="Title 2"/>
          <p:cNvSpPr txBox="1">
            <a:spLocks/>
          </p:cNvSpPr>
          <p:nvPr/>
        </p:nvSpPr>
        <p:spPr bwMode="auto">
          <a:xfrm>
            <a:off x="406171" y="5631258"/>
            <a:ext cx="3781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1600" dirty="0" smtClean="0"/>
              <a:t>23 сентября 2015 г.</a:t>
            </a:r>
            <a:endParaRPr lang="en-US" dirty="0"/>
          </a:p>
        </p:txBody>
      </p:sp>
      <p:sp>
        <p:nvSpPr>
          <p:cNvPr id="21" name="Shape 146"/>
          <p:cNvSpPr>
            <a:spLocks noChangeArrowheads="1"/>
          </p:cNvSpPr>
          <p:nvPr/>
        </p:nvSpPr>
        <p:spPr bwMode="auto">
          <a:xfrm>
            <a:off x="4958869" y="4972136"/>
            <a:ext cx="767838"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r>
              <a:rPr lang="ru-RU" altLang="ru-RU" sz="2000" dirty="0">
                <a:solidFill>
                  <a:srgbClr val="336600"/>
                </a:solidFill>
                <a:latin typeface="+mj-lt"/>
                <a:ea typeface="Helvetica Neue Bold Condensed"/>
                <a:cs typeface="Helvetica Neue Bold Condensed"/>
                <a:sym typeface="Helvetica Neue Bold Condensed"/>
              </a:rPr>
              <a:t>EMAIL</a:t>
            </a:r>
          </a:p>
        </p:txBody>
      </p:sp>
      <p:sp>
        <p:nvSpPr>
          <p:cNvPr id="23" name="Shape 149"/>
          <p:cNvSpPr>
            <a:spLocks noChangeArrowheads="1"/>
          </p:cNvSpPr>
          <p:nvPr/>
        </p:nvSpPr>
        <p:spPr bwMode="auto">
          <a:xfrm>
            <a:off x="5905254" y="4972137"/>
            <a:ext cx="2471894" cy="41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r>
              <a:rPr lang="en-US" altLang="ru-RU" sz="2000" u="sng" dirty="0" smtClean="0">
                <a:latin typeface="+mj-lt"/>
                <a:ea typeface="Helvetica Neue Bold Condensed"/>
                <a:cs typeface="Helvetica Neue Bold Condensed"/>
              </a:rPr>
              <a:t>SV</a:t>
            </a:r>
            <a:r>
              <a:rPr lang="ru-RU" altLang="ru-RU" sz="2000" u="sng" dirty="0" smtClean="0">
                <a:latin typeface="+mj-lt"/>
                <a:ea typeface="Helvetica Neue Bold Condensed"/>
                <a:cs typeface="Helvetica Neue Bold Condensed"/>
              </a:rPr>
              <a:t>@</a:t>
            </a:r>
            <a:r>
              <a:rPr lang="en-US" altLang="ru-RU" sz="2000" u="sng" dirty="0" smtClean="0">
                <a:latin typeface="+mj-lt"/>
                <a:ea typeface="Helvetica Neue Bold Condensed"/>
                <a:cs typeface="Helvetica Neue Bold Condensed"/>
              </a:rPr>
              <a:t>DEVICELOCK</a:t>
            </a:r>
            <a:r>
              <a:rPr lang="ru-RU" altLang="ru-RU" sz="2000" u="sng" dirty="0" smtClean="0">
                <a:latin typeface="+mj-lt"/>
                <a:ea typeface="Helvetica Neue Bold Condensed"/>
                <a:cs typeface="Helvetica Neue Bold Condensed"/>
              </a:rPr>
              <a:t>.COM</a:t>
            </a:r>
            <a:endParaRPr lang="ru-RU" altLang="ru-RU" sz="2000" u="sng" dirty="0">
              <a:latin typeface="+mj-lt"/>
              <a:ea typeface="Helvetica Neue Bold Condensed"/>
              <a:cs typeface="Helvetica Neue Bold Condensed"/>
            </a:endParaRPr>
          </a:p>
        </p:txBody>
      </p:sp>
      <p:pic>
        <p:nvPicPr>
          <p:cNvPr id="14" name="Picture 4"/>
          <p:cNvPicPr>
            <a:picLocks noChangeAspect="1" noChangeArrowheads="1"/>
          </p:cNvPicPr>
          <p:nvPr/>
        </p:nvPicPr>
        <p:blipFill rotWithShape="1">
          <a:blip r:embed="rId3"/>
          <a:srcRect l="6971"/>
          <a:stretch/>
        </p:blipFill>
        <p:spPr bwMode="auto">
          <a:xfrm>
            <a:off x="0" y="1004860"/>
            <a:ext cx="9144000" cy="2382319"/>
          </a:xfrm>
          <a:prstGeom prst="rect">
            <a:avLst/>
          </a:prstGeom>
          <a:ln>
            <a:noFill/>
          </a:ln>
          <a:effectLst>
            <a:outerShdw blurRad="292100" dist="25400" dir="54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4086" y="248917"/>
            <a:ext cx="3515783" cy="342764"/>
          </a:xfrm>
          <a:prstGeom prst="rect">
            <a:avLst/>
          </a:prstGeom>
        </p:spPr>
      </p:pic>
      <p:sp>
        <p:nvSpPr>
          <p:cNvPr id="29" name="Title 2"/>
          <p:cNvSpPr txBox="1">
            <a:spLocks/>
          </p:cNvSpPr>
          <p:nvPr/>
        </p:nvSpPr>
        <p:spPr bwMode="auto">
          <a:xfrm>
            <a:off x="515865" y="1949798"/>
            <a:ext cx="811227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3200" b="1" dirty="0" smtClean="0">
                <a:solidFill>
                  <a:schemeClr val="bg1"/>
                </a:solidFill>
              </a:rPr>
              <a:t>Вопросы эффективности</a:t>
            </a:r>
            <a:r>
              <a:rPr lang="en-US" sz="3200" b="1" dirty="0" smtClean="0">
                <a:solidFill>
                  <a:schemeClr val="bg1"/>
                </a:solidFill>
              </a:rPr>
              <a:t> DLP-</a:t>
            </a:r>
            <a:r>
              <a:rPr lang="ru-RU" sz="3200" b="1" dirty="0" smtClean="0">
                <a:solidFill>
                  <a:schemeClr val="bg1"/>
                </a:solidFill>
              </a:rPr>
              <a:t>систем</a:t>
            </a:r>
            <a:endParaRPr lang="en-US" sz="3200" b="1" dirty="0">
              <a:solidFill>
                <a:schemeClr val="bg1"/>
              </a:solidFill>
            </a:endParaRPr>
          </a:p>
        </p:txBody>
      </p:sp>
      <p:pic>
        <p:nvPicPr>
          <p:cNvPr id="3" name="Picture 2"/>
          <p:cNvPicPr>
            <a:picLocks noChangeAspect="1"/>
          </p:cNvPicPr>
          <p:nvPr/>
        </p:nvPicPr>
        <p:blipFill>
          <a:blip r:embed="rId5"/>
          <a:stretch>
            <a:fillRect/>
          </a:stretch>
        </p:blipFill>
        <p:spPr>
          <a:xfrm>
            <a:off x="334733" y="248594"/>
            <a:ext cx="1962150" cy="542925"/>
          </a:xfrm>
          <a:prstGeom prst="rect">
            <a:avLst/>
          </a:prstGeom>
        </p:spPr>
      </p:pic>
      <p:pic>
        <p:nvPicPr>
          <p:cNvPr id="4" name="Picture 3"/>
          <p:cNvPicPr>
            <a:picLocks noChangeAspect="1"/>
          </p:cNvPicPr>
          <p:nvPr/>
        </p:nvPicPr>
        <p:blipFill>
          <a:blip r:embed="rId6"/>
          <a:stretch>
            <a:fillRect/>
          </a:stretch>
        </p:blipFill>
        <p:spPr>
          <a:xfrm>
            <a:off x="330399" y="5933168"/>
            <a:ext cx="2200275" cy="666750"/>
          </a:xfrm>
          <a:prstGeom prst="rect">
            <a:avLst/>
          </a:prstGeom>
        </p:spPr>
      </p:pic>
    </p:spTree>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Прямоугольник 73"/>
          <p:cNvSpPr/>
          <p:nvPr/>
        </p:nvSpPr>
        <p:spPr>
          <a:xfrm>
            <a:off x="971700" y="1334290"/>
            <a:ext cx="7602387" cy="3254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500" b="1" dirty="0" smtClean="0">
                <a:solidFill>
                  <a:schemeClr val="tx1"/>
                </a:solidFill>
              </a:rPr>
              <a:t>ПЕРЕДАЧА ПО ЛОКАЛЬНЫМ КАНАЛАМ</a:t>
            </a:r>
            <a:endParaRPr lang="ru-RU" sz="1500" b="1" dirty="0">
              <a:solidFill>
                <a:schemeClr val="tx1"/>
              </a:solidFill>
            </a:endParaRPr>
          </a:p>
        </p:txBody>
      </p:sp>
      <p:sp>
        <p:nvSpPr>
          <p:cNvPr id="75" name="Прямоугольник 74"/>
          <p:cNvSpPr/>
          <p:nvPr/>
        </p:nvSpPr>
        <p:spPr>
          <a:xfrm>
            <a:off x="971688" y="1786403"/>
            <a:ext cx="3582863" cy="2334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300" b="1" dirty="0" smtClean="0">
                <a:solidFill>
                  <a:schemeClr val="tx1"/>
                </a:solidFill>
              </a:rPr>
              <a:t>ПОРТЫ И ИНТЕРФЕЙСЫ</a:t>
            </a:r>
            <a:endParaRPr lang="ru-RU" sz="1300" b="1" dirty="0">
              <a:solidFill>
                <a:schemeClr val="tx1"/>
              </a:solidFill>
            </a:endParaRPr>
          </a:p>
        </p:txBody>
      </p:sp>
      <p:sp>
        <p:nvSpPr>
          <p:cNvPr id="76" name="Прямоугольник 75"/>
          <p:cNvSpPr/>
          <p:nvPr/>
        </p:nvSpPr>
        <p:spPr>
          <a:xfrm>
            <a:off x="4991208" y="1786403"/>
            <a:ext cx="3582863" cy="2334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300" b="1" dirty="0" smtClean="0">
                <a:solidFill>
                  <a:schemeClr val="tx1"/>
                </a:solidFill>
              </a:rPr>
              <a:t>УСТРОЙСТВА</a:t>
            </a:r>
            <a:endParaRPr lang="ru-RU" sz="1300" b="1" dirty="0">
              <a:solidFill>
                <a:schemeClr val="tx1"/>
              </a:solidFill>
            </a:endParaRPr>
          </a:p>
        </p:txBody>
      </p:sp>
      <p:sp>
        <p:nvSpPr>
          <p:cNvPr id="82" name="TextBox 81"/>
          <p:cNvSpPr txBox="1"/>
          <p:nvPr/>
        </p:nvSpPr>
        <p:spPr>
          <a:xfrm>
            <a:off x="1014439" y="2609883"/>
            <a:ext cx="3540112" cy="507831"/>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ПОРТ </a:t>
            </a:r>
            <a:r>
              <a:rPr lang="en-US" sz="1100" b="1" dirty="0" smtClean="0">
                <a:latin typeface="+mj-lt"/>
                <a:cs typeface="Segoe UI" panose="020B0502040204020203" pitchFamily="34" charset="0"/>
              </a:rPr>
              <a:t>USB</a:t>
            </a:r>
          </a:p>
          <a:p>
            <a:r>
              <a:rPr lang="ru-RU" sz="1100" dirty="0" smtClean="0">
                <a:latin typeface="+mj-lt"/>
                <a:cs typeface="Segoe UI" panose="020B0502040204020203" pitchFamily="34" charset="0"/>
              </a:rPr>
              <a:t>Запись на съемные накопители, использование неавторизованных устройств передачи данных</a:t>
            </a:r>
            <a:endParaRPr lang="en-US" sz="1100" dirty="0" smtClean="0">
              <a:latin typeface="+mj-lt"/>
              <a:cs typeface="Segoe UI" panose="020B0502040204020203" pitchFamily="34" charset="0"/>
            </a:endParaRPr>
          </a:p>
        </p:txBody>
      </p:sp>
      <p:sp>
        <p:nvSpPr>
          <p:cNvPr id="85" name="TextBox 84"/>
          <p:cNvSpPr txBox="1"/>
          <p:nvPr/>
        </p:nvSpPr>
        <p:spPr>
          <a:xfrm>
            <a:off x="1014439" y="4236576"/>
            <a:ext cx="3540112" cy="507831"/>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ПОРТ </a:t>
            </a:r>
            <a:r>
              <a:rPr lang="en-US" sz="1100" b="1" dirty="0" smtClean="0">
                <a:latin typeface="+mj-lt"/>
                <a:cs typeface="Segoe UI" panose="020B0502040204020203" pitchFamily="34" charset="0"/>
              </a:rPr>
              <a:t>FIREWIRE</a:t>
            </a:r>
          </a:p>
          <a:p>
            <a:r>
              <a:rPr lang="ru-RU" sz="1100" dirty="0" smtClean="0">
                <a:latin typeface="+mj-lt"/>
                <a:cs typeface="Segoe UI" panose="020B0502040204020203" pitchFamily="34" charset="0"/>
              </a:rPr>
              <a:t>Запись данных на внешний жесткий диск, подключение других скоростных устройств</a:t>
            </a:r>
          </a:p>
        </p:txBody>
      </p:sp>
      <p:sp>
        <p:nvSpPr>
          <p:cNvPr id="86" name="TextBox 85"/>
          <p:cNvSpPr txBox="1"/>
          <p:nvPr/>
        </p:nvSpPr>
        <p:spPr>
          <a:xfrm>
            <a:off x="1014439" y="2170958"/>
            <a:ext cx="3540112" cy="338554"/>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ИНТЕРФЕЙС </a:t>
            </a:r>
            <a:r>
              <a:rPr lang="en-US" sz="1100" b="1" dirty="0" smtClean="0">
                <a:latin typeface="+mj-lt"/>
                <a:cs typeface="Segoe UI" panose="020B0502040204020203" pitchFamily="34" charset="0"/>
              </a:rPr>
              <a:t>WI-FI</a:t>
            </a:r>
          </a:p>
          <a:p>
            <a:r>
              <a:rPr lang="ru-RU" sz="1100" dirty="0" smtClean="0">
                <a:latin typeface="+mj-lt"/>
                <a:cs typeface="Segoe UI" panose="020B0502040204020203" pitchFamily="34" charset="0"/>
              </a:rPr>
              <a:t>Подключение к неавторизованным беспроводным сетям</a:t>
            </a:r>
          </a:p>
        </p:txBody>
      </p:sp>
      <p:sp>
        <p:nvSpPr>
          <p:cNvPr id="87" name="TextBox 86"/>
          <p:cNvSpPr txBox="1"/>
          <p:nvPr/>
        </p:nvSpPr>
        <p:spPr>
          <a:xfrm>
            <a:off x="1014439" y="3645282"/>
            <a:ext cx="3540112" cy="507831"/>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ИНТЕРФЕЙС </a:t>
            </a:r>
            <a:r>
              <a:rPr lang="en-US" sz="1100" b="1" dirty="0" smtClean="0">
                <a:latin typeface="+mj-lt"/>
                <a:cs typeface="Segoe UI" panose="020B0502040204020203" pitchFamily="34" charset="0"/>
              </a:rPr>
              <a:t>BLUETOOTH</a:t>
            </a:r>
          </a:p>
          <a:p>
            <a:r>
              <a:rPr lang="ru-RU" sz="1100" dirty="0" smtClean="0">
                <a:latin typeface="+mj-lt"/>
                <a:cs typeface="Segoe UI" panose="020B0502040204020203" pitchFamily="34" charset="0"/>
              </a:rPr>
              <a:t>Подключение к неконтролируемой на уровне периметра корпоративной сети беспроводной точке доступа</a:t>
            </a:r>
          </a:p>
        </p:txBody>
      </p:sp>
      <p:sp>
        <p:nvSpPr>
          <p:cNvPr id="88" name="TextBox 87"/>
          <p:cNvSpPr txBox="1"/>
          <p:nvPr/>
        </p:nvSpPr>
        <p:spPr>
          <a:xfrm>
            <a:off x="1007005" y="3194866"/>
            <a:ext cx="3540112" cy="338554"/>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ПОСЛЕДОВАТЕЛЬНЫЙ ПОРТ</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Использование модема или иных устройств</a:t>
            </a:r>
          </a:p>
        </p:txBody>
      </p:sp>
      <p:sp>
        <p:nvSpPr>
          <p:cNvPr id="90" name="TextBox 89"/>
          <p:cNvSpPr txBox="1"/>
          <p:nvPr/>
        </p:nvSpPr>
        <p:spPr>
          <a:xfrm>
            <a:off x="4991208" y="2170958"/>
            <a:ext cx="3540112" cy="507831"/>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ПЕЧАТАЮЩИЕ УСТРОЙСТВА</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Печать информации через локальные, сетевые или виртуальные принтеры</a:t>
            </a:r>
            <a:endParaRPr lang="en-US" sz="1100" dirty="0" smtClean="0">
              <a:latin typeface="+mj-lt"/>
              <a:cs typeface="Segoe UI" panose="020B0502040204020203" pitchFamily="34" charset="0"/>
            </a:endParaRPr>
          </a:p>
        </p:txBody>
      </p:sp>
      <p:sp>
        <p:nvSpPr>
          <p:cNvPr id="92" name="TextBox 91"/>
          <p:cNvSpPr txBox="1"/>
          <p:nvPr/>
        </p:nvSpPr>
        <p:spPr>
          <a:xfrm>
            <a:off x="4991208" y="2680074"/>
            <a:ext cx="3540112" cy="338554"/>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СЪЕМНЫЕ УСТРОЙСТВА ХРАНЕНИЯ ДАННЫХ</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Запись на карту памяти</a:t>
            </a:r>
            <a:endParaRPr lang="en-US" sz="1100" dirty="0" smtClean="0">
              <a:latin typeface="+mj-lt"/>
              <a:cs typeface="Segoe UI" panose="020B0502040204020203" pitchFamily="34" charset="0"/>
            </a:endParaRPr>
          </a:p>
        </p:txBody>
      </p:sp>
      <p:sp>
        <p:nvSpPr>
          <p:cNvPr id="93" name="TextBox 92"/>
          <p:cNvSpPr txBox="1"/>
          <p:nvPr/>
        </p:nvSpPr>
        <p:spPr>
          <a:xfrm>
            <a:off x="4991208" y="3018628"/>
            <a:ext cx="3540112" cy="677108"/>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УСТРОЙСТВА, ПЕРЕНАПРАВЛЕННЫЕ В ТЕРМИНАЛЬНОЙ СЕССИИ</a:t>
            </a:r>
          </a:p>
          <a:p>
            <a:r>
              <a:rPr lang="ru-RU" sz="1100" dirty="0" smtClean="0">
                <a:latin typeface="+mj-lt"/>
                <a:cs typeface="Segoe UI" panose="020B0502040204020203" pitchFamily="34" charset="0"/>
              </a:rPr>
              <a:t>Сохранение и печать данных на перенаправленных устройствах</a:t>
            </a:r>
            <a:endParaRPr lang="ru-RU" sz="1100" dirty="0">
              <a:latin typeface="+mj-lt"/>
              <a:cs typeface="Segoe UI" panose="020B0502040204020203" pitchFamily="34" charset="0"/>
            </a:endParaRPr>
          </a:p>
        </p:txBody>
      </p:sp>
      <p:sp>
        <p:nvSpPr>
          <p:cNvPr id="94" name="TextBox 93"/>
          <p:cNvSpPr txBox="1"/>
          <p:nvPr/>
        </p:nvSpPr>
        <p:spPr>
          <a:xfrm rot="16200000">
            <a:off x="-1520475" y="4141485"/>
            <a:ext cx="4415266" cy="171989"/>
          </a:xfrm>
          <a:prstGeom prst="rect">
            <a:avLst/>
          </a:prstGeom>
          <a:noFill/>
        </p:spPr>
        <p:txBody>
          <a:bodyPr wrap="square" lIns="0" tIns="0" rIns="0" bIns="0" rtlCol="0" anchor="ctr">
            <a:spAutoFit/>
          </a:bodyPr>
          <a:lstStyle/>
          <a:p>
            <a:pPr algn="ctr"/>
            <a:r>
              <a:rPr lang="ru-RU" sz="1100" b="1" dirty="0" smtClean="0">
                <a:latin typeface="+mj-lt"/>
                <a:cs typeface="Segoe UI" panose="020B0502040204020203" pitchFamily="34" charset="0"/>
              </a:rPr>
              <a:t>ПОРТ / ИНТЕРФЕЙС / УСТРОЙСТВО</a:t>
            </a:r>
            <a:endParaRPr lang="en-US" sz="1100" dirty="0" smtClean="0">
              <a:latin typeface="+mj-lt"/>
              <a:cs typeface="Segoe UI" panose="020B0502040204020203" pitchFamily="34" charset="0"/>
            </a:endParaRPr>
          </a:p>
        </p:txBody>
      </p:sp>
      <p:cxnSp>
        <p:nvCxnSpPr>
          <p:cNvPr id="4" name="Прямая соединительная линия 3"/>
          <p:cNvCxnSpPr/>
          <p:nvPr/>
        </p:nvCxnSpPr>
        <p:spPr>
          <a:xfrm>
            <a:off x="837860" y="2170959"/>
            <a:ext cx="0" cy="4264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4991208" y="3700204"/>
            <a:ext cx="3540112" cy="677108"/>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СИСТЕМНЫЙ БУФЕР ОБМЕНА ДАННЫМИ</a:t>
            </a:r>
          </a:p>
          <a:p>
            <a:r>
              <a:rPr lang="ru-RU" sz="1100" dirty="0" smtClean="0">
                <a:latin typeface="+mj-lt"/>
                <a:cs typeface="Segoe UI" panose="020B0502040204020203" pitchFamily="34" charset="0"/>
              </a:rPr>
              <a:t>Операции копирования/вставки между приложениями с целью нарушения политики безопасности.</a:t>
            </a:r>
            <a:br>
              <a:rPr lang="ru-RU" sz="1100" dirty="0" smtClean="0">
                <a:latin typeface="+mj-lt"/>
                <a:cs typeface="Segoe UI" panose="020B0502040204020203" pitchFamily="34" charset="0"/>
              </a:rPr>
            </a:br>
            <a:r>
              <a:rPr lang="ru-RU" sz="1100" dirty="0" smtClean="0">
                <a:latin typeface="+mj-lt"/>
                <a:cs typeface="Segoe UI" panose="020B0502040204020203" pitchFamily="34" charset="0"/>
              </a:rPr>
              <a:t>Извлечение данных из терминальной сессии.</a:t>
            </a:r>
            <a:endParaRPr lang="en-US" sz="1100" dirty="0" smtClean="0">
              <a:latin typeface="+mj-lt"/>
              <a:cs typeface="Segoe UI" panose="020B0502040204020203" pitchFamily="34" charset="0"/>
            </a:endParaRPr>
          </a:p>
        </p:txBody>
      </p:sp>
      <p:sp>
        <p:nvSpPr>
          <p:cNvPr id="102" name="TextBox 101"/>
          <p:cNvSpPr txBox="1"/>
          <p:nvPr/>
        </p:nvSpPr>
        <p:spPr>
          <a:xfrm>
            <a:off x="4991208" y="4426251"/>
            <a:ext cx="3540112" cy="677108"/>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ОПТИЧЕСКИЕ ПРИВОДЫ, ПРИВОДЫ ГИБКИХ ДИСКОВ, ЛЕНТОЧНЫЕ НАКОПИТЕЛИ</a:t>
            </a:r>
          </a:p>
          <a:p>
            <a:r>
              <a:rPr lang="ru-RU" sz="1100" dirty="0" smtClean="0">
                <a:latin typeface="+mj-lt"/>
                <a:cs typeface="Segoe UI" panose="020B0502040204020203" pitchFamily="34" charset="0"/>
              </a:rPr>
              <a:t>Запись данных на оптический или ленточный носитель, гибкий диск</a:t>
            </a:r>
            <a:endParaRPr lang="en-US" sz="1100" dirty="0" smtClean="0">
              <a:latin typeface="+mj-lt"/>
              <a:cs typeface="Segoe UI" panose="020B0502040204020203" pitchFamily="34" charset="0"/>
            </a:endParaRPr>
          </a:p>
        </p:txBody>
      </p:sp>
      <p:sp>
        <p:nvSpPr>
          <p:cNvPr id="104" name="TextBox 103"/>
          <p:cNvSpPr txBox="1"/>
          <p:nvPr/>
        </p:nvSpPr>
        <p:spPr>
          <a:xfrm>
            <a:off x="4991208" y="5152298"/>
            <a:ext cx="3540112" cy="507831"/>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МОБИЛЬНЫЕ УСТРОЙСТВА</a:t>
            </a:r>
          </a:p>
          <a:p>
            <a:r>
              <a:rPr lang="ru-RU" sz="1100" dirty="0" smtClean="0">
                <a:latin typeface="+mj-lt"/>
                <a:cs typeface="Segoe UI" panose="020B0502040204020203" pitchFamily="34" charset="0"/>
              </a:rPr>
              <a:t>Синхронизация почтовой переписки, записной книжки, календаря, контактов и прочих нефайловых объектов</a:t>
            </a:r>
            <a:endParaRPr lang="en-US" sz="1100" dirty="0" smtClean="0">
              <a:latin typeface="+mj-lt"/>
              <a:cs typeface="Segoe UI" panose="020B0502040204020203" pitchFamily="34" charset="0"/>
            </a:endParaRPr>
          </a:p>
        </p:txBody>
      </p:sp>
      <p:sp>
        <p:nvSpPr>
          <p:cNvPr id="105" name="TextBox 104"/>
          <p:cNvSpPr txBox="1"/>
          <p:nvPr/>
        </p:nvSpPr>
        <p:spPr>
          <a:xfrm>
            <a:off x="4991208" y="5660129"/>
            <a:ext cx="3540112" cy="338554"/>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ПРОТОКОЛ </a:t>
            </a:r>
            <a:r>
              <a:rPr lang="en-US" sz="1100" b="1" dirty="0" smtClean="0">
                <a:latin typeface="+mj-lt"/>
                <a:cs typeface="Segoe UI" panose="020B0502040204020203" pitchFamily="34" charset="0"/>
              </a:rPr>
              <a:t>MTP</a:t>
            </a:r>
            <a:endParaRPr lang="ru-RU" sz="1100" b="1" dirty="0" smtClean="0">
              <a:latin typeface="+mj-lt"/>
              <a:cs typeface="Segoe UI" panose="020B0502040204020203" pitchFamily="34" charset="0"/>
            </a:endParaRPr>
          </a:p>
          <a:p>
            <a:r>
              <a:rPr lang="ru-RU" sz="1100" dirty="0" smtClean="0">
                <a:latin typeface="+mj-lt"/>
                <a:cs typeface="Segoe UI" panose="020B0502040204020203" pitchFamily="34" charset="0"/>
              </a:rPr>
              <a:t>Запись данных на</a:t>
            </a:r>
            <a:r>
              <a:rPr lang="en-US" sz="1100" dirty="0" smtClean="0">
                <a:latin typeface="+mj-lt"/>
                <a:cs typeface="Segoe UI" panose="020B0502040204020203" pitchFamily="34" charset="0"/>
              </a:rPr>
              <a:t> </a:t>
            </a:r>
            <a:r>
              <a:rPr lang="ru-RU" sz="1100" dirty="0" smtClean="0">
                <a:latin typeface="+mj-lt"/>
                <a:cs typeface="Segoe UI" panose="020B0502040204020203" pitchFamily="34" charset="0"/>
              </a:rPr>
              <a:t>мобильные устройства (</a:t>
            </a:r>
            <a:r>
              <a:rPr lang="en-US" sz="1100" dirty="0" smtClean="0">
                <a:latin typeface="+mj-lt"/>
                <a:cs typeface="Segoe UI" panose="020B0502040204020203" pitchFamily="34" charset="0"/>
              </a:rPr>
              <a:t>Android</a:t>
            </a:r>
            <a:r>
              <a:rPr lang="ru-RU" sz="1100" dirty="0" smtClean="0">
                <a:latin typeface="+mj-lt"/>
                <a:cs typeface="Segoe UI" panose="020B0502040204020203" pitchFamily="34" charset="0"/>
              </a:rPr>
              <a:t> и др.)</a:t>
            </a:r>
            <a:endParaRPr lang="en-US" sz="1100" dirty="0" smtClean="0">
              <a:latin typeface="+mj-lt"/>
              <a:cs typeface="Segoe UI" panose="020B0502040204020203" pitchFamily="34" charset="0"/>
            </a:endParaRPr>
          </a:p>
        </p:txBody>
      </p:sp>
      <p:sp>
        <p:nvSpPr>
          <p:cNvPr id="106" name="TextBox 105"/>
          <p:cNvSpPr txBox="1"/>
          <p:nvPr/>
        </p:nvSpPr>
        <p:spPr>
          <a:xfrm>
            <a:off x="4991208" y="6048183"/>
            <a:ext cx="3540112" cy="338554"/>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ЖЕСТКИЙ ДИСК</a:t>
            </a:r>
          </a:p>
          <a:p>
            <a:r>
              <a:rPr lang="ru-RU" sz="1100" dirty="0" smtClean="0">
                <a:latin typeface="+mj-lt"/>
                <a:cs typeface="Segoe UI" panose="020B0502040204020203" pitchFamily="34" charset="0"/>
              </a:rPr>
              <a:t>Намеренное или случайное форматирование</a:t>
            </a:r>
          </a:p>
        </p:txBody>
      </p:sp>
      <p:cxnSp>
        <p:nvCxnSpPr>
          <p:cNvPr id="9" name="Прямая соединительная линия 8"/>
          <p:cNvCxnSpPr/>
          <p:nvPr/>
        </p:nvCxnSpPr>
        <p:spPr>
          <a:xfrm>
            <a:off x="971700" y="1682856"/>
            <a:ext cx="7602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Прямая соединительная линия 115"/>
          <p:cNvCxnSpPr/>
          <p:nvPr/>
        </p:nvCxnSpPr>
        <p:spPr>
          <a:xfrm>
            <a:off x="971700" y="2059095"/>
            <a:ext cx="35828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Прямая соединительная линия 117"/>
          <p:cNvCxnSpPr/>
          <p:nvPr/>
        </p:nvCxnSpPr>
        <p:spPr>
          <a:xfrm>
            <a:off x="4991237" y="2059095"/>
            <a:ext cx="35828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Заголовок 1"/>
          <p:cNvSpPr txBox="1">
            <a:spLocks/>
          </p:cNvSpPr>
          <p:nvPr/>
        </p:nvSpPr>
        <p:spPr bwMode="auto">
          <a:xfrm>
            <a:off x="0" y="557561"/>
            <a:ext cx="9144001" cy="474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marL="446088" eaLnBrk="1" hangingPunct="1"/>
            <a:r>
              <a:rPr lang="ru-RU" sz="1900" b="1" dirty="0" smtClean="0">
                <a:effectLst/>
                <a:latin typeface="+mj-lt"/>
              </a:rPr>
              <a:t>Использование локальных устройств и интерфейсов</a:t>
            </a:r>
            <a:endParaRPr lang="ru-RU" sz="1900" b="1" dirty="0">
              <a:effectLst/>
              <a:latin typeface="+mj-lt"/>
            </a:endParaRPr>
          </a:p>
        </p:txBody>
      </p:sp>
      <p:sp>
        <p:nvSpPr>
          <p:cNvPr id="28" name="TextBox 27"/>
          <p:cNvSpPr txBox="1"/>
          <p:nvPr/>
        </p:nvSpPr>
        <p:spPr>
          <a:xfrm>
            <a:off x="1002962" y="5227745"/>
            <a:ext cx="3544155" cy="677108"/>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МОБИЛЬНОЕ УСТРОЙСТВО </a:t>
            </a:r>
            <a:r>
              <a:rPr lang="en-US" sz="1100" b="1" dirty="0">
                <a:latin typeface="+mj-lt"/>
                <a:cs typeface="Segoe UI" panose="020B0502040204020203" pitchFamily="34" charset="0"/>
              </a:rPr>
              <a:t>(</a:t>
            </a:r>
            <a:r>
              <a:rPr lang="en-US" sz="1100" b="1" dirty="0" smtClean="0">
                <a:latin typeface="+mj-lt"/>
                <a:cs typeface="Segoe UI" panose="020B0502040204020203" pitchFamily="34" charset="0"/>
              </a:rPr>
              <a:t>BYOD)</a:t>
            </a:r>
          </a:p>
          <a:p>
            <a:r>
              <a:rPr lang="ru-RU" sz="1100" dirty="0" smtClean="0">
                <a:cs typeface="Segoe UI" panose="020B0502040204020203" pitchFamily="34" charset="0"/>
              </a:rPr>
              <a:t>Потеря или кража ноутбука мобильного сотрудника. </a:t>
            </a:r>
          </a:p>
          <a:p>
            <a:r>
              <a:rPr lang="ru-RU" sz="1100" dirty="0" smtClean="0">
                <a:cs typeface="Segoe UI" panose="020B0502040204020203" pitchFamily="34" charset="0"/>
              </a:rPr>
              <a:t>Неконтролируемые использование и передача данных с персональных устройств сотрудников.</a:t>
            </a:r>
            <a:endParaRPr lang="ru-RU" sz="1100" dirty="0">
              <a:cs typeface="Segoe UI" panose="020B0502040204020203" pitchFamily="34" charset="0"/>
            </a:endParaRPr>
          </a:p>
        </p:txBody>
      </p:sp>
      <p:cxnSp>
        <p:nvCxnSpPr>
          <p:cNvPr id="29" name="Прямая соединительная линия 28"/>
          <p:cNvCxnSpPr/>
          <p:nvPr/>
        </p:nvCxnSpPr>
        <p:spPr>
          <a:xfrm>
            <a:off x="1002962" y="5162146"/>
            <a:ext cx="35828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02962" y="5970451"/>
            <a:ext cx="3799497" cy="338554"/>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СЪЕМНЫЕ НАКОПИТЕЛИ</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Утеря нешифрованного устройства с данными</a:t>
            </a:r>
            <a:endParaRPr lang="en-US" sz="1100" dirty="0" smtClean="0">
              <a:latin typeface="+mj-lt"/>
              <a:cs typeface="Segoe UI" panose="020B0502040204020203" pitchFamily="34" charset="0"/>
            </a:endParaRPr>
          </a:p>
        </p:txBody>
      </p:sp>
    </p:spTree>
    <p:extLst>
      <p:ext uri="{BB962C8B-B14F-4D97-AF65-F5344CB8AC3E}">
        <p14:creationId xmlns:p14="http://schemas.microsoft.com/office/powerpoint/2010/main" val="268509894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Группа 6"/>
          <p:cNvGrpSpPr/>
          <p:nvPr/>
        </p:nvGrpSpPr>
        <p:grpSpPr>
          <a:xfrm>
            <a:off x="601163" y="1855998"/>
            <a:ext cx="236697" cy="2567195"/>
            <a:chOff x="601163" y="2170959"/>
            <a:chExt cx="236697" cy="2749278"/>
          </a:xfrm>
        </p:grpSpPr>
        <p:sp>
          <p:nvSpPr>
            <p:cNvPr id="94" name="TextBox 93"/>
            <p:cNvSpPr txBox="1"/>
            <p:nvPr/>
          </p:nvSpPr>
          <p:spPr>
            <a:xfrm rot="16200000">
              <a:off x="-688837" y="3460960"/>
              <a:ext cx="2749277" cy="169277"/>
            </a:xfrm>
            <a:prstGeom prst="rect">
              <a:avLst/>
            </a:prstGeom>
            <a:noFill/>
          </p:spPr>
          <p:txBody>
            <a:bodyPr wrap="square" lIns="0" tIns="0" rIns="0" bIns="0" rtlCol="0">
              <a:spAutoFit/>
            </a:bodyPr>
            <a:lstStyle/>
            <a:p>
              <a:pPr algn="ctr"/>
              <a:r>
                <a:rPr lang="ru-RU" sz="1100" b="1" dirty="0" smtClean="0">
                  <a:latin typeface="+mj-lt"/>
                  <a:cs typeface="Segoe UI" panose="020B0502040204020203" pitchFamily="34" charset="0"/>
                </a:rPr>
                <a:t>ПРОТОКОЛ / СЛУЖБА</a:t>
              </a:r>
              <a:endParaRPr lang="en-US" sz="1100" dirty="0" smtClean="0">
                <a:latin typeface="+mj-lt"/>
                <a:cs typeface="Segoe UI" panose="020B0502040204020203" pitchFamily="34" charset="0"/>
              </a:endParaRPr>
            </a:p>
          </p:txBody>
        </p:sp>
        <p:cxnSp>
          <p:nvCxnSpPr>
            <p:cNvPr id="4" name="Прямая соединительная линия 3"/>
            <p:cNvCxnSpPr/>
            <p:nvPr/>
          </p:nvCxnSpPr>
          <p:spPr>
            <a:xfrm>
              <a:off x="837860" y="2170959"/>
              <a:ext cx="0" cy="27492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993057" y="3003356"/>
            <a:ext cx="3540112" cy="338554"/>
          </a:xfrm>
          <a:prstGeom prst="rect">
            <a:avLst/>
          </a:prstGeom>
          <a:noFill/>
        </p:spPr>
        <p:txBody>
          <a:bodyPr wrap="square" lIns="0" tIns="0" rIns="0" bIns="0" rtlCol="0">
            <a:spAutoFit/>
          </a:bodyPr>
          <a:lstStyle/>
          <a:p>
            <a:r>
              <a:rPr lang="en-US" sz="1100" b="1" dirty="0" smtClean="0">
                <a:latin typeface="+mj-lt"/>
                <a:cs typeface="Segoe UI" panose="020B0502040204020203" pitchFamily="34" charset="0"/>
              </a:rPr>
              <a:t>FTP(S)</a:t>
            </a:r>
          </a:p>
          <a:p>
            <a:r>
              <a:rPr lang="ru-RU" sz="1100" dirty="0" smtClean="0">
                <a:latin typeface="+mj-lt"/>
                <a:cs typeface="Segoe UI" panose="020B0502040204020203" pitchFamily="34" charset="0"/>
              </a:rPr>
              <a:t>Передача файлов на сервер </a:t>
            </a:r>
            <a:r>
              <a:rPr lang="en-US" sz="1100" dirty="0" smtClean="0">
                <a:latin typeface="+mj-lt"/>
                <a:cs typeface="Segoe UI" panose="020B0502040204020203" pitchFamily="34" charset="0"/>
              </a:rPr>
              <a:t>FTP</a:t>
            </a:r>
            <a:endParaRPr lang="ru-RU" sz="1100" dirty="0" smtClean="0">
              <a:latin typeface="+mj-lt"/>
              <a:cs typeface="Segoe UI" panose="020B0502040204020203" pitchFamily="34" charset="0"/>
            </a:endParaRPr>
          </a:p>
        </p:txBody>
      </p:sp>
      <p:sp>
        <p:nvSpPr>
          <p:cNvPr id="36" name="TextBox 35"/>
          <p:cNvSpPr txBox="1"/>
          <p:nvPr/>
        </p:nvSpPr>
        <p:spPr>
          <a:xfrm>
            <a:off x="993057" y="3387894"/>
            <a:ext cx="3540112" cy="1015663"/>
          </a:xfrm>
          <a:prstGeom prst="rect">
            <a:avLst/>
          </a:prstGeom>
          <a:noFill/>
        </p:spPr>
        <p:txBody>
          <a:bodyPr wrap="square" lIns="0" tIns="0" rIns="0" bIns="0" rtlCol="0">
            <a:spAutoFit/>
          </a:bodyPr>
          <a:lstStyle/>
          <a:p>
            <a:r>
              <a:rPr lang="en-US" sz="1100" b="1" dirty="0" smtClean="0">
                <a:latin typeface="+mj-lt"/>
                <a:cs typeface="Segoe UI" panose="020B0502040204020203" pitchFamily="34" charset="0"/>
              </a:rPr>
              <a:t>SMB</a:t>
            </a:r>
          </a:p>
          <a:p>
            <a:r>
              <a:rPr lang="ru-RU" sz="1100" dirty="0">
                <a:cs typeface="Segoe UI" panose="020B0502040204020203" pitchFamily="34" charset="0"/>
              </a:rPr>
              <a:t>Ошибочное </a:t>
            </a:r>
            <a:r>
              <a:rPr lang="ru-RU" sz="1100" dirty="0" smtClean="0">
                <a:cs typeface="Segoe UI" panose="020B0502040204020203" pitchFamily="34" charset="0"/>
              </a:rPr>
              <a:t>или намеренное предоставление </a:t>
            </a:r>
            <a:r>
              <a:rPr lang="ru-RU" sz="1100" dirty="0">
                <a:cs typeface="Segoe UI" panose="020B0502040204020203" pitchFamily="34" charset="0"/>
              </a:rPr>
              <a:t>прав </a:t>
            </a:r>
            <a:r>
              <a:rPr lang="ru-RU" sz="1100" dirty="0" smtClean="0">
                <a:cs typeface="Segoe UI" panose="020B0502040204020203" pitchFamily="34" charset="0"/>
              </a:rPr>
              <a:t>доступа</a:t>
            </a:r>
            <a:r>
              <a:rPr lang="en-US" sz="1100" dirty="0" smtClean="0">
                <a:cs typeface="Segoe UI" panose="020B0502040204020203" pitchFamily="34" charset="0"/>
              </a:rPr>
              <a:t> </a:t>
            </a:r>
            <a:r>
              <a:rPr lang="ru-RU" sz="1100" dirty="0" smtClean="0">
                <a:cs typeface="Segoe UI" panose="020B0502040204020203" pitchFamily="34" charset="0"/>
              </a:rPr>
              <a:t>другим сотрудникам, </a:t>
            </a:r>
            <a:br>
              <a:rPr lang="ru-RU" sz="1100" dirty="0" smtClean="0">
                <a:cs typeface="Segoe UI" panose="020B0502040204020203" pitchFamily="34" charset="0"/>
              </a:rPr>
            </a:br>
            <a:r>
              <a:rPr lang="ru-RU" sz="1100" dirty="0" smtClean="0">
                <a:cs typeface="Segoe UI" panose="020B0502040204020203" pitchFamily="34" charset="0"/>
              </a:rPr>
              <a:t>выкладывание закрытой информации </a:t>
            </a:r>
            <a:r>
              <a:rPr lang="ru-RU" sz="1100" dirty="0">
                <a:cs typeface="Segoe UI" panose="020B0502040204020203" pitchFamily="34" charset="0"/>
              </a:rPr>
              <a:t>в общий </a:t>
            </a:r>
            <a:r>
              <a:rPr lang="ru-RU" sz="1100" dirty="0" smtClean="0">
                <a:cs typeface="Segoe UI" panose="020B0502040204020203" pitchFamily="34" charset="0"/>
              </a:rPr>
              <a:t>доступ,</a:t>
            </a:r>
          </a:p>
          <a:p>
            <a:r>
              <a:rPr lang="ru-RU" sz="1100" dirty="0" smtClean="0">
                <a:cs typeface="Segoe UI" panose="020B0502040204020203" pitchFamily="34" charset="0"/>
              </a:rPr>
              <a:t>«обход» политик безопасности путем передачи данных сотрудникам с б</a:t>
            </a:r>
            <a:r>
              <a:rPr lang="ru-RU" sz="1100" b="1" dirty="0" smtClean="0">
                <a:cs typeface="Segoe UI" panose="020B0502040204020203" pitchFamily="34" charset="0"/>
              </a:rPr>
              <a:t>о</a:t>
            </a:r>
            <a:r>
              <a:rPr lang="ru-RU" sz="1100" dirty="0" smtClean="0">
                <a:cs typeface="Segoe UI" panose="020B0502040204020203" pitchFamily="34" charset="0"/>
              </a:rPr>
              <a:t>льшими привилегиями.</a:t>
            </a:r>
          </a:p>
        </p:txBody>
      </p:sp>
      <p:sp>
        <p:nvSpPr>
          <p:cNvPr id="86" name="TextBox 85"/>
          <p:cNvSpPr txBox="1"/>
          <p:nvPr/>
        </p:nvSpPr>
        <p:spPr>
          <a:xfrm>
            <a:off x="993057" y="2656850"/>
            <a:ext cx="3540112" cy="338554"/>
          </a:xfrm>
          <a:prstGeom prst="rect">
            <a:avLst/>
          </a:prstGeom>
          <a:noFill/>
        </p:spPr>
        <p:txBody>
          <a:bodyPr wrap="square" lIns="0" tIns="0" rIns="0" bIns="0" rtlCol="0">
            <a:spAutoFit/>
          </a:bodyPr>
          <a:lstStyle/>
          <a:p>
            <a:r>
              <a:rPr lang="en-US" sz="1100" b="1" dirty="0" smtClean="0">
                <a:latin typeface="+mj-lt"/>
                <a:cs typeface="Segoe UI" panose="020B0502040204020203" pitchFamily="34" charset="0"/>
              </a:rPr>
              <a:t>HTTP(S)</a:t>
            </a:r>
          </a:p>
          <a:p>
            <a:r>
              <a:rPr lang="ru-RU" sz="1100" dirty="0" smtClean="0">
                <a:latin typeface="+mj-lt"/>
                <a:cs typeface="Segoe UI" panose="020B0502040204020203" pitchFamily="34" charset="0"/>
              </a:rPr>
              <a:t>Передача файлов на веб-ресурс (</a:t>
            </a:r>
            <a:r>
              <a:rPr lang="en-US" sz="1100" dirty="0" smtClean="0">
                <a:latin typeface="+mj-lt"/>
                <a:cs typeface="Segoe UI" panose="020B0502040204020203" pitchFamily="34" charset="0"/>
              </a:rPr>
              <a:t>POST)</a:t>
            </a:r>
            <a:endParaRPr lang="ru-RU" sz="1100" dirty="0" smtClean="0">
              <a:latin typeface="+mj-lt"/>
              <a:cs typeface="Segoe UI" panose="020B0502040204020203" pitchFamily="34" charset="0"/>
            </a:endParaRPr>
          </a:p>
        </p:txBody>
      </p:sp>
      <p:sp>
        <p:nvSpPr>
          <p:cNvPr id="35" name="TextBox 34"/>
          <p:cNvSpPr txBox="1"/>
          <p:nvPr/>
        </p:nvSpPr>
        <p:spPr>
          <a:xfrm>
            <a:off x="993057" y="1907502"/>
            <a:ext cx="3540112" cy="677108"/>
          </a:xfrm>
          <a:prstGeom prst="rect">
            <a:avLst/>
          </a:prstGeom>
          <a:noFill/>
        </p:spPr>
        <p:txBody>
          <a:bodyPr wrap="square" lIns="0" tIns="0" rIns="0" bIns="0" rtlCol="0">
            <a:spAutoFit/>
          </a:bodyPr>
          <a:lstStyle/>
          <a:p>
            <a:r>
              <a:rPr lang="en-US" sz="1100" b="1" dirty="0" smtClean="0">
                <a:latin typeface="+mj-lt"/>
                <a:cs typeface="Segoe UI" panose="020B0502040204020203" pitchFamily="34" charset="0"/>
              </a:rPr>
              <a:t>SMTP(SSL), MAPI, </a:t>
            </a:r>
            <a:r>
              <a:rPr lang="en-US" sz="1100" b="1" dirty="0">
                <a:cs typeface="Segoe UI" panose="020B0502040204020203" pitchFamily="34" charset="0"/>
              </a:rPr>
              <a:t>IBM (LOTUS) </a:t>
            </a:r>
            <a:r>
              <a:rPr lang="en-US" sz="1100" b="1" dirty="0" smtClean="0">
                <a:cs typeface="Segoe UI" panose="020B0502040204020203" pitchFamily="34" charset="0"/>
              </a:rPr>
              <a:t>NOTES</a:t>
            </a:r>
            <a:endParaRPr lang="en-US" sz="1100" b="1" dirty="0" smtClean="0">
              <a:latin typeface="+mj-lt"/>
              <a:cs typeface="Segoe UI" panose="020B0502040204020203" pitchFamily="34" charset="0"/>
            </a:endParaRPr>
          </a:p>
          <a:p>
            <a:r>
              <a:rPr lang="ru-RU" sz="1100" dirty="0" smtClean="0">
                <a:cs typeface="Segoe UI" panose="020B0502040204020203" pitchFamily="34" charset="0"/>
              </a:rPr>
              <a:t>Намеренная или ошибочная отправка электронных сообщений с конфиденциальными данными в теле сообщения или вложениях</a:t>
            </a:r>
            <a:endParaRPr lang="ru-RU" sz="1100" dirty="0">
              <a:cs typeface="Segoe UI" panose="020B0502040204020203" pitchFamily="34" charset="0"/>
            </a:endParaRPr>
          </a:p>
        </p:txBody>
      </p:sp>
      <p:cxnSp>
        <p:nvCxnSpPr>
          <p:cNvPr id="46" name="Прямая соединительная линия 45"/>
          <p:cNvCxnSpPr/>
          <p:nvPr/>
        </p:nvCxnSpPr>
        <p:spPr>
          <a:xfrm>
            <a:off x="971700" y="1479656"/>
            <a:ext cx="760238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971688" y="1763121"/>
            <a:ext cx="35828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Прямоугольник 48"/>
          <p:cNvSpPr/>
          <p:nvPr/>
        </p:nvSpPr>
        <p:spPr>
          <a:xfrm>
            <a:off x="971700" y="1131090"/>
            <a:ext cx="7602387" cy="325416"/>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300" b="1" dirty="0" smtClean="0">
                <a:solidFill>
                  <a:schemeClr val="tx1"/>
                </a:solidFill>
              </a:rPr>
              <a:t>ПЕРЕДАЧА ПО СЕТЕВЫМ КАНАЛАМ</a:t>
            </a:r>
            <a:endParaRPr lang="ru-RU" sz="1300" b="1" dirty="0">
              <a:solidFill>
                <a:schemeClr val="tx1"/>
              </a:solidFill>
            </a:endParaRPr>
          </a:p>
        </p:txBody>
      </p:sp>
      <p:sp>
        <p:nvSpPr>
          <p:cNvPr id="50" name="Прямоугольник 49"/>
          <p:cNvSpPr/>
          <p:nvPr/>
        </p:nvSpPr>
        <p:spPr>
          <a:xfrm>
            <a:off x="971688" y="1522243"/>
            <a:ext cx="3582863" cy="2334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300" dirty="0" smtClean="0">
                <a:solidFill>
                  <a:schemeClr val="tx1"/>
                </a:solidFill>
              </a:rPr>
              <a:t>ПРОТОКОЛЫ</a:t>
            </a:r>
            <a:endParaRPr lang="ru-RU" sz="1300" dirty="0">
              <a:solidFill>
                <a:schemeClr val="tx1"/>
              </a:solidFill>
            </a:endParaRPr>
          </a:p>
        </p:txBody>
      </p:sp>
      <p:grpSp>
        <p:nvGrpSpPr>
          <p:cNvPr id="13" name="Группа 12"/>
          <p:cNvGrpSpPr/>
          <p:nvPr/>
        </p:nvGrpSpPr>
        <p:grpSpPr>
          <a:xfrm>
            <a:off x="4957340" y="1522243"/>
            <a:ext cx="3616747" cy="2633307"/>
            <a:chOff x="4957341" y="1522243"/>
            <a:chExt cx="3582880" cy="2633307"/>
          </a:xfrm>
        </p:grpSpPr>
        <p:sp>
          <p:nvSpPr>
            <p:cNvPr id="90" name="TextBox 89"/>
            <p:cNvSpPr txBox="1"/>
            <p:nvPr/>
          </p:nvSpPr>
          <p:spPr>
            <a:xfrm>
              <a:off x="4957341" y="1855998"/>
              <a:ext cx="3540112" cy="507831"/>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ВЕБ-ПОЧТА</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Отправка сообщений с несанкционированными содержимым</a:t>
              </a:r>
              <a:endParaRPr lang="en-US" sz="1100" dirty="0" smtClean="0">
                <a:latin typeface="+mj-lt"/>
                <a:cs typeface="Segoe UI" panose="020B0502040204020203" pitchFamily="34" charset="0"/>
              </a:endParaRPr>
            </a:p>
          </p:txBody>
        </p:sp>
        <p:sp>
          <p:nvSpPr>
            <p:cNvPr id="38" name="TextBox 37"/>
            <p:cNvSpPr txBox="1"/>
            <p:nvPr/>
          </p:nvSpPr>
          <p:spPr>
            <a:xfrm>
              <a:off x="4957341" y="2450772"/>
              <a:ext cx="3540112" cy="338554"/>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СЛУЖБЫ МГНОВЕННЫХ СООБЩЕНИЙ</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Отправка конфиденциальных данных</a:t>
              </a:r>
              <a:endParaRPr lang="en-US" sz="1100" dirty="0" smtClean="0">
                <a:latin typeface="+mj-lt"/>
                <a:cs typeface="Segoe UI" panose="020B0502040204020203" pitchFamily="34" charset="0"/>
              </a:endParaRPr>
            </a:p>
          </p:txBody>
        </p:sp>
        <p:sp>
          <p:nvSpPr>
            <p:cNvPr id="39" name="TextBox 38"/>
            <p:cNvSpPr txBox="1"/>
            <p:nvPr/>
          </p:nvSpPr>
          <p:spPr>
            <a:xfrm>
              <a:off x="4957341" y="2888152"/>
              <a:ext cx="3540112" cy="507831"/>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ОБЛАЧНЫЕ ХРАНИЛИЩА</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Сохранение конфиденциальных данных в неконтролируемом в дальнейшем службой ИБ хранилище</a:t>
              </a:r>
              <a:endParaRPr lang="en-US" sz="1100" dirty="0" smtClean="0">
                <a:latin typeface="+mj-lt"/>
                <a:cs typeface="Segoe UI" panose="020B0502040204020203" pitchFamily="34" charset="0"/>
              </a:endParaRPr>
            </a:p>
          </p:txBody>
        </p:sp>
        <p:sp>
          <p:nvSpPr>
            <p:cNvPr id="40" name="TextBox 39"/>
            <p:cNvSpPr txBox="1"/>
            <p:nvPr/>
          </p:nvSpPr>
          <p:spPr>
            <a:xfrm>
              <a:off x="4957341" y="3478442"/>
              <a:ext cx="3540112" cy="677108"/>
            </a:xfrm>
            <a:prstGeom prst="rect">
              <a:avLst/>
            </a:prstGeom>
            <a:noFill/>
          </p:spPr>
          <p:txBody>
            <a:bodyPr wrap="square" lIns="0" tIns="0" rIns="0" bIns="0" rtlCol="0">
              <a:spAutoFit/>
            </a:bodyPr>
            <a:lstStyle/>
            <a:p>
              <a:r>
                <a:rPr lang="ru-RU" sz="1100" b="1" dirty="0" smtClean="0">
                  <a:latin typeface="+mj-lt"/>
                  <a:cs typeface="Segoe UI" panose="020B0502040204020203" pitchFamily="34" charset="0"/>
                </a:rPr>
                <a:t>СОЦИАЛЬНЫЕ СЕТИ</a:t>
              </a:r>
              <a:endParaRPr lang="en-US" sz="1100" b="1" dirty="0" smtClean="0">
                <a:latin typeface="+mj-lt"/>
                <a:cs typeface="Segoe UI" panose="020B0502040204020203" pitchFamily="34" charset="0"/>
              </a:endParaRPr>
            </a:p>
            <a:p>
              <a:r>
                <a:rPr lang="ru-RU" sz="1100" dirty="0" smtClean="0">
                  <a:latin typeface="+mj-lt"/>
                  <a:cs typeface="Segoe UI" panose="020B0502040204020203" pitchFamily="34" charset="0"/>
                </a:rPr>
                <a:t>Мгновенная массовая публикация конфиденциальных данных, передача конфиденциальных данных неавторизованным лицам</a:t>
              </a:r>
              <a:endParaRPr lang="en-US" sz="1100" dirty="0" smtClean="0">
                <a:latin typeface="+mj-lt"/>
                <a:cs typeface="Segoe UI" panose="020B0502040204020203" pitchFamily="34" charset="0"/>
              </a:endParaRPr>
            </a:p>
          </p:txBody>
        </p:sp>
        <p:cxnSp>
          <p:nvCxnSpPr>
            <p:cNvPr id="48" name="Прямая соединительная линия 47"/>
            <p:cNvCxnSpPr/>
            <p:nvPr/>
          </p:nvCxnSpPr>
          <p:spPr>
            <a:xfrm>
              <a:off x="4957370" y="1764455"/>
              <a:ext cx="358285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4957341" y="1522243"/>
              <a:ext cx="3582863" cy="23344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ru-RU" sz="1300" dirty="0" smtClean="0">
                  <a:solidFill>
                    <a:schemeClr val="tx1"/>
                  </a:solidFill>
                </a:rPr>
                <a:t>СЛУЖБЫ</a:t>
              </a:r>
              <a:endParaRPr lang="ru-RU" sz="1300" dirty="0">
                <a:solidFill>
                  <a:schemeClr val="tx1"/>
                </a:solidFill>
              </a:endParaRPr>
            </a:p>
          </p:txBody>
        </p:sp>
      </p:grpSp>
      <p:sp>
        <p:nvSpPr>
          <p:cNvPr id="84" name="TextBox 83"/>
          <p:cNvSpPr txBox="1"/>
          <p:nvPr/>
        </p:nvSpPr>
        <p:spPr>
          <a:xfrm>
            <a:off x="4957340" y="4859242"/>
            <a:ext cx="3278727" cy="1015663"/>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100" dirty="0" smtClean="0">
                <a:cs typeface="Segoe UI" panose="020B0502040204020203" pitchFamily="34" charset="0"/>
              </a:rPr>
              <a:t>Умышленная </a:t>
            </a:r>
            <a:r>
              <a:rPr lang="ru-RU" sz="1100" dirty="0">
                <a:cs typeface="Segoe UI" panose="020B0502040204020203" pitchFamily="34" charset="0"/>
              </a:rPr>
              <a:t>попытка пользователя с правами локального администратора остановить агент </a:t>
            </a:r>
            <a:r>
              <a:rPr lang="en-US" sz="1100" dirty="0" smtClean="0">
                <a:cs typeface="Segoe UI" panose="020B0502040204020203" pitchFamily="34" charset="0"/>
              </a:rPr>
              <a:t>DLP </a:t>
            </a:r>
            <a:r>
              <a:rPr lang="ru-RU" sz="1100" dirty="0" smtClean="0">
                <a:cs typeface="Segoe UI" panose="020B0502040204020203" pitchFamily="34" charset="0"/>
              </a:rPr>
              <a:t>системы</a:t>
            </a:r>
            <a:r>
              <a:rPr lang="en-US" sz="1100" dirty="0" smtClean="0">
                <a:cs typeface="Segoe UI" panose="020B0502040204020203" pitchFamily="34" charset="0"/>
              </a:rPr>
              <a:t> (</a:t>
            </a:r>
            <a:r>
              <a:rPr lang="ru-RU" sz="1100" dirty="0" smtClean="0">
                <a:cs typeface="Segoe UI" panose="020B0502040204020203" pitchFamily="34" charset="0"/>
              </a:rPr>
              <a:t>отключение служб, удаление файлов, изменение ключей системного реестра, др.)</a:t>
            </a:r>
            <a:endParaRPr lang="en-US" sz="1100" dirty="0">
              <a:cs typeface="Segoe UI" panose="020B0502040204020203" pitchFamily="34" charset="0"/>
            </a:endParaRPr>
          </a:p>
          <a:p>
            <a:pPr marL="171450" indent="-171450">
              <a:buFont typeface="Arial" panose="020B0604020202020204" pitchFamily="34" charset="0"/>
              <a:buChar char="•"/>
            </a:pPr>
            <a:r>
              <a:rPr lang="ru-RU" sz="1100" dirty="0">
                <a:cs typeface="Segoe UI" panose="020B0502040204020203" pitchFamily="34" charset="0"/>
              </a:rPr>
              <a:t>Намеренное использование </a:t>
            </a:r>
            <a:r>
              <a:rPr lang="ru-RU" sz="1100" dirty="0" smtClean="0">
                <a:cs typeface="Segoe UI" panose="020B0502040204020203" pitchFamily="34" charset="0"/>
              </a:rPr>
              <a:t>программ-</a:t>
            </a:r>
            <a:r>
              <a:rPr lang="ru-RU" sz="1100" dirty="0" err="1" smtClean="0">
                <a:cs typeface="Segoe UI" panose="020B0502040204020203" pitchFamily="34" charset="0"/>
              </a:rPr>
              <a:t>руткитов</a:t>
            </a:r>
            <a:r>
              <a:rPr lang="ru-RU" sz="1100" dirty="0" smtClean="0">
                <a:cs typeface="Segoe UI" panose="020B0502040204020203" pitchFamily="34" charset="0"/>
              </a:rPr>
              <a:t> </a:t>
            </a:r>
            <a:r>
              <a:rPr lang="ru-RU" sz="1100" dirty="0">
                <a:cs typeface="Segoe UI" panose="020B0502040204020203" pitchFamily="34" charset="0"/>
              </a:rPr>
              <a:t>для </a:t>
            </a:r>
            <a:r>
              <a:rPr lang="ru-RU" sz="1100" dirty="0" smtClean="0">
                <a:cs typeface="Segoe UI" panose="020B0502040204020203" pitchFamily="34" charset="0"/>
              </a:rPr>
              <a:t>удаления или отключения </a:t>
            </a:r>
            <a:r>
              <a:rPr lang="ru-RU" sz="1100" dirty="0">
                <a:cs typeface="Segoe UI" panose="020B0502040204020203" pitchFamily="34" charset="0"/>
              </a:rPr>
              <a:t>агента </a:t>
            </a:r>
            <a:r>
              <a:rPr lang="en-US" sz="1100" dirty="0" smtClean="0">
                <a:cs typeface="Segoe UI" panose="020B0502040204020203" pitchFamily="34" charset="0"/>
              </a:rPr>
              <a:t>DLP </a:t>
            </a:r>
            <a:r>
              <a:rPr lang="ru-RU" sz="1100" dirty="0" smtClean="0">
                <a:cs typeface="Segoe UI" panose="020B0502040204020203" pitchFamily="34" charset="0"/>
              </a:rPr>
              <a:t>системы</a:t>
            </a:r>
            <a:endParaRPr lang="ru-RU" sz="1100" dirty="0">
              <a:cs typeface="Segoe UI" panose="020B0502040204020203" pitchFamily="34" charset="0"/>
            </a:endParaRPr>
          </a:p>
        </p:txBody>
      </p:sp>
      <p:sp>
        <p:nvSpPr>
          <p:cNvPr id="95" name="Прямоугольник 94"/>
          <p:cNvSpPr/>
          <p:nvPr/>
        </p:nvSpPr>
        <p:spPr>
          <a:xfrm>
            <a:off x="4957340" y="4510596"/>
            <a:ext cx="3278727" cy="1692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r>
              <a:rPr lang="ru-RU" sz="1300" b="1" dirty="0">
                <a:solidFill>
                  <a:schemeClr val="tx1"/>
                </a:solidFill>
              </a:rPr>
              <a:t>ВМЕШАТЕЛЬСТВО В </a:t>
            </a:r>
            <a:r>
              <a:rPr lang="ru-RU" sz="1300" b="1" dirty="0" smtClean="0">
                <a:solidFill>
                  <a:schemeClr val="tx1"/>
                </a:solidFill>
              </a:rPr>
              <a:t>РАБОТУ </a:t>
            </a:r>
            <a:r>
              <a:rPr lang="en-US" sz="1300" b="1" dirty="0" smtClean="0">
                <a:solidFill>
                  <a:schemeClr val="tx1"/>
                </a:solidFill>
              </a:rPr>
              <a:t>DLP </a:t>
            </a:r>
            <a:r>
              <a:rPr lang="ru-RU" sz="1300" b="1" dirty="0" smtClean="0">
                <a:solidFill>
                  <a:schemeClr val="tx1"/>
                </a:solidFill>
              </a:rPr>
              <a:t>СИСТЕМЫ</a:t>
            </a:r>
            <a:endParaRPr lang="ru-RU" sz="1300" b="1" dirty="0">
              <a:solidFill>
                <a:schemeClr val="tx1"/>
              </a:solidFill>
            </a:endParaRPr>
          </a:p>
        </p:txBody>
      </p:sp>
      <p:cxnSp>
        <p:nvCxnSpPr>
          <p:cNvPr id="99" name="Прямая соединительная линия 98"/>
          <p:cNvCxnSpPr/>
          <p:nvPr/>
        </p:nvCxnSpPr>
        <p:spPr>
          <a:xfrm>
            <a:off x="4957340" y="4793643"/>
            <a:ext cx="32787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Заголовок 1"/>
          <p:cNvSpPr txBox="1">
            <a:spLocks/>
          </p:cNvSpPr>
          <p:nvPr/>
        </p:nvSpPr>
        <p:spPr bwMode="auto">
          <a:xfrm>
            <a:off x="0" y="557561"/>
            <a:ext cx="9144001" cy="474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marL="446088" eaLnBrk="1" hangingPunct="1"/>
            <a:r>
              <a:rPr lang="ru-RU" sz="1900" b="1" dirty="0" smtClean="0">
                <a:effectLst/>
                <a:latin typeface="+mj-lt"/>
              </a:rPr>
              <a:t>Использование каналов сетевых коммуникаций, прочие угрозы</a:t>
            </a:r>
            <a:endParaRPr lang="ru-RU" sz="1900" b="1" dirty="0">
              <a:effectLst/>
              <a:latin typeface="+mj-lt"/>
            </a:endParaRPr>
          </a:p>
        </p:txBody>
      </p:sp>
      <p:sp>
        <p:nvSpPr>
          <p:cNvPr id="42" name="TextBox 41"/>
          <p:cNvSpPr txBox="1"/>
          <p:nvPr/>
        </p:nvSpPr>
        <p:spPr>
          <a:xfrm>
            <a:off x="993058" y="4867132"/>
            <a:ext cx="3437694" cy="677108"/>
          </a:xfrm>
          <a:prstGeom prst="rect">
            <a:avLst/>
          </a:prstGeom>
          <a:noFill/>
        </p:spPr>
        <p:txBody>
          <a:bodyPr wrap="square" lIns="0" tIns="0" rIns="0" bIns="0" rtlCol="0">
            <a:spAutoFit/>
          </a:bodyPr>
          <a:lstStyle/>
          <a:p>
            <a:r>
              <a:rPr lang="en-US" sz="1100" b="1" dirty="0" smtClean="0">
                <a:cs typeface="Segoe UI" panose="020B0502040204020203" pitchFamily="34" charset="0"/>
              </a:rPr>
              <a:t>C </a:t>
            </a:r>
            <a:r>
              <a:rPr lang="ru-RU" sz="1100" b="1" dirty="0">
                <a:cs typeface="Segoe UI" panose="020B0502040204020203" pitchFamily="34" charset="0"/>
              </a:rPr>
              <a:t>ИНТЕРФЕЙСОМ </a:t>
            </a:r>
            <a:r>
              <a:rPr lang="en-US" sz="1100" b="1" dirty="0">
                <a:cs typeface="Segoe UI" panose="020B0502040204020203" pitchFamily="34" charset="0"/>
              </a:rPr>
              <a:t>USB</a:t>
            </a:r>
            <a:r>
              <a:rPr lang="ru-RU" sz="1100" b="1" dirty="0">
                <a:cs typeface="Segoe UI" panose="020B0502040204020203" pitchFamily="34" charset="0"/>
              </a:rPr>
              <a:t> ИЛИ </a:t>
            </a:r>
            <a:r>
              <a:rPr lang="en-US" sz="1100" b="1" dirty="0">
                <a:cs typeface="Segoe UI" panose="020B0502040204020203" pitchFamily="34" charset="0"/>
              </a:rPr>
              <a:t>PS/2</a:t>
            </a:r>
            <a:endParaRPr lang="ru-RU" sz="1100" b="1" dirty="0">
              <a:cs typeface="Segoe UI" panose="020B0502040204020203" pitchFamily="34" charset="0"/>
            </a:endParaRPr>
          </a:p>
          <a:p>
            <a:r>
              <a:rPr lang="ru-RU" sz="1100" dirty="0">
                <a:cs typeface="Segoe UI" panose="020B0502040204020203" pitchFamily="34" charset="0"/>
              </a:rPr>
              <a:t>Умышленная попытка </a:t>
            </a:r>
            <a:r>
              <a:rPr lang="ru-RU" sz="1100" dirty="0" smtClean="0">
                <a:cs typeface="Segoe UI" panose="020B0502040204020203" pitchFamily="34" charset="0"/>
              </a:rPr>
              <a:t>получения данных о учетных записях, используемых </a:t>
            </a:r>
            <a:r>
              <a:rPr lang="ru-RU" sz="1100" dirty="0">
                <a:cs typeface="Segoe UI" panose="020B0502040204020203" pitchFamily="34" charset="0"/>
              </a:rPr>
              <a:t>на объекте несанкционированного получения информации</a:t>
            </a:r>
          </a:p>
        </p:txBody>
      </p:sp>
      <p:sp>
        <p:nvSpPr>
          <p:cNvPr id="43" name="Прямоугольник 42"/>
          <p:cNvSpPr/>
          <p:nvPr/>
        </p:nvSpPr>
        <p:spPr>
          <a:xfrm>
            <a:off x="993057" y="4518486"/>
            <a:ext cx="3582864" cy="21537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noAutofit/>
          </a:bodyPr>
          <a:lstStyle/>
          <a:p>
            <a:r>
              <a:rPr lang="ru-RU" sz="1300" b="1" dirty="0" smtClean="0">
                <a:solidFill>
                  <a:schemeClr val="tx1"/>
                </a:solidFill>
              </a:rPr>
              <a:t>КЛАВИАУРНЫЕ ШПИНЫ</a:t>
            </a:r>
            <a:endParaRPr lang="ru-RU" sz="1300" b="1" dirty="0">
              <a:solidFill>
                <a:schemeClr val="tx1"/>
              </a:solidFill>
            </a:endParaRPr>
          </a:p>
        </p:txBody>
      </p:sp>
      <p:cxnSp>
        <p:nvCxnSpPr>
          <p:cNvPr id="44" name="Прямая соединительная линия 43"/>
          <p:cNvCxnSpPr/>
          <p:nvPr/>
        </p:nvCxnSpPr>
        <p:spPr>
          <a:xfrm>
            <a:off x="993057" y="4801533"/>
            <a:ext cx="35828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436328"/>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Заголовок 1"/>
          <p:cNvSpPr txBox="1">
            <a:spLocks/>
          </p:cNvSpPr>
          <p:nvPr/>
        </p:nvSpPr>
        <p:spPr bwMode="auto">
          <a:xfrm>
            <a:off x="0" y="557561"/>
            <a:ext cx="9144001" cy="474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marL="446088" eaLnBrk="1" hangingPunct="1"/>
            <a:r>
              <a:rPr lang="ru-RU" sz="1900" b="1" dirty="0" smtClean="0">
                <a:effectLst/>
                <a:latin typeface="+mj-lt"/>
              </a:rPr>
              <a:t>«Свежая» реальная (!) статистика</a:t>
            </a:r>
            <a:endParaRPr lang="ru-RU" sz="1900" b="1" dirty="0">
              <a:effectLst/>
              <a:latin typeface="+mj-lt"/>
            </a:endParaRPr>
          </a:p>
        </p:txBody>
      </p:sp>
      <p:pic>
        <p:nvPicPr>
          <p:cNvPr id="2" name="Picture 1"/>
          <p:cNvPicPr>
            <a:picLocks noChangeAspect="1"/>
          </p:cNvPicPr>
          <p:nvPr/>
        </p:nvPicPr>
        <p:blipFill>
          <a:blip r:embed="rId3"/>
          <a:stretch>
            <a:fillRect/>
          </a:stretch>
        </p:blipFill>
        <p:spPr>
          <a:xfrm>
            <a:off x="446542" y="1384300"/>
            <a:ext cx="4304798" cy="2665186"/>
          </a:xfrm>
          <a:prstGeom prst="rect">
            <a:avLst/>
          </a:prstGeom>
        </p:spPr>
      </p:pic>
      <p:pic>
        <p:nvPicPr>
          <p:cNvPr id="3" name="Picture 2"/>
          <p:cNvPicPr>
            <a:picLocks noChangeAspect="1"/>
          </p:cNvPicPr>
          <p:nvPr/>
        </p:nvPicPr>
        <p:blipFill>
          <a:blip r:embed="rId4"/>
          <a:stretch>
            <a:fillRect/>
          </a:stretch>
        </p:blipFill>
        <p:spPr>
          <a:xfrm>
            <a:off x="4071257" y="3707287"/>
            <a:ext cx="4728459" cy="2353334"/>
          </a:xfrm>
          <a:prstGeom prst="rect">
            <a:avLst/>
          </a:prstGeom>
        </p:spPr>
      </p:pic>
      <p:sp>
        <p:nvSpPr>
          <p:cNvPr id="5" name="TextBox 4"/>
          <p:cNvSpPr txBox="1"/>
          <p:nvPr/>
        </p:nvSpPr>
        <p:spPr>
          <a:xfrm>
            <a:off x="381227" y="5138057"/>
            <a:ext cx="1219245" cy="369332"/>
          </a:xfrm>
          <a:prstGeom prst="rect">
            <a:avLst/>
          </a:prstGeom>
          <a:noFill/>
        </p:spPr>
        <p:txBody>
          <a:bodyPr wrap="none" rtlCol="0">
            <a:spAutoFit/>
          </a:bodyPr>
          <a:lstStyle/>
          <a:p>
            <a:r>
              <a:rPr lang="ru-RU" dirty="0" smtClean="0"/>
              <a:t>Источник: </a:t>
            </a:r>
            <a:endParaRPr lang="ru-RU" dirty="0"/>
          </a:p>
        </p:txBody>
      </p:sp>
      <p:pic>
        <p:nvPicPr>
          <p:cNvPr id="6" name="Picture 5"/>
          <p:cNvPicPr>
            <a:picLocks noChangeAspect="1"/>
          </p:cNvPicPr>
          <p:nvPr/>
        </p:nvPicPr>
        <p:blipFill>
          <a:blip r:embed="rId5"/>
          <a:stretch>
            <a:fillRect/>
          </a:stretch>
        </p:blipFill>
        <p:spPr>
          <a:xfrm>
            <a:off x="446542" y="5507389"/>
            <a:ext cx="2197400" cy="628423"/>
          </a:xfrm>
          <a:prstGeom prst="rect">
            <a:avLst/>
          </a:prstGeom>
        </p:spPr>
      </p:pic>
      <p:sp>
        <p:nvSpPr>
          <p:cNvPr id="8" name="Rectangle 7"/>
          <p:cNvSpPr/>
          <p:nvPr/>
        </p:nvSpPr>
        <p:spPr>
          <a:xfrm>
            <a:off x="5029200" y="1345464"/>
            <a:ext cx="3770516" cy="830997"/>
          </a:xfrm>
          <a:prstGeom prst="rect">
            <a:avLst/>
          </a:prstGeom>
        </p:spPr>
        <p:txBody>
          <a:bodyPr wrap="square">
            <a:spAutoFit/>
          </a:bodyPr>
          <a:lstStyle/>
          <a:p>
            <a:r>
              <a:rPr lang="ru-RU" sz="1200" dirty="0" smtClean="0"/>
              <a:t>Отчет</a:t>
            </a:r>
            <a:r>
              <a:rPr lang="en-US" sz="1200" dirty="0" smtClean="0"/>
              <a:t> </a:t>
            </a:r>
            <a:r>
              <a:rPr lang="en-US" sz="1200" dirty="0"/>
              <a:t>JSOC Security flash report Q1 2015 </a:t>
            </a:r>
            <a:r>
              <a:rPr lang="ru-RU" sz="1200" dirty="0" smtClean="0"/>
              <a:t>построен на данных, полученных в коммерческом центре мониторинга и реагирования </a:t>
            </a:r>
            <a:r>
              <a:rPr lang="en-US" sz="1200" dirty="0" smtClean="0"/>
              <a:t>JSOC </a:t>
            </a:r>
            <a:r>
              <a:rPr lang="ru-RU" sz="1200" dirty="0" smtClean="0"/>
              <a:t>за первый квартал </a:t>
            </a:r>
            <a:r>
              <a:rPr lang="en-US" sz="1200" dirty="0" smtClean="0"/>
              <a:t>2015 </a:t>
            </a:r>
            <a:r>
              <a:rPr lang="ru-RU" sz="1200" dirty="0" smtClean="0"/>
              <a:t>года</a:t>
            </a:r>
            <a:r>
              <a:rPr lang="en-US" sz="1200" dirty="0" smtClean="0"/>
              <a:t>.</a:t>
            </a:r>
            <a:endParaRPr lang="ru-RU" sz="1200" dirty="0"/>
          </a:p>
        </p:txBody>
      </p:sp>
    </p:spTree>
    <p:extLst>
      <p:ext uri="{BB962C8B-B14F-4D97-AF65-F5344CB8AC3E}">
        <p14:creationId xmlns:p14="http://schemas.microsoft.com/office/powerpoint/2010/main" val="3207855890"/>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virtualworkingsummit.com/wp-content/uploads/2010/07/iStock_000006106119Medium-arrow.jpg"/>
          <p:cNvPicPr>
            <a:picLocks noChangeAspect="1" noChangeArrowheads="1"/>
          </p:cNvPicPr>
          <p:nvPr/>
        </p:nvPicPr>
        <p:blipFill>
          <a:blip r:embed="rId3">
            <a:clrChange>
              <a:clrFrom>
                <a:srgbClr val="FFFFFF"/>
              </a:clrFrom>
              <a:clrTo>
                <a:srgbClr val="FFFFFF">
                  <a:alpha val="0"/>
                </a:srgbClr>
              </a:clrTo>
            </a:clrChange>
            <a:duotone>
              <a:prstClr val="black"/>
              <a:srgbClr val="6A8343">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806603" y="237374"/>
            <a:ext cx="6649846" cy="1015663"/>
          </a:xfrm>
          <a:prstGeom prst="rect">
            <a:avLst/>
          </a:prstGeom>
        </p:spPr>
        <p:txBody>
          <a:bodyPr wrap="square">
            <a:spAutoFit/>
          </a:bodyPr>
          <a:lstStyle/>
          <a:p>
            <a:r>
              <a:rPr lang="ru-RU" sz="3200" b="1" dirty="0">
                <a:solidFill>
                  <a:srgbClr val="5D723A"/>
                </a:solidFill>
                <a:latin typeface="Segoe UI" panose="020B0502040204020203" pitchFamily="34" charset="0"/>
                <a:cs typeface="Segoe UI" panose="020B0502040204020203" pitchFamily="34" charset="0"/>
              </a:rPr>
              <a:t>Технологии DLP </a:t>
            </a:r>
            <a:r>
              <a:rPr lang="ru-RU" sz="2800" b="1" dirty="0" smtClean="0">
                <a:solidFill>
                  <a:srgbClr val="5D723A"/>
                </a:solidFill>
                <a:latin typeface="Segoe UI" panose="020B0502040204020203" pitchFamily="34" charset="0"/>
                <a:cs typeface="Segoe UI" panose="020B0502040204020203" pitchFamily="34" charset="0"/>
              </a:rPr>
              <a:t/>
            </a:r>
            <a:br>
              <a:rPr lang="ru-RU" sz="2800" b="1" dirty="0" smtClean="0">
                <a:solidFill>
                  <a:srgbClr val="5D723A"/>
                </a:solidFill>
                <a:latin typeface="Segoe UI" panose="020B0502040204020203" pitchFamily="34" charset="0"/>
                <a:cs typeface="Segoe UI" panose="020B0502040204020203" pitchFamily="34" charset="0"/>
              </a:rPr>
            </a:br>
            <a:r>
              <a:rPr lang="ru-RU" sz="2800" dirty="0" smtClean="0">
                <a:solidFill>
                  <a:srgbClr val="5D723A"/>
                </a:solidFill>
                <a:latin typeface="Segoe UI" panose="020B0502040204020203" pitchFamily="34" charset="0"/>
                <a:cs typeface="Segoe UI" panose="020B0502040204020203" pitchFamily="34" charset="0"/>
              </a:rPr>
              <a:t>для </a:t>
            </a:r>
            <a:r>
              <a:rPr lang="ru-RU" sz="2800" dirty="0">
                <a:solidFill>
                  <a:srgbClr val="5D723A"/>
                </a:solidFill>
                <a:latin typeface="Segoe UI" panose="020B0502040204020203" pitchFamily="34" charset="0"/>
                <a:cs typeface="Segoe UI" panose="020B0502040204020203" pitchFamily="34" charset="0"/>
              </a:rPr>
              <a:t>защиты от </a:t>
            </a:r>
            <a:r>
              <a:rPr lang="ru-RU" sz="2800" dirty="0" smtClean="0">
                <a:solidFill>
                  <a:srgbClr val="5D723A"/>
                </a:solidFill>
                <a:latin typeface="Segoe UI" panose="020B0502040204020203" pitchFamily="34" charset="0"/>
                <a:cs typeface="Segoe UI" panose="020B0502040204020203" pitchFamily="34" charset="0"/>
              </a:rPr>
              <a:t>утечек</a:t>
            </a:r>
            <a:endParaRPr lang="en-US" sz="2800" dirty="0">
              <a:solidFill>
                <a:srgbClr val="5D723A"/>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5054127"/>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трелка вправо 3"/>
          <p:cNvSpPr/>
          <p:nvPr/>
        </p:nvSpPr>
        <p:spPr>
          <a:xfrm>
            <a:off x="5383000" y="2688067"/>
            <a:ext cx="1224299" cy="2322066"/>
          </a:xfrm>
          <a:prstGeom prst="rightArrow">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9" nam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077" y="4144869"/>
            <a:ext cx="1942256" cy="194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8" nam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918" y="1699568"/>
            <a:ext cx="1942256" cy="194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63" name="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08" y="2864255"/>
            <a:ext cx="1942256" cy="194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2290" name="Заголовок 1"/>
          <p:cNvSpPr>
            <a:spLocks noGrp="1"/>
          </p:cNvSpPr>
          <p:nvPr>
            <p:ph type="title" idx="4294967295"/>
          </p:nvPr>
        </p:nvSpPr>
        <p:spPr bwMode="auto">
          <a:xfrm>
            <a:off x="0" y="542693"/>
            <a:ext cx="7754938" cy="489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en-US" sz="2400" b="1" dirty="0">
                <a:effectLst/>
                <a:latin typeface="+mj-lt"/>
              </a:rPr>
              <a:t>DLP = DATA LEAK PREVENTION / PROTECTION</a:t>
            </a:r>
            <a:endParaRPr lang="ru-RU" sz="2400" b="1" dirty="0">
              <a:effectLst/>
              <a:latin typeface="+mj-lt"/>
            </a:endParaRPr>
          </a:p>
        </p:txBody>
      </p:sp>
      <p:grpSp>
        <p:nvGrpSpPr>
          <p:cNvPr id="24" name="Group 4"/>
          <p:cNvGrpSpPr/>
          <p:nvPr/>
        </p:nvGrpSpPr>
        <p:grpSpPr>
          <a:xfrm>
            <a:off x="6831685" y="4302930"/>
            <a:ext cx="1827212" cy="1414462"/>
            <a:chOff x="2069837" y="4804154"/>
            <a:chExt cx="1827212" cy="1414462"/>
          </a:xfrm>
        </p:grpSpPr>
        <p:pic>
          <p:nvPicPr>
            <p:cNvPr id="25" name="Picture 4" descr="http://pixabay.com/static/uploads/photo/2012/04/01/12/51/computer-23297_640.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2069837" y="4804154"/>
              <a:ext cx="1827212"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5" descr="Image Detail"/>
            <p:cNvPicPr>
              <a:picLocks noChangeAspect="1" noChangeArrowheads="1"/>
            </p:cNvPicPr>
            <p:nvPr/>
          </p:nvPicPr>
          <p:blipFill>
            <a:blip r:embed="rId5">
              <a:grayscl/>
              <a:extLst>
                <a:ext uri="{28A0092B-C50C-407E-A947-70E740481C1C}">
                  <a14:useLocalDpi xmlns:a14="http://schemas.microsoft.com/office/drawing/2010/main" val="0"/>
                </a:ext>
              </a:extLst>
            </a:blip>
            <a:srcRect l="1512" t="1512" r="3233" b="1721"/>
            <a:stretch>
              <a:fillRect/>
            </a:stretch>
          </p:blipFill>
          <p:spPr bwMode="auto">
            <a:xfrm>
              <a:off x="2632414" y="5698119"/>
              <a:ext cx="287406" cy="29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9" descr="Image Detail"/>
            <p:cNvPicPr>
              <a:picLocks noChangeAspect="1" noChangeArrowheads="1"/>
            </p:cNvPicPr>
            <p:nvPr/>
          </p:nvPicPr>
          <p:blipFill>
            <a:blip r:embed="rId6">
              <a:grayscl/>
              <a:extLst>
                <a:ext uri="{28A0092B-C50C-407E-A947-70E740481C1C}">
                  <a14:useLocalDpi xmlns:a14="http://schemas.microsoft.com/office/drawing/2010/main" val="0"/>
                </a:ext>
              </a:extLst>
            </a:blip>
            <a:srcRect l="1512" t="1512" r="3233" b="1721"/>
            <a:stretch>
              <a:fillRect/>
            </a:stretch>
          </p:blipFill>
          <p:spPr bwMode="auto">
            <a:xfrm>
              <a:off x="2576214" y="5061255"/>
              <a:ext cx="315588" cy="32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Image Detail"/>
            <p:cNvPicPr>
              <a:picLocks noChangeAspect="1" noChangeArrowheads="1"/>
            </p:cNvPicPr>
            <p:nvPr/>
          </p:nvPicPr>
          <p:blipFill>
            <a:blip r:embed="rId7">
              <a:grayscl/>
              <a:extLst>
                <a:ext uri="{28A0092B-C50C-407E-A947-70E740481C1C}">
                  <a14:useLocalDpi xmlns:a14="http://schemas.microsoft.com/office/drawing/2010/main" val="0"/>
                </a:ext>
              </a:extLst>
            </a:blip>
            <a:srcRect l="1463" t="1180" r="2856" b="1421"/>
            <a:stretch>
              <a:fillRect/>
            </a:stretch>
          </p:blipFill>
          <p:spPr bwMode="auto">
            <a:xfrm>
              <a:off x="3118199" y="5755169"/>
              <a:ext cx="292727" cy="2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1" descr="Image Detail"/>
            <p:cNvPicPr>
              <a:picLocks noChangeAspect="1" noChangeArrowheads="1"/>
            </p:cNvPicPr>
            <p:nvPr/>
          </p:nvPicPr>
          <p:blipFill>
            <a:blip r:embed="rId8">
              <a:grayscl/>
              <a:extLst>
                <a:ext uri="{28A0092B-C50C-407E-A947-70E740481C1C}">
                  <a14:useLocalDpi xmlns:a14="http://schemas.microsoft.com/office/drawing/2010/main" val="0"/>
                </a:ext>
              </a:extLst>
            </a:blip>
            <a:srcRect t="17017" b="5197"/>
            <a:stretch>
              <a:fillRect/>
            </a:stretch>
          </p:blipFill>
          <p:spPr bwMode="auto">
            <a:xfrm>
              <a:off x="2342965" y="5393131"/>
              <a:ext cx="327530" cy="25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3" descr="https://227db862-a-7d83507a-s-sites.googlegroups.com/a/pressatgoogle.com/google-pages-press-sites/screenshots-and-media/gplusicon_large.png?attachauth=ANoY7co4uUp6FT802mRH6HY39JlQrfIEWjnSxXjHtPpLTaHImCB_XaVRyPvz3LCRReKRWODVOvS2FdDJtyy-WBu_XkTDtQnIkRX7cqQAPrCCeVw5GSbiOOxq--IfcaS93K1Y2U6R7_oJAGoOhvenD5LfNIDc3sIpaIrpL-txaKiXQbf0V-1_QcQ_Xm2EBXeD0T-sJfbRyWAvi4N0nwpcbq3CRsg58Zz7jkIR41sK-agHp9xgU4xdUESWCYcBxMBWmlnM376H0ijpkXMfm0aISQakZgZkCLtgHw%3D%3D&amp;attredirects=0"/>
            <p:cNvPicPr>
              <a:picLocks noChangeAspect="1" noChangeArrowheads="1"/>
            </p:cNvPicPr>
            <p:nvPr/>
          </p:nvPicPr>
          <p:blipFill>
            <a:blip r:embed="rId9">
              <a:grayscl/>
              <a:extLst>
                <a:ext uri="{28A0092B-C50C-407E-A947-70E740481C1C}">
                  <a14:useLocalDpi xmlns:a14="http://schemas.microsoft.com/office/drawing/2010/main" val="0"/>
                </a:ext>
              </a:extLst>
            </a:blip>
            <a:srcRect l="35620" r="36557" b="5968"/>
            <a:stretch>
              <a:fillRect/>
            </a:stretch>
          </p:blipFill>
          <p:spPr bwMode="auto">
            <a:xfrm>
              <a:off x="3267585" y="5383808"/>
              <a:ext cx="286681" cy="2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http://gateway27.com/images/contact_img.png"/>
            <p:cNvPicPr>
              <a:picLocks noChangeAspect="1" noChangeArrowheads="1"/>
            </p:cNvPicPr>
            <p:nvPr/>
          </p:nvPicPr>
          <p:blipFill>
            <a:blip r:embed="rId10">
              <a:grayscl/>
              <a:extLst>
                <a:ext uri="{28A0092B-C50C-407E-A947-70E740481C1C}">
                  <a14:useLocalDpi xmlns:a14="http://schemas.microsoft.com/office/drawing/2010/main" val="0"/>
                </a:ext>
              </a:extLst>
            </a:blip>
            <a:srcRect/>
            <a:stretch>
              <a:fillRect/>
            </a:stretch>
          </p:blipFill>
          <p:spPr bwMode="auto">
            <a:xfrm>
              <a:off x="2816030" y="5363385"/>
              <a:ext cx="334824" cy="3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http://static.wix.com/media/bfdf76_b6c1290256cf2808b8aad41e3880ef60.png_256"/>
            <p:cNvPicPr>
              <a:picLocks noChangeAspect="1" noChangeArrowheads="1"/>
            </p:cNvPicPr>
            <p:nvPr/>
          </p:nvPicPr>
          <p:blipFill>
            <a:blip r:embed="rId11">
              <a:grayscl/>
              <a:extLst>
                <a:ext uri="{28A0092B-C50C-407E-A947-70E740481C1C}">
                  <a14:useLocalDpi xmlns:a14="http://schemas.microsoft.com/office/drawing/2010/main" val="0"/>
                </a:ext>
              </a:extLst>
            </a:blip>
            <a:srcRect l="1666" r="1666" b="1666"/>
            <a:stretch>
              <a:fillRect/>
            </a:stretch>
          </p:blipFill>
          <p:spPr bwMode="auto">
            <a:xfrm>
              <a:off x="3057581" y="5016531"/>
              <a:ext cx="287764" cy="2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2"/>
          <p:cNvGrpSpPr/>
          <p:nvPr/>
        </p:nvGrpSpPr>
        <p:grpSpPr>
          <a:xfrm>
            <a:off x="344943" y="3155160"/>
            <a:ext cx="1830387" cy="1412875"/>
            <a:chOff x="486792" y="4157870"/>
            <a:chExt cx="1830387" cy="1412875"/>
          </a:xfrm>
        </p:grpSpPr>
        <p:grpSp>
          <p:nvGrpSpPr>
            <p:cNvPr id="40" name="Group 1"/>
            <p:cNvGrpSpPr>
              <a:grpSpLocks/>
            </p:cNvGrpSpPr>
            <p:nvPr/>
          </p:nvGrpSpPr>
          <p:grpSpPr bwMode="auto">
            <a:xfrm>
              <a:off x="486792" y="4157870"/>
              <a:ext cx="1830387" cy="1412875"/>
              <a:chOff x="5449613" y="3552672"/>
              <a:chExt cx="1830388" cy="1412875"/>
            </a:xfrm>
          </p:grpSpPr>
          <p:grpSp>
            <p:nvGrpSpPr>
              <p:cNvPr id="42" name="Группа 10"/>
              <p:cNvGrpSpPr>
                <a:grpSpLocks/>
              </p:cNvGrpSpPr>
              <p:nvPr/>
            </p:nvGrpSpPr>
            <p:grpSpPr bwMode="auto">
              <a:xfrm>
                <a:off x="5449613" y="3552672"/>
                <a:ext cx="1830388" cy="1412875"/>
                <a:chOff x="4200222" y="2581849"/>
                <a:chExt cx="1384859" cy="1071305"/>
              </a:xfrm>
            </p:grpSpPr>
            <p:pic>
              <p:nvPicPr>
                <p:cNvPr id="45" name="Picture 4" descr="http://pixabay.com/static/uploads/photo/2012/04/01/12/51/computer-23297_640.png"/>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4200222" y="2581849"/>
                  <a:ext cx="1384859" cy="107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0" descr="Printer Icon"/>
                <p:cNvPicPr>
                  <a:picLocks noChangeAspect="1" noChangeArrowheads="1"/>
                </p:cNvPicPr>
                <p:nvPr/>
              </p:nvPicPr>
              <p:blipFill>
                <a:blip r:embed="rId12">
                  <a:grayscl/>
                  <a:extLst>
                    <a:ext uri="{28A0092B-C50C-407E-A947-70E740481C1C}">
                      <a14:useLocalDpi xmlns:a14="http://schemas.microsoft.com/office/drawing/2010/main" val="0"/>
                    </a:ext>
                  </a:extLst>
                </a:blip>
                <a:srcRect/>
                <a:stretch>
                  <a:fillRect/>
                </a:stretch>
              </p:blipFill>
              <p:spPr bwMode="auto">
                <a:xfrm>
                  <a:off x="4604887" y="2720398"/>
                  <a:ext cx="423605" cy="42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22" descr="http://icongal.com/gallery/image/7147/disk_usb.png"/>
              <p:cNvPicPr>
                <a:picLocks noChangeAspect="1" noChangeArrowheads="1"/>
              </p:cNvPicPr>
              <p:nvPr/>
            </p:nvPicPr>
            <p:blipFill>
              <a:blip r:embed="rId13">
                <a:grayscl/>
                <a:extLst>
                  <a:ext uri="{28A0092B-C50C-407E-A947-70E740481C1C}">
                    <a14:useLocalDpi xmlns:a14="http://schemas.microsoft.com/office/drawing/2010/main" val="0"/>
                  </a:ext>
                </a:extLst>
              </a:blip>
              <a:srcRect/>
              <a:stretch>
                <a:fillRect/>
              </a:stretch>
            </p:blipFill>
            <p:spPr bwMode="auto">
              <a:xfrm>
                <a:off x="5621784" y="4144631"/>
                <a:ext cx="438187" cy="4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4" descr="http://ccobb.net/demos/liveusb/USB-icon.png"/>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6598506" y="4036016"/>
                <a:ext cx="421380" cy="4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Picture 32" descr="http://cdn1.iconfinder.com/data/icons/refresh_cl/256/System/WiFi.png"/>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1249746" y="4857188"/>
              <a:ext cx="4460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Text Box 65"/>
          <p:cNvSpPr txBox="1">
            <a:spLocks noChangeArrowheads="1"/>
          </p:cNvSpPr>
          <p:nvPr/>
        </p:nvSpPr>
        <p:spPr bwMode="auto">
          <a:xfrm>
            <a:off x="0" y="1410416"/>
            <a:ext cx="5486400" cy="969496"/>
          </a:xfrm>
          <a:prstGeom prst="rect">
            <a:avLst/>
          </a:prstGeom>
          <a:solidFill>
            <a:srgbClr val="5D723A"/>
          </a:solidFill>
          <a:ln>
            <a:noFill/>
          </a:ln>
          <a:extLst/>
        </p:spPr>
        <p:txBody>
          <a:bodyPr wrap="square" lIns="0" tIns="0" rIns="0" bIns="0">
            <a:spAutoFit/>
          </a:bodyPr>
          <a:lstStyle>
            <a:defPPr>
              <a:defRPr lang="en-US"/>
            </a:defPPr>
            <a:lvl1pPr marL="0" indent="0" algn="ctr" eaLnBrk="1" hangingPunct="1">
              <a:lnSpc>
                <a:spcPct val="150000"/>
              </a:lnSpc>
              <a:buClrTx/>
              <a:buFont typeface="Wingdings" panose="05000000000000000000" pitchFamily="2" charset="2"/>
              <a:buNone/>
              <a:defRPr sz="16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en-US" sz="1800" dirty="0" smtClean="0"/>
              <a:t>DATA LEAK PREVENTION =</a:t>
            </a:r>
            <a:br>
              <a:rPr lang="en-US" sz="1800" dirty="0" smtClean="0"/>
            </a:br>
            <a:r>
              <a:rPr lang="ru-RU" sz="2400" dirty="0" smtClean="0"/>
              <a:t>ПРЕДОТВРАЩЕНИЕ </a:t>
            </a:r>
            <a:r>
              <a:rPr lang="ru-RU" sz="1800" dirty="0" smtClean="0"/>
              <a:t>УТЕЧЕК ДАННЫХ</a:t>
            </a:r>
            <a:endParaRPr lang="ru-RU" sz="1800" dirty="0"/>
          </a:p>
        </p:txBody>
      </p:sp>
      <p:grpSp>
        <p:nvGrpSpPr>
          <p:cNvPr id="3" name="Группа 2"/>
          <p:cNvGrpSpPr/>
          <p:nvPr/>
        </p:nvGrpSpPr>
        <p:grpSpPr>
          <a:xfrm>
            <a:off x="3668481" y="2916913"/>
            <a:ext cx="1632142" cy="1974994"/>
            <a:chOff x="2037342" y="2618799"/>
            <a:chExt cx="2388961" cy="2584831"/>
          </a:xfrm>
        </p:grpSpPr>
        <p:pic>
          <p:nvPicPr>
            <p:cNvPr id="37" name="Picture 8" descr="http://fc09.deviantart.com/fs46/i/2009/174/6/1/Windows_7_My_Computer_icon_by_Skurek.png"/>
            <p:cNvPicPr>
              <a:picLocks noChangeAspect="1" noChangeArrowheads="1"/>
            </p:cNvPicPr>
            <p:nvPr/>
          </p:nvPicPr>
          <p:blipFill>
            <a:blip r:embed="rId16" cstate="print">
              <a:grayscl/>
              <a:extLst>
                <a:ext uri="{28A0092B-C50C-407E-A947-70E740481C1C}">
                  <a14:useLocalDpi xmlns:a14="http://schemas.microsoft.com/office/drawing/2010/main" val="0"/>
                </a:ext>
              </a:extLst>
            </a:blip>
            <a:srcRect/>
            <a:stretch>
              <a:fillRect/>
            </a:stretch>
          </p:blipFill>
          <p:spPr bwMode="auto">
            <a:xfrm flipH="1">
              <a:off x="2037342" y="2618799"/>
              <a:ext cx="1202075" cy="120207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http://fc09.deviantart.com/fs46/i/2009/174/6/1/Windows_7_My_Computer_icon_by_Skurek.png"/>
            <p:cNvPicPr>
              <a:picLocks noChangeAspect="1" noChangeArrowheads="1"/>
            </p:cNvPicPr>
            <p:nvPr/>
          </p:nvPicPr>
          <p:blipFill>
            <a:blip r:embed="rId17" cstate="print">
              <a:grayscl/>
              <a:extLst>
                <a:ext uri="{28A0092B-C50C-407E-A947-70E740481C1C}">
                  <a14:useLocalDpi xmlns:a14="http://schemas.microsoft.com/office/drawing/2010/main" val="0"/>
                </a:ext>
              </a:extLst>
            </a:blip>
            <a:srcRect/>
            <a:stretch>
              <a:fillRect/>
            </a:stretch>
          </p:blipFill>
          <p:spPr bwMode="auto">
            <a:xfrm>
              <a:off x="3296631" y="3106918"/>
              <a:ext cx="1129672" cy="1129672"/>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5" descr="http://png-2.findicons.com/files/icons/1773/free/128/laptop_grey.png"/>
            <p:cNvPicPr>
              <a:picLocks noChangeAspect="1" noChangeArrowheads="1"/>
            </p:cNvPicPr>
            <p:nvPr/>
          </p:nvPicPr>
          <p:blipFill>
            <a:blip r:embed="rId18">
              <a:grayscl/>
              <a:extLst>
                <a:ext uri="{28A0092B-C50C-407E-A947-70E740481C1C}">
                  <a14:useLocalDpi xmlns:a14="http://schemas.microsoft.com/office/drawing/2010/main" val="0"/>
                </a:ext>
              </a:extLst>
            </a:blip>
            <a:srcRect/>
            <a:stretch>
              <a:fillRect/>
            </a:stretch>
          </p:blipFill>
          <p:spPr bwMode="auto">
            <a:xfrm>
              <a:off x="2191548" y="3881358"/>
              <a:ext cx="1012421" cy="101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63" descr="http://t1.gstatic.com/images?q=tbn:ANd9GcQ336RT1xLhsE7VaET3SLp0tbAggm8dIyHxKfKCBA9TVvPGTnwNA5pGMAJW1Q"/>
            <p:cNvPicPr>
              <a:picLocks noChangeAspect="1" noChangeArrowheads="1"/>
            </p:cNvPicPr>
            <p:nvPr/>
          </p:nvPicPr>
          <p:blipFill>
            <a:blip r:embed="rId19" cstate="print">
              <a:grayscl/>
              <a:extLst>
                <a:ext uri="{28A0092B-C50C-407E-A947-70E740481C1C}">
                  <a14:useLocalDpi xmlns:a14="http://schemas.microsoft.com/office/drawing/2010/main" val="0"/>
                </a:ext>
              </a:extLst>
            </a:blip>
            <a:srcRect/>
            <a:stretch>
              <a:fillRect/>
            </a:stretch>
          </p:blipFill>
          <p:spPr bwMode="auto">
            <a:xfrm>
              <a:off x="3283632" y="4325348"/>
              <a:ext cx="679686" cy="878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2" name="Picture 4" descr="http://pixabay.com/static/uploads/photo/2012/04/01/12/51/computer-23297_640.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799757" y="1915807"/>
            <a:ext cx="18303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97" descr="http://cdn0.sbnation.com/entry_photo_images/3825168/google-drive-icon_large_extra_large.jpg"/>
          <p:cNvPicPr>
            <a:picLocks noChangeAspect="1" noChangeArrowheads="1"/>
          </p:cNvPicPr>
          <p:nvPr/>
        </p:nvPicPr>
        <p:blipFill>
          <a:blip r:embed="rId21">
            <a:clrChange>
              <a:clrFrom>
                <a:srgbClr val="FFFFFF"/>
              </a:clrFrom>
              <a:clrTo>
                <a:srgbClr val="FFFFFF">
                  <a:alpha val="0"/>
                </a:srgbClr>
              </a:clrTo>
            </a:clrChange>
            <a:grayscl/>
            <a:extLst>
              <a:ext uri="{28A0092B-C50C-407E-A947-70E740481C1C}">
                <a14:useLocalDpi xmlns:a14="http://schemas.microsoft.com/office/drawing/2010/main" val="0"/>
              </a:ext>
            </a:extLst>
          </a:blip>
          <a:srcRect l="11859" r="6331"/>
          <a:stretch>
            <a:fillRect/>
          </a:stretch>
        </p:blipFill>
        <p:spPr bwMode="auto">
          <a:xfrm>
            <a:off x="7847657" y="2644035"/>
            <a:ext cx="362069" cy="29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99" descr="http://fc09.deviantart.net/fs70/i/2009/345/6/a/Dropbox_Icon_for_Windows_by_redwolf.jpg"/>
          <p:cNvPicPr>
            <a:picLocks noChangeAspect="1" noChangeArrowheads="1"/>
          </p:cNvPicPr>
          <p:nvPr/>
        </p:nvPicPr>
        <p:blipFill>
          <a:blip r:embed="rId22">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7160988" y="2586427"/>
            <a:ext cx="338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 descr="http://www.racktopsystems.com/wp-content/uploads/2011/07/SMB2.png"/>
          <p:cNvPicPr>
            <a:picLocks noChangeAspect="1" noChangeArrowheads="1"/>
          </p:cNvPicPr>
          <p:nvPr/>
        </p:nvPicPr>
        <p:blipFill>
          <a:blip r:embed="rId23">
            <a:grayscl/>
            <a:extLst>
              <a:ext uri="{28A0092B-C50C-407E-A947-70E740481C1C}">
                <a14:useLocalDpi xmlns:a14="http://schemas.microsoft.com/office/drawing/2010/main" val="0"/>
              </a:ext>
            </a:extLst>
          </a:blip>
          <a:srcRect/>
          <a:stretch>
            <a:fillRect/>
          </a:stretch>
        </p:blipFill>
        <p:spPr bwMode="auto">
          <a:xfrm>
            <a:off x="7492363" y="2180894"/>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Стрелка вправо 69"/>
          <p:cNvSpPr/>
          <p:nvPr/>
        </p:nvSpPr>
        <p:spPr>
          <a:xfrm rot="10800000">
            <a:off x="2324047" y="2675879"/>
            <a:ext cx="1224299" cy="2322066"/>
          </a:xfrm>
          <a:prstGeom prst="rightArrow">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Text Box 65"/>
          <p:cNvSpPr txBox="1">
            <a:spLocks noChangeArrowheads="1"/>
          </p:cNvSpPr>
          <p:nvPr/>
        </p:nvSpPr>
        <p:spPr bwMode="auto">
          <a:xfrm>
            <a:off x="0" y="5568090"/>
            <a:ext cx="6607299" cy="228973"/>
          </a:xfrm>
          <a:prstGeom prst="rect">
            <a:avLst/>
          </a:prstGeom>
          <a:solidFill>
            <a:srgbClr val="C00000"/>
          </a:solidFill>
          <a:ln>
            <a:noFill/>
          </a:ln>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marL="287338" eaLnBrk="1" hangingPunct="1">
              <a:lnSpc>
                <a:spcPct val="93000"/>
              </a:lnSpc>
              <a:spcBef>
                <a:spcPct val="0"/>
              </a:spcBef>
              <a:buClr>
                <a:srgbClr val="000000"/>
              </a:buClr>
              <a:buFont typeface="Arial Narrow" panose="020B0606020202030204" pitchFamily="34" charset="0"/>
              <a:buNone/>
            </a:pPr>
            <a:r>
              <a:rPr lang="ru-RU" sz="1600" dirty="0" smtClean="0">
                <a:solidFill>
                  <a:schemeClr val="bg1"/>
                </a:solidFill>
              </a:rPr>
              <a:t>«Почтовые архивы» на самом деле не являются </a:t>
            </a:r>
            <a:r>
              <a:rPr lang="en-US" sz="1600" dirty="0" smtClean="0">
                <a:solidFill>
                  <a:schemeClr val="bg1"/>
                </a:solidFill>
              </a:rPr>
              <a:t>DLP-</a:t>
            </a:r>
            <a:r>
              <a:rPr lang="ru-RU" sz="1600" dirty="0" smtClean="0">
                <a:solidFill>
                  <a:schemeClr val="bg1"/>
                </a:solidFill>
              </a:rPr>
              <a:t>системами.</a:t>
            </a:r>
            <a:endParaRPr lang="ru-RU" sz="1600" dirty="0">
              <a:solidFill>
                <a:schemeClr val="bg1"/>
              </a:solidFill>
            </a:endParaRPr>
          </a:p>
        </p:txBody>
      </p:sp>
      <p:sp>
        <p:nvSpPr>
          <p:cNvPr id="5" name="Rectangle 4"/>
          <p:cNvSpPr/>
          <p:nvPr/>
        </p:nvSpPr>
        <p:spPr>
          <a:xfrm>
            <a:off x="303552" y="5907834"/>
            <a:ext cx="5395836" cy="369332"/>
          </a:xfrm>
          <a:prstGeom prst="rect">
            <a:avLst/>
          </a:prstGeom>
        </p:spPr>
        <p:txBody>
          <a:bodyPr wrap="none">
            <a:spAutoFit/>
          </a:bodyPr>
          <a:lstStyle/>
          <a:p>
            <a:r>
              <a:rPr lang="ru-RU" dirty="0" smtClean="0"/>
              <a:t>Рекомендовано к чтению - </a:t>
            </a:r>
            <a:r>
              <a:rPr lang="ru-RU" dirty="0" smtClean="0">
                <a:hlinkClick r:id="rId24"/>
              </a:rPr>
              <a:t>https</a:t>
            </a:r>
            <a:r>
              <a:rPr lang="ru-RU" dirty="0">
                <a:hlinkClick r:id="rId24"/>
              </a:rPr>
              <a:t>://</a:t>
            </a:r>
            <a:r>
              <a:rPr lang="ru-RU" dirty="0" smtClean="0">
                <a:hlinkClick r:id="rId24"/>
              </a:rPr>
              <a:t>securosis.com/blog</a:t>
            </a:r>
            <a:endParaRPr lang="ru-RU" dirty="0"/>
          </a:p>
        </p:txBody>
      </p:sp>
    </p:spTree>
    <p:extLst>
      <p:ext uri="{BB962C8B-B14F-4D97-AF65-F5344CB8AC3E}">
        <p14:creationId xmlns:p14="http://schemas.microsoft.com/office/powerpoint/2010/main" val="3995461982"/>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6" name="Прямая соединительная линия 29"/>
          <p:cNvCxnSpPr>
            <a:endCxn id="118" idx="39"/>
          </p:cNvCxnSpPr>
          <p:nvPr/>
        </p:nvCxnSpPr>
        <p:spPr>
          <a:xfrm>
            <a:off x="5408711" y="2264265"/>
            <a:ext cx="767161" cy="198776"/>
          </a:xfrm>
          <a:prstGeom prst="line">
            <a:avLst/>
          </a:prstGeom>
          <a:ln>
            <a:solidFill>
              <a:srgbClr val="333333"/>
            </a:solidFill>
            <a:prstDash val="sysDash"/>
          </a:ln>
        </p:spPr>
        <p:style>
          <a:lnRef idx="1">
            <a:schemeClr val="accent1"/>
          </a:lnRef>
          <a:fillRef idx="0">
            <a:schemeClr val="accent1"/>
          </a:fillRef>
          <a:effectRef idx="0">
            <a:schemeClr val="accent1"/>
          </a:effectRef>
          <a:fontRef idx="minor">
            <a:schemeClr val="tx1"/>
          </a:fontRef>
        </p:style>
      </p:cxnSp>
      <p:sp>
        <p:nvSpPr>
          <p:cNvPr id="87" name="Заголовок 1"/>
          <p:cNvSpPr>
            <a:spLocks noGrp="1"/>
          </p:cNvSpPr>
          <p:nvPr>
            <p:ph type="title" idx="4294967295"/>
          </p:nvPr>
        </p:nvSpPr>
        <p:spPr bwMode="auto">
          <a:xfrm>
            <a:off x="0" y="511175"/>
            <a:ext cx="8121650"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en-US" sz="1900" b="1" dirty="0">
                <a:effectLst/>
                <a:latin typeface="+mj-lt"/>
              </a:rPr>
              <a:t>Data Leak Prevention</a:t>
            </a:r>
            <a:r>
              <a:rPr lang="ru-RU" sz="1900" b="1" dirty="0">
                <a:effectLst/>
                <a:latin typeface="+mj-lt"/>
              </a:rPr>
              <a:t> : комплекс мер для обеспечения безопасности</a:t>
            </a:r>
          </a:p>
        </p:txBody>
      </p:sp>
      <p:sp>
        <p:nvSpPr>
          <p:cNvPr id="90" name="Freeform 6"/>
          <p:cNvSpPr>
            <a:spLocks noChangeAspect="1"/>
          </p:cNvSpPr>
          <p:nvPr/>
        </p:nvSpPr>
        <p:spPr bwMode="auto">
          <a:xfrm flipH="1" flipV="1">
            <a:off x="5993212" y="3263019"/>
            <a:ext cx="879475" cy="382587"/>
          </a:xfrm>
          <a:custGeom>
            <a:avLst/>
            <a:gdLst>
              <a:gd name="T0" fmla="*/ 1089 w 2140"/>
              <a:gd name="T1" fmla="*/ 295 h 932"/>
              <a:gd name="T2" fmla="*/ 1131 w 2140"/>
              <a:gd name="T3" fmla="*/ 291 h 932"/>
              <a:gd name="T4" fmla="*/ 1191 w 2140"/>
              <a:gd name="T5" fmla="*/ 280 h 932"/>
              <a:gd name="T6" fmla="*/ 1250 w 2140"/>
              <a:gd name="T7" fmla="*/ 264 h 932"/>
              <a:gd name="T8" fmla="*/ 1307 w 2140"/>
              <a:gd name="T9" fmla="*/ 243 h 932"/>
              <a:gd name="T10" fmla="*/ 1342 w 2140"/>
              <a:gd name="T11" fmla="*/ 225 h 932"/>
              <a:gd name="T12" fmla="*/ 1394 w 2140"/>
              <a:gd name="T13" fmla="*/ 195 h 932"/>
              <a:gd name="T14" fmla="*/ 1442 w 2140"/>
              <a:gd name="T15" fmla="*/ 160 h 932"/>
              <a:gd name="T16" fmla="*/ 1488 w 2140"/>
              <a:gd name="T17" fmla="*/ 122 h 932"/>
              <a:gd name="T18" fmla="*/ 1529 w 2140"/>
              <a:gd name="T19" fmla="*/ 79 h 932"/>
              <a:gd name="T20" fmla="*/ 1566 w 2140"/>
              <a:gd name="T21" fmla="*/ 32 h 932"/>
              <a:gd name="T22" fmla="*/ 1730 w 2140"/>
              <a:gd name="T23" fmla="*/ 322 h 932"/>
              <a:gd name="T24" fmla="*/ 2108 w 2140"/>
              <a:gd name="T25" fmla="*/ 369 h 932"/>
              <a:gd name="T26" fmla="*/ 2047 w 2140"/>
              <a:gd name="T27" fmla="*/ 451 h 932"/>
              <a:gd name="T28" fmla="*/ 2009 w 2140"/>
              <a:gd name="T29" fmla="*/ 497 h 932"/>
              <a:gd name="T30" fmla="*/ 1940 w 2140"/>
              <a:gd name="T31" fmla="*/ 570 h 932"/>
              <a:gd name="T32" fmla="*/ 1880 w 2140"/>
              <a:gd name="T33" fmla="*/ 624 h 932"/>
              <a:gd name="T34" fmla="*/ 1817 w 2140"/>
              <a:gd name="T35" fmla="*/ 674 h 932"/>
              <a:gd name="T36" fmla="*/ 1717 w 2140"/>
              <a:gd name="T37" fmla="*/ 743 h 932"/>
              <a:gd name="T38" fmla="*/ 1629 w 2140"/>
              <a:gd name="T39" fmla="*/ 792 h 932"/>
              <a:gd name="T40" fmla="*/ 1574 w 2140"/>
              <a:gd name="T41" fmla="*/ 819 h 932"/>
              <a:gd name="T42" fmla="*/ 1518 w 2140"/>
              <a:gd name="T43" fmla="*/ 842 h 932"/>
              <a:gd name="T44" fmla="*/ 1460 w 2140"/>
              <a:gd name="T45" fmla="*/ 864 h 932"/>
              <a:gd name="T46" fmla="*/ 1401 w 2140"/>
              <a:gd name="T47" fmla="*/ 883 h 932"/>
              <a:gd name="T48" fmla="*/ 1341 w 2140"/>
              <a:gd name="T49" fmla="*/ 898 h 932"/>
              <a:gd name="T50" fmla="*/ 1279 w 2140"/>
              <a:gd name="T51" fmla="*/ 911 h 932"/>
              <a:gd name="T52" fmla="*/ 1196 w 2140"/>
              <a:gd name="T53" fmla="*/ 924 h 932"/>
              <a:gd name="T54" fmla="*/ 1133 w 2140"/>
              <a:gd name="T55" fmla="*/ 929 h 932"/>
              <a:gd name="T56" fmla="*/ 1047 w 2140"/>
              <a:gd name="T57" fmla="*/ 932 h 932"/>
              <a:gd name="T58" fmla="*/ 946 w 2140"/>
              <a:gd name="T59" fmla="*/ 928 h 932"/>
              <a:gd name="T60" fmla="*/ 867 w 2140"/>
              <a:gd name="T61" fmla="*/ 920 h 932"/>
              <a:gd name="T62" fmla="*/ 771 w 2140"/>
              <a:gd name="T63" fmla="*/ 903 h 932"/>
              <a:gd name="T64" fmla="*/ 696 w 2140"/>
              <a:gd name="T65" fmla="*/ 884 h 932"/>
              <a:gd name="T66" fmla="*/ 622 w 2140"/>
              <a:gd name="T67" fmla="*/ 861 h 932"/>
              <a:gd name="T68" fmla="*/ 516 w 2140"/>
              <a:gd name="T69" fmla="*/ 818 h 932"/>
              <a:gd name="T70" fmla="*/ 415 w 2140"/>
              <a:gd name="T71" fmla="*/ 766 h 932"/>
              <a:gd name="T72" fmla="*/ 318 w 2140"/>
              <a:gd name="T73" fmla="*/ 706 h 932"/>
              <a:gd name="T74" fmla="*/ 258 w 2140"/>
              <a:gd name="T75" fmla="*/ 661 h 932"/>
              <a:gd name="T76" fmla="*/ 173 w 2140"/>
              <a:gd name="T77" fmla="*/ 588 h 932"/>
              <a:gd name="T78" fmla="*/ 94 w 2140"/>
              <a:gd name="T79" fmla="*/ 507 h 932"/>
              <a:gd name="T80" fmla="*/ 23 w 2140"/>
              <a:gd name="T81" fmla="*/ 421 h 932"/>
              <a:gd name="T82" fmla="*/ 365 w 2140"/>
              <a:gd name="T83" fmla="*/ 62 h 932"/>
              <a:gd name="T84" fmla="*/ 554 w 2140"/>
              <a:gd name="T85" fmla="*/ 73 h 932"/>
              <a:gd name="T86" fmla="*/ 627 w 2140"/>
              <a:gd name="T87" fmla="*/ 142 h 932"/>
              <a:gd name="T88" fmla="*/ 666 w 2140"/>
              <a:gd name="T89" fmla="*/ 172 h 932"/>
              <a:gd name="T90" fmla="*/ 706 w 2140"/>
              <a:gd name="T91" fmla="*/ 200 h 932"/>
              <a:gd name="T92" fmla="*/ 762 w 2140"/>
              <a:gd name="T93" fmla="*/ 233 h 932"/>
              <a:gd name="T94" fmla="*/ 809 w 2140"/>
              <a:gd name="T95" fmla="*/ 253 h 932"/>
              <a:gd name="T96" fmla="*/ 857 w 2140"/>
              <a:gd name="T97" fmla="*/ 269 h 932"/>
              <a:gd name="T98" fmla="*/ 909 w 2140"/>
              <a:gd name="T99" fmla="*/ 282 h 932"/>
              <a:gd name="T100" fmla="*/ 964 w 2140"/>
              <a:gd name="T101" fmla="*/ 291 h 932"/>
              <a:gd name="T102" fmla="*/ 1026 w 2140"/>
              <a:gd name="T103" fmla="*/ 295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40" h="932">
                <a:moveTo>
                  <a:pt x="1047" y="296"/>
                </a:moveTo>
                <a:lnTo>
                  <a:pt x="1068" y="295"/>
                </a:lnTo>
                <a:lnTo>
                  <a:pt x="1089" y="295"/>
                </a:lnTo>
                <a:lnTo>
                  <a:pt x="1109" y="293"/>
                </a:lnTo>
                <a:lnTo>
                  <a:pt x="1120" y="292"/>
                </a:lnTo>
                <a:lnTo>
                  <a:pt x="1131" y="291"/>
                </a:lnTo>
                <a:lnTo>
                  <a:pt x="1151" y="288"/>
                </a:lnTo>
                <a:lnTo>
                  <a:pt x="1171" y="285"/>
                </a:lnTo>
                <a:lnTo>
                  <a:pt x="1191" y="280"/>
                </a:lnTo>
                <a:lnTo>
                  <a:pt x="1211" y="276"/>
                </a:lnTo>
                <a:lnTo>
                  <a:pt x="1231" y="270"/>
                </a:lnTo>
                <a:lnTo>
                  <a:pt x="1250" y="264"/>
                </a:lnTo>
                <a:lnTo>
                  <a:pt x="1269" y="258"/>
                </a:lnTo>
                <a:lnTo>
                  <a:pt x="1288" y="250"/>
                </a:lnTo>
                <a:lnTo>
                  <a:pt x="1307" y="243"/>
                </a:lnTo>
                <a:lnTo>
                  <a:pt x="1325" y="234"/>
                </a:lnTo>
                <a:lnTo>
                  <a:pt x="1334" y="230"/>
                </a:lnTo>
                <a:lnTo>
                  <a:pt x="1342" y="225"/>
                </a:lnTo>
                <a:lnTo>
                  <a:pt x="1360" y="216"/>
                </a:lnTo>
                <a:lnTo>
                  <a:pt x="1377" y="205"/>
                </a:lnTo>
                <a:lnTo>
                  <a:pt x="1394" y="195"/>
                </a:lnTo>
                <a:lnTo>
                  <a:pt x="1410" y="184"/>
                </a:lnTo>
                <a:lnTo>
                  <a:pt x="1426" y="172"/>
                </a:lnTo>
                <a:lnTo>
                  <a:pt x="1442" y="160"/>
                </a:lnTo>
                <a:lnTo>
                  <a:pt x="1458" y="148"/>
                </a:lnTo>
                <a:lnTo>
                  <a:pt x="1473" y="135"/>
                </a:lnTo>
                <a:lnTo>
                  <a:pt x="1488" y="122"/>
                </a:lnTo>
                <a:lnTo>
                  <a:pt x="1502" y="108"/>
                </a:lnTo>
                <a:lnTo>
                  <a:pt x="1515" y="94"/>
                </a:lnTo>
                <a:lnTo>
                  <a:pt x="1529" y="79"/>
                </a:lnTo>
                <a:lnTo>
                  <a:pt x="1541" y="64"/>
                </a:lnTo>
                <a:lnTo>
                  <a:pt x="1554" y="48"/>
                </a:lnTo>
                <a:lnTo>
                  <a:pt x="1566" y="32"/>
                </a:lnTo>
                <a:lnTo>
                  <a:pt x="1577" y="16"/>
                </a:lnTo>
                <a:lnTo>
                  <a:pt x="1588" y="0"/>
                </a:lnTo>
                <a:lnTo>
                  <a:pt x="1730" y="322"/>
                </a:lnTo>
                <a:lnTo>
                  <a:pt x="2140" y="319"/>
                </a:lnTo>
                <a:lnTo>
                  <a:pt x="2119" y="353"/>
                </a:lnTo>
                <a:lnTo>
                  <a:pt x="2108" y="369"/>
                </a:lnTo>
                <a:lnTo>
                  <a:pt x="2096" y="387"/>
                </a:lnTo>
                <a:lnTo>
                  <a:pt x="2072" y="419"/>
                </a:lnTo>
                <a:lnTo>
                  <a:pt x="2047" y="451"/>
                </a:lnTo>
                <a:lnTo>
                  <a:pt x="2035" y="466"/>
                </a:lnTo>
                <a:lnTo>
                  <a:pt x="2022" y="482"/>
                </a:lnTo>
                <a:lnTo>
                  <a:pt x="2009" y="497"/>
                </a:lnTo>
                <a:lnTo>
                  <a:pt x="1995" y="512"/>
                </a:lnTo>
                <a:lnTo>
                  <a:pt x="1968" y="542"/>
                </a:lnTo>
                <a:lnTo>
                  <a:pt x="1940" y="570"/>
                </a:lnTo>
                <a:lnTo>
                  <a:pt x="1910" y="597"/>
                </a:lnTo>
                <a:lnTo>
                  <a:pt x="1895" y="611"/>
                </a:lnTo>
                <a:lnTo>
                  <a:pt x="1880" y="624"/>
                </a:lnTo>
                <a:lnTo>
                  <a:pt x="1864" y="637"/>
                </a:lnTo>
                <a:lnTo>
                  <a:pt x="1849" y="650"/>
                </a:lnTo>
                <a:lnTo>
                  <a:pt x="1817" y="674"/>
                </a:lnTo>
                <a:lnTo>
                  <a:pt x="1785" y="699"/>
                </a:lnTo>
                <a:lnTo>
                  <a:pt x="1751" y="721"/>
                </a:lnTo>
                <a:lnTo>
                  <a:pt x="1717" y="743"/>
                </a:lnTo>
                <a:lnTo>
                  <a:pt x="1683" y="763"/>
                </a:lnTo>
                <a:lnTo>
                  <a:pt x="1647" y="783"/>
                </a:lnTo>
                <a:lnTo>
                  <a:pt x="1629" y="792"/>
                </a:lnTo>
                <a:lnTo>
                  <a:pt x="1611" y="801"/>
                </a:lnTo>
                <a:lnTo>
                  <a:pt x="1592" y="810"/>
                </a:lnTo>
                <a:lnTo>
                  <a:pt x="1574" y="819"/>
                </a:lnTo>
                <a:lnTo>
                  <a:pt x="1555" y="827"/>
                </a:lnTo>
                <a:lnTo>
                  <a:pt x="1537" y="835"/>
                </a:lnTo>
                <a:lnTo>
                  <a:pt x="1518" y="842"/>
                </a:lnTo>
                <a:lnTo>
                  <a:pt x="1499" y="850"/>
                </a:lnTo>
                <a:lnTo>
                  <a:pt x="1480" y="858"/>
                </a:lnTo>
                <a:lnTo>
                  <a:pt x="1460" y="864"/>
                </a:lnTo>
                <a:lnTo>
                  <a:pt x="1440" y="871"/>
                </a:lnTo>
                <a:lnTo>
                  <a:pt x="1421" y="877"/>
                </a:lnTo>
                <a:lnTo>
                  <a:pt x="1401" y="883"/>
                </a:lnTo>
                <a:lnTo>
                  <a:pt x="1381" y="888"/>
                </a:lnTo>
                <a:lnTo>
                  <a:pt x="1361" y="893"/>
                </a:lnTo>
                <a:lnTo>
                  <a:pt x="1341" y="898"/>
                </a:lnTo>
                <a:lnTo>
                  <a:pt x="1321" y="903"/>
                </a:lnTo>
                <a:lnTo>
                  <a:pt x="1301" y="907"/>
                </a:lnTo>
                <a:lnTo>
                  <a:pt x="1279" y="911"/>
                </a:lnTo>
                <a:lnTo>
                  <a:pt x="1259" y="915"/>
                </a:lnTo>
                <a:lnTo>
                  <a:pt x="1217" y="921"/>
                </a:lnTo>
                <a:lnTo>
                  <a:pt x="1196" y="924"/>
                </a:lnTo>
                <a:lnTo>
                  <a:pt x="1175" y="926"/>
                </a:lnTo>
                <a:lnTo>
                  <a:pt x="1154" y="928"/>
                </a:lnTo>
                <a:lnTo>
                  <a:pt x="1133" y="929"/>
                </a:lnTo>
                <a:lnTo>
                  <a:pt x="1111" y="931"/>
                </a:lnTo>
                <a:lnTo>
                  <a:pt x="1090" y="931"/>
                </a:lnTo>
                <a:lnTo>
                  <a:pt x="1047" y="932"/>
                </a:lnTo>
                <a:lnTo>
                  <a:pt x="1007" y="932"/>
                </a:lnTo>
                <a:lnTo>
                  <a:pt x="967" y="930"/>
                </a:lnTo>
                <a:lnTo>
                  <a:pt x="946" y="928"/>
                </a:lnTo>
                <a:lnTo>
                  <a:pt x="926" y="927"/>
                </a:lnTo>
                <a:lnTo>
                  <a:pt x="887" y="922"/>
                </a:lnTo>
                <a:lnTo>
                  <a:pt x="867" y="920"/>
                </a:lnTo>
                <a:lnTo>
                  <a:pt x="848" y="917"/>
                </a:lnTo>
                <a:lnTo>
                  <a:pt x="810" y="910"/>
                </a:lnTo>
                <a:lnTo>
                  <a:pt x="771" y="903"/>
                </a:lnTo>
                <a:lnTo>
                  <a:pt x="733" y="894"/>
                </a:lnTo>
                <a:lnTo>
                  <a:pt x="714" y="889"/>
                </a:lnTo>
                <a:lnTo>
                  <a:pt x="696" y="884"/>
                </a:lnTo>
                <a:lnTo>
                  <a:pt x="659" y="873"/>
                </a:lnTo>
                <a:lnTo>
                  <a:pt x="640" y="867"/>
                </a:lnTo>
                <a:lnTo>
                  <a:pt x="622" y="861"/>
                </a:lnTo>
                <a:lnTo>
                  <a:pt x="586" y="847"/>
                </a:lnTo>
                <a:lnTo>
                  <a:pt x="551" y="833"/>
                </a:lnTo>
                <a:lnTo>
                  <a:pt x="516" y="818"/>
                </a:lnTo>
                <a:lnTo>
                  <a:pt x="481" y="801"/>
                </a:lnTo>
                <a:lnTo>
                  <a:pt x="448" y="784"/>
                </a:lnTo>
                <a:lnTo>
                  <a:pt x="415" y="766"/>
                </a:lnTo>
                <a:lnTo>
                  <a:pt x="382" y="747"/>
                </a:lnTo>
                <a:lnTo>
                  <a:pt x="351" y="727"/>
                </a:lnTo>
                <a:lnTo>
                  <a:pt x="318" y="706"/>
                </a:lnTo>
                <a:lnTo>
                  <a:pt x="303" y="696"/>
                </a:lnTo>
                <a:lnTo>
                  <a:pt x="288" y="684"/>
                </a:lnTo>
                <a:lnTo>
                  <a:pt x="258" y="661"/>
                </a:lnTo>
                <a:lnTo>
                  <a:pt x="229" y="638"/>
                </a:lnTo>
                <a:lnTo>
                  <a:pt x="201" y="613"/>
                </a:lnTo>
                <a:lnTo>
                  <a:pt x="173" y="588"/>
                </a:lnTo>
                <a:lnTo>
                  <a:pt x="145" y="562"/>
                </a:lnTo>
                <a:lnTo>
                  <a:pt x="119" y="536"/>
                </a:lnTo>
                <a:lnTo>
                  <a:pt x="94" y="507"/>
                </a:lnTo>
                <a:lnTo>
                  <a:pt x="69" y="479"/>
                </a:lnTo>
                <a:lnTo>
                  <a:pt x="46" y="450"/>
                </a:lnTo>
                <a:lnTo>
                  <a:pt x="23" y="421"/>
                </a:lnTo>
                <a:lnTo>
                  <a:pt x="0" y="390"/>
                </a:lnTo>
                <a:lnTo>
                  <a:pt x="177" y="51"/>
                </a:lnTo>
                <a:lnTo>
                  <a:pt x="365" y="62"/>
                </a:lnTo>
                <a:lnTo>
                  <a:pt x="495" y="69"/>
                </a:lnTo>
                <a:lnTo>
                  <a:pt x="537" y="72"/>
                </a:lnTo>
                <a:lnTo>
                  <a:pt x="554" y="73"/>
                </a:lnTo>
                <a:lnTo>
                  <a:pt x="578" y="97"/>
                </a:lnTo>
                <a:lnTo>
                  <a:pt x="603" y="120"/>
                </a:lnTo>
                <a:lnTo>
                  <a:pt x="627" y="142"/>
                </a:lnTo>
                <a:lnTo>
                  <a:pt x="640" y="152"/>
                </a:lnTo>
                <a:lnTo>
                  <a:pt x="654" y="162"/>
                </a:lnTo>
                <a:lnTo>
                  <a:pt x="666" y="172"/>
                </a:lnTo>
                <a:lnTo>
                  <a:pt x="679" y="182"/>
                </a:lnTo>
                <a:lnTo>
                  <a:pt x="693" y="191"/>
                </a:lnTo>
                <a:lnTo>
                  <a:pt x="706" y="200"/>
                </a:lnTo>
                <a:lnTo>
                  <a:pt x="734" y="217"/>
                </a:lnTo>
                <a:lnTo>
                  <a:pt x="748" y="225"/>
                </a:lnTo>
                <a:lnTo>
                  <a:pt x="762" y="233"/>
                </a:lnTo>
                <a:lnTo>
                  <a:pt x="777" y="240"/>
                </a:lnTo>
                <a:lnTo>
                  <a:pt x="792" y="246"/>
                </a:lnTo>
                <a:lnTo>
                  <a:pt x="809" y="253"/>
                </a:lnTo>
                <a:lnTo>
                  <a:pt x="824" y="259"/>
                </a:lnTo>
                <a:lnTo>
                  <a:pt x="840" y="264"/>
                </a:lnTo>
                <a:lnTo>
                  <a:pt x="857" y="269"/>
                </a:lnTo>
                <a:lnTo>
                  <a:pt x="874" y="274"/>
                </a:lnTo>
                <a:lnTo>
                  <a:pt x="891" y="278"/>
                </a:lnTo>
                <a:lnTo>
                  <a:pt x="909" y="282"/>
                </a:lnTo>
                <a:lnTo>
                  <a:pt x="927" y="285"/>
                </a:lnTo>
                <a:lnTo>
                  <a:pt x="945" y="288"/>
                </a:lnTo>
                <a:lnTo>
                  <a:pt x="964" y="291"/>
                </a:lnTo>
                <a:lnTo>
                  <a:pt x="985" y="293"/>
                </a:lnTo>
                <a:lnTo>
                  <a:pt x="1005" y="294"/>
                </a:lnTo>
                <a:lnTo>
                  <a:pt x="1026" y="295"/>
                </a:lnTo>
                <a:lnTo>
                  <a:pt x="1047" y="296"/>
                </a:lnTo>
                <a:close/>
              </a:path>
            </a:pathLst>
          </a:custGeom>
          <a:solidFill>
            <a:schemeClr val="tx1">
              <a:lumMod val="50000"/>
              <a:lumOff val="50000"/>
            </a:schemeClr>
          </a:solidFill>
          <a:ln w="12700">
            <a:solidFill>
              <a:schemeClr val="bg1">
                <a:lumMod val="50000"/>
              </a:schemeClr>
            </a:solidFill>
            <a:prstDash val="solid"/>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91" name="Freeform 7"/>
          <p:cNvSpPr>
            <a:spLocks noChangeAspect="1"/>
          </p:cNvSpPr>
          <p:nvPr/>
        </p:nvSpPr>
        <p:spPr bwMode="auto">
          <a:xfrm flipH="1" flipV="1">
            <a:off x="6382150" y="3509081"/>
            <a:ext cx="587375" cy="804863"/>
          </a:xfrm>
          <a:custGeom>
            <a:avLst/>
            <a:gdLst>
              <a:gd name="T0" fmla="*/ 750 w 1431"/>
              <a:gd name="T1" fmla="*/ 1645 h 1961"/>
              <a:gd name="T2" fmla="*/ 713 w 1431"/>
              <a:gd name="T3" fmla="*/ 1584 h 1961"/>
              <a:gd name="T4" fmla="*/ 683 w 1431"/>
              <a:gd name="T5" fmla="*/ 1519 h 1961"/>
              <a:gd name="T6" fmla="*/ 660 w 1431"/>
              <a:gd name="T7" fmla="*/ 1451 h 1961"/>
              <a:gd name="T8" fmla="*/ 644 w 1431"/>
              <a:gd name="T9" fmla="*/ 1380 h 1961"/>
              <a:gd name="T10" fmla="*/ 637 w 1431"/>
              <a:gd name="T11" fmla="*/ 1305 h 1961"/>
              <a:gd name="T12" fmla="*/ 638 w 1431"/>
              <a:gd name="T13" fmla="*/ 1232 h 1961"/>
              <a:gd name="T14" fmla="*/ 646 w 1431"/>
              <a:gd name="T15" fmla="*/ 1170 h 1961"/>
              <a:gd name="T16" fmla="*/ 659 w 1431"/>
              <a:gd name="T17" fmla="*/ 1110 h 1961"/>
              <a:gd name="T18" fmla="*/ 678 w 1431"/>
              <a:gd name="T19" fmla="*/ 1053 h 1961"/>
              <a:gd name="T20" fmla="*/ 708 w 1431"/>
              <a:gd name="T21" fmla="*/ 983 h 1961"/>
              <a:gd name="T22" fmla="*/ 731 w 1431"/>
              <a:gd name="T23" fmla="*/ 945 h 1961"/>
              <a:gd name="T24" fmla="*/ 756 w 1431"/>
              <a:gd name="T25" fmla="*/ 908 h 1961"/>
              <a:gd name="T26" fmla="*/ 782 w 1431"/>
              <a:gd name="T27" fmla="*/ 871 h 1961"/>
              <a:gd name="T28" fmla="*/ 822 w 1431"/>
              <a:gd name="T29" fmla="*/ 827 h 1961"/>
              <a:gd name="T30" fmla="*/ 854 w 1431"/>
              <a:gd name="T31" fmla="*/ 797 h 1961"/>
              <a:gd name="T32" fmla="*/ 889 w 1431"/>
              <a:gd name="T33" fmla="*/ 769 h 1961"/>
              <a:gd name="T34" fmla="*/ 938 w 1431"/>
              <a:gd name="T35" fmla="*/ 735 h 1961"/>
              <a:gd name="T36" fmla="*/ 989 w 1431"/>
              <a:gd name="T37" fmla="*/ 705 h 1961"/>
              <a:gd name="T38" fmla="*/ 1030 w 1431"/>
              <a:gd name="T39" fmla="*/ 686 h 1961"/>
              <a:gd name="T40" fmla="*/ 1087 w 1431"/>
              <a:gd name="T41" fmla="*/ 665 h 1961"/>
              <a:gd name="T42" fmla="*/ 1146 w 1431"/>
              <a:gd name="T43" fmla="*/ 650 h 1961"/>
              <a:gd name="T44" fmla="*/ 1208 w 1431"/>
              <a:gd name="T45" fmla="*/ 640 h 1961"/>
              <a:gd name="T46" fmla="*/ 1431 w 1431"/>
              <a:gd name="T47" fmla="*/ 334 h 1961"/>
              <a:gd name="T48" fmla="*/ 1174 w 1431"/>
              <a:gd name="T49" fmla="*/ 3 h 1961"/>
              <a:gd name="T50" fmla="*/ 1080 w 1431"/>
              <a:gd name="T51" fmla="*/ 15 h 1961"/>
              <a:gd name="T52" fmla="*/ 987 w 1431"/>
              <a:gd name="T53" fmla="*/ 32 h 1961"/>
              <a:gd name="T54" fmla="*/ 898 w 1431"/>
              <a:gd name="T55" fmla="*/ 57 h 1961"/>
              <a:gd name="T56" fmla="*/ 811 w 1431"/>
              <a:gd name="T57" fmla="*/ 88 h 1961"/>
              <a:gd name="T58" fmla="*/ 727 w 1431"/>
              <a:gd name="T59" fmla="*/ 125 h 1961"/>
              <a:gd name="T60" fmla="*/ 646 w 1431"/>
              <a:gd name="T61" fmla="*/ 167 h 1961"/>
              <a:gd name="T62" fmla="*/ 570 w 1431"/>
              <a:gd name="T63" fmla="*/ 214 h 1961"/>
              <a:gd name="T64" fmla="*/ 496 w 1431"/>
              <a:gd name="T65" fmla="*/ 268 h 1961"/>
              <a:gd name="T66" fmla="*/ 427 w 1431"/>
              <a:gd name="T67" fmla="*/ 326 h 1961"/>
              <a:gd name="T68" fmla="*/ 361 w 1431"/>
              <a:gd name="T69" fmla="*/ 388 h 1961"/>
              <a:gd name="T70" fmla="*/ 301 w 1431"/>
              <a:gd name="T71" fmla="*/ 455 h 1961"/>
              <a:gd name="T72" fmla="*/ 245 w 1431"/>
              <a:gd name="T73" fmla="*/ 526 h 1961"/>
              <a:gd name="T74" fmla="*/ 194 w 1431"/>
              <a:gd name="T75" fmla="*/ 602 h 1961"/>
              <a:gd name="T76" fmla="*/ 149 w 1431"/>
              <a:gd name="T77" fmla="*/ 680 h 1961"/>
              <a:gd name="T78" fmla="*/ 109 w 1431"/>
              <a:gd name="T79" fmla="*/ 763 h 1961"/>
              <a:gd name="T80" fmla="*/ 74 w 1431"/>
              <a:gd name="T81" fmla="*/ 847 h 1961"/>
              <a:gd name="T82" fmla="*/ 47 w 1431"/>
              <a:gd name="T83" fmla="*/ 936 h 1961"/>
              <a:gd name="T84" fmla="*/ 25 w 1431"/>
              <a:gd name="T85" fmla="*/ 1026 h 1961"/>
              <a:gd name="T86" fmla="*/ 10 w 1431"/>
              <a:gd name="T87" fmla="*/ 1120 h 1961"/>
              <a:gd name="T88" fmla="*/ 2 w 1431"/>
              <a:gd name="T89" fmla="*/ 1215 h 1961"/>
              <a:gd name="T90" fmla="*/ 1 w 1431"/>
              <a:gd name="T91" fmla="*/ 1326 h 1961"/>
              <a:gd name="T92" fmla="*/ 5 w 1431"/>
              <a:gd name="T93" fmla="*/ 1396 h 1961"/>
              <a:gd name="T94" fmla="*/ 13 w 1431"/>
              <a:gd name="T95" fmla="*/ 1464 h 1961"/>
              <a:gd name="T96" fmla="*/ 25 w 1431"/>
              <a:gd name="T97" fmla="*/ 1532 h 1961"/>
              <a:gd name="T98" fmla="*/ 39 w 1431"/>
              <a:gd name="T99" fmla="*/ 1597 h 1961"/>
              <a:gd name="T100" fmla="*/ 58 w 1431"/>
              <a:gd name="T101" fmla="*/ 1661 h 1961"/>
              <a:gd name="T102" fmla="*/ 79 w 1431"/>
              <a:gd name="T103" fmla="*/ 1725 h 1961"/>
              <a:gd name="T104" fmla="*/ 105 w 1431"/>
              <a:gd name="T105" fmla="*/ 1786 h 1961"/>
              <a:gd name="T106" fmla="*/ 132 w 1431"/>
              <a:gd name="T107" fmla="*/ 1847 h 1961"/>
              <a:gd name="T108" fmla="*/ 185 w 1431"/>
              <a:gd name="T109" fmla="*/ 1942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961">
                <a:moveTo>
                  <a:pt x="196" y="1961"/>
                </a:moveTo>
                <a:lnTo>
                  <a:pt x="384" y="1617"/>
                </a:lnTo>
                <a:lnTo>
                  <a:pt x="750" y="1645"/>
                </a:lnTo>
                <a:lnTo>
                  <a:pt x="737" y="1625"/>
                </a:lnTo>
                <a:lnTo>
                  <a:pt x="725" y="1605"/>
                </a:lnTo>
                <a:lnTo>
                  <a:pt x="713" y="1584"/>
                </a:lnTo>
                <a:lnTo>
                  <a:pt x="702" y="1563"/>
                </a:lnTo>
                <a:lnTo>
                  <a:pt x="692" y="1542"/>
                </a:lnTo>
                <a:lnTo>
                  <a:pt x="683" y="1519"/>
                </a:lnTo>
                <a:lnTo>
                  <a:pt x="674" y="1497"/>
                </a:lnTo>
                <a:lnTo>
                  <a:pt x="666" y="1474"/>
                </a:lnTo>
                <a:lnTo>
                  <a:pt x="660" y="1451"/>
                </a:lnTo>
                <a:lnTo>
                  <a:pt x="654" y="1427"/>
                </a:lnTo>
                <a:lnTo>
                  <a:pt x="649" y="1404"/>
                </a:lnTo>
                <a:lnTo>
                  <a:pt x="644" y="1380"/>
                </a:lnTo>
                <a:lnTo>
                  <a:pt x="641" y="1354"/>
                </a:lnTo>
                <a:lnTo>
                  <a:pt x="639" y="1330"/>
                </a:lnTo>
                <a:lnTo>
                  <a:pt x="637" y="1305"/>
                </a:lnTo>
                <a:lnTo>
                  <a:pt x="637" y="1280"/>
                </a:lnTo>
                <a:lnTo>
                  <a:pt x="637" y="1248"/>
                </a:lnTo>
                <a:lnTo>
                  <a:pt x="638" y="1232"/>
                </a:lnTo>
                <a:lnTo>
                  <a:pt x="640" y="1217"/>
                </a:lnTo>
                <a:lnTo>
                  <a:pt x="644" y="1185"/>
                </a:lnTo>
                <a:lnTo>
                  <a:pt x="646" y="1170"/>
                </a:lnTo>
                <a:lnTo>
                  <a:pt x="649" y="1155"/>
                </a:lnTo>
                <a:lnTo>
                  <a:pt x="655" y="1125"/>
                </a:lnTo>
                <a:lnTo>
                  <a:pt x="659" y="1110"/>
                </a:lnTo>
                <a:lnTo>
                  <a:pt x="663" y="1095"/>
                </a:lnTo>
                <a:lnTo>
                  <a:pt x="673" y="1067"/>
                </a:lnTo>
                <a:lnTo>
                  <a:pt x="678" y="1053"/>
                </a:lnTo>
                <a:lnTo>
                  <a:pt x="683" y="1038"/>
                </a:lnTo>
                <a:lnTo>
                  <a:pt x="695" y="1010"/>
                </a:lnTo>
                <a:lnTo>
                  <a:pt x="708" y="983"/>
                </a:lnTo>
                <a:lnTo>
                  <a:pt x="715" y="970"/>
                </a:lnTo>
                <a:lnTo>
                  <a:pt x="723" y="957"/>
                </a:lnTo>
                <a:lnTo>
                  <a:pt x="731" y="945"/>
                </a:lnTo>
                <a:lnTo>
                  <a:pt x="739" y="932"/>
                </a:lnTo>
                <a:lnTo>
                  <a:pt x="747" y="920"/>
                </a:lnTo>
                <a:lnTo>
                  <a:pt x="756" y="908"/>
                </a:lnTo>
                <a:lnTo>
                  <a:pt x="764" y="896"/>
                </a:lnTo>
                <a:lnTo>
                  <a:pt x="773" y="884"/>
                </a:lnTo>
                <a:lnTo>
                  <a:pt x="782" y="871"/>
                </a:lnTo>
                <a:lnTo>
                  <a:pt x="792" y="860"/>
                </a:lnTo>
                <a:lnTo>
                  <a:pt x="812" y="838"/>
                </a:lnTo>
                <a:lnTo>
                  <a:pt x="822" y="827"/>
                </a:lnTo>
                <a:lnTo>
                  <a:pt x="832" y="817"/>
                </a:lnTo>
                <a:lnTo>
                  <a:pt x="843" y="807"/>
                </a:lnTo>
                <a:lnTo>
                  <a:pt x="854" y="797"/>
                </a:lnTo>
                <a:lnTo>
                  <a:pt x="865" y="787"/>
                </a:lnTo>
                <a:lnTo>
                  <a:pt x="877" y="778"/>
                </a:lnTo>
                <a:lnTo>
                  <a:pt x="889" y="769"/>
                </a:lnTo>
                <a:lnTo>
                  <a:pt x="901" y="760"/>
                </a:lnTo>
                <a:lnTo>
                  <a:pt x="925" y="743"/>
                </a:lnTo>
                <a:lnTo>
                  <a:pt x="938" y="735"/>
                </a:lnTo>
                <a:lnTo>
                  <a:pt x="950" y="727"/>
                </a:lnTo>
                <a:lnTo>
                  <a:pt x="976" y="712"/>
                </a:lnTo>
                <a:lnTo>
                  <a:pt x="989" y="705"/>
                </a:lnTo>
                <a:lnTo>
                  <a:pt x="1003" y="698"/>
                </a:lnTo>
                <a:lnTo>
                  <a:pt x="1016" y="692"/>
                </a:lnTo>
                <a:lnTo>
                  <a:pt x="1030" y="686"/>
                </a:lnTo>
                <a:lnTo>
                  <a:pt x="1045" y="680"/>
                </a:lnTo>
                <a:lnTo>
                  <a:pt x="1059" y="675"/>
                </a:lnTo>
                <a:lnTo>
                  <a:pt x="1087" y="665"/>
                </a:lnTo>
                <a:lnTo>
                  <a:pt x="1116" y="657"/>
                </a:lnTo>
                <a:lnTo>
                  <a:pt x="1131" y="653"/>
                </a:lnTo>
                <a:lnTo>
                  <a:pt x="1146" y="650"/>
                </a:lnTo>
                <a:lnTo>
                  <a:pt x="1176" y="644"/>
                </a:lnTo>
                <a:lnTo>
                  <a:pt x="1191" y="642"/>
                </a:lnTo>
                <a:lnTo>
                  <a:pt x="1208" y="640"/>
                </a:lnTo>
                <a:lnTo>
                  <a:pt x="1223" y="638"/>
                </a:lnTo>
                <a:lnTo>
                  <a:pt x="1239" y="637"/>
                </a:lnTo>
                <a:lnTo>
                  <a:pt x="1431" y="334"/>
                </a:lnTo>
                <a:lnTo>
                  <a:pt x="1238" y="0"/>
                </a:lnTo>
                <a:lnTo>
                  <a:pt x="1206"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7"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6"/>
                </a:lnTo>
                <a:lnTo>
                  <a:pt x="405" y="346"/>
                </a:lnTo>
                <a:lnTo>
                  <a:pt x="382" y="366"/>
                </a:lnTo>
                <a:lnTo>
                  <a:pt x="361" y="388"/>
                </a:lnTo>
                <a:lnTo>
                  <a:pt x="340"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3"/>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26"/>
                </a:lnTo>
                <a:lnTo>
                  <a:pt x="2" y="1349"/>
                </a:lnTo>
                <a:lnTo>
                  <a:pt x="3" y="1373"/>
                </a:lnTo>
                <a:lnTo>
                  <a:pt x="5" y="1396"/>
                </a:lnTo>
                <a:lnTo>
                  <a:pt x="8" y="1419"/>
                </a:lnTo>
                <a:lnTo>
                  <a:pt x="10" y="1441"/>
                </a:lnTo>
                <a:lnTo>
                  <a:pt x="13" y="1464"/>
                </a:lnTo>
                <a:lnTo>
                  <a:pt x="17" y="1486"/>
                </a:lnTo>
                <a:lnTo>
                  <a:pt x="20" y="1509"/>
                </a:lnTo>
                <a:lnTo>
                  <a:pt x="25" y="1532"/>
                </a:lnTo>
                <a:lnTo>
                  <a:pt x="29" y="1554"/>
                </a:lnTo>
                <a:lnTo>
                  <a:pt x="34" y="1575"/>
                </a:lnTo>
                <a:lnTo>
                  <a:pt x="39" y="1597"/>
                </a:lnTo>
                <a:lnTo>
                  <a:pt x="45" y="1619"/>
                </a:lnTo>
                <a:lnTo>
                  <a:pt x="51" y="1640"/>
                </a:lnTo>
                <a:lnTo>
                  <a:pt x="58" y="1661"/>
                </a:lnTo>
                <a:lnTo>
                  <a:pt x="64" y="1683"/>
                </a:lnTo>
                <a:lnTo>
                  <a:pt x="72" y="1704"/>
                </a:lnTo>
                <a:lnTo>
                  <a:pt x="79" y="1725"/>
                </a:lnTo>
                <a:lnTo>
                  <a:pt x="88" y="1745"/>
                </a:lnTo>
                <a:lnTo>
                  <a:pt x="96" y="1766"/>
                </a:lnTo>
                <a:lnTo>
                  <a:pt x="105" y="1786"/>
                </a:lnTo>
                <a:lnTo>
                  <a:pt x="114" y="1806"/>
                </a:lnTo>
                <a:lnTo>
                  <a:pt x="123" y="1826"/>
                </a:lnTo>
                <a:lnTo>
                  <a:pt x="132" y="1847"/>
                </a:lnTo>
                <a:lnTo>
                  <a:pt x="152" y="1885"/>
                </a:lnTo>
                <a:lnTo>
                  <a:pt x="174" y="1923"/>
                </a:lnTo>
                <a:lnTo>
                  <a:pt x="185" y="1942"/>
                </a:lnTo>
                <a:lnTo>
                  <a:pt x="196" y="1961"/>
                </a:lnTo>
                <a:close/>
              </a:path>
            </a:pathLst>
          </a:custGeom>
          <a:solidFill>
            <a:schemeClr val="bg1">
              <a:lumMod val="95000"/>
            </a:schemeClr>
          </a:solidFill>
          <a:ln w="12700">
            <a:solidFill>
              <a:schemeClr val="bg1">
                <a:lumMod val="95000"/>
              </a:schemeClr>
            </a:solidFill>
            <a:prstDash val="solid"/>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92" name="Freeform 8"/>
          <p:cNvSpPr>
            <a:spLocks noChangeAspect="1"/>
          </p:cNvSpPr>
          <p:nvPr/>
        </p:nvSpPr>
        <p:spPr bwMode="auto">
          <a:xfrm flipH="1" flipV="1">
            <a:off x="5917012" y="3534481"/>
            <a:ext cx="517525" cy="779463"/>
          </a:xfrm>
          <a:custGeom>
            <a:avLst/>
            <a:gdLst>
              <a:gd name="T0" fmla="*/ 66 w 1261"/>
              <a:gd name="T1" fmla="*/ 3 h 1899"/>
              <a:gd name="T2" fmla="*/ 161 w 1261"/>
              <a:gd name="T3" fmla="*/ 13 h 1899"/>
              <a:gd name="T4" fmla="*/ 255 w 1261"/>
              <a:gd name="T5" fmla="*/ 29 h 1899"/>
              <a:gd name="T6" fmla="*/ 346 w 1261"/>
              <a:gd name="T7" fmla="*/ 53 h 1899"/>
              <a:gd name="T8" fmla="*/ 435 w 1261"/>
              <a:gd name="T9" fmla="*/ 83 h 1899"/>
              <a:gd name="T10" fmla="*/ 520 w 1261"/>
              <a:gd name="T11" fmla="*/ 119 h 1899"/>
              <a:gd name="T12" fmla="*/ 602 w 1261"/>
              <a:gd name="T13" fmla="*/ 161 h 1899"/>
              <a:gd name="T14" fmla="*/ 680 w 1261"/>
              <a:gd name="T15" fmla="*/ 208 h 1899"/>
              <a:gd name="T16" fmla="*/ 756 w 1261"/>
              <a:gd name="T17" fmla="*/ 261 h 1899"/>
              <a:gd name="T18" fmla="*/ 826 w 1261"/>
              <a:gd name="T19" fmla="*/ 319 h 1899"/>
              <a:gd name="T20" fmla="*/ 893 w 1261"/>
              <a:gd name="T21" fmla="*/ 381 h 1899"/>
              <a:gd name="T22" fmla="*/ 954 w 1261"/>
              <a:gd name="T23" fmla="*/ 449 h 1899"/>
              <a:gd name="T24" fmla="*/ 1011 w 1261"/>
              <a:gd name="T25" fmla="*/ 520 h 1899"/>
              <a:gd name="T26" fmla="*/ 1063 w 1261"/>
              <a:gd name="T27" fmla="*/ 596 h 1899"/>
              <a:gd name="T28" fmla="*/ 1109 w 1261"/>
              <a:gd name="T29" fmla="*/ 675 h 1899"/>
              <a:gd name="T30" fmla="*/ 1150 w 1261"/>
              <a:gd name="T31" fmla="*/ 758 h 1899"/>
              <a:gd name="T32" fmla="*/ 1185 w 1261"/>
              <a:gd name="T33" fmla="*/ 844 h 1899"/>
              <a:gd name="T34" fmla="*/ 1214 w 1261"/>
              <a:gd name="T35" fmla="*/ 933 h 1899"/>
              <a:gd name="T36" fmla="*/ 1236 w 1261"/>
              <a:gd name="T37" fmla="*/ 1024 h 1899"/>
              <a:gd name="T38" fmla="*/ 1251 w 1261"/>
              <a:gd name="T39" fmla="*/ 1119 h 1899"/>
              <a:gd name="T40" fmla="*/ 1260 w 1261"/>
              <a:gd name="T41" fmla="*/ 1216 h 1899"/>
              <a:gd name="T42" fmla="*/ 1261 w 1261"/>
              <a:gd name="T43" fmla="*/ 1321 h 1899"/>
              <a:gd name="T44" fmla="*/ 1257 w 1261"/>
              <a:gd name="T45" fmla="*/ 1383 h 1899"/>
              <a:gd name="T46" fmla="*/ 1248 w 1261"/>
              <a:gd name="T47" fmla="*/ 1463 h 1899"/>
              <a:gd name="T48" fmla="*/ 1238 w 1261"/>
              <a:gd name="T49" fmla="*/ 1523 h 1899"/>
              <a:gd name="T50" fmla="*/ 1216 w 1261"/>
              <a:gd name="T51" fmla="*/ 1619 h 1899"/>
              <a:gd name="T52" fmla="*/ 1186 w 1261"/>
              <a:gd name="T53" fmla="*/ 1713 h 1899"/>
              <a:gd name="T54" fmla="*/ 1141 w 1261"/>
              <a:gd name="T55" fmla="*/ 1820 h 1899"/>
              <a:gd name="T56" fmla="*/ 709 w 1261"/>
              <a:gd name="T57" fmla="*/ 1899 h 1899"/>
              <a:gd name="T58" fmla="*/ 570 w 1261"/>
              <a:gd name="T59" fmla="*/ 1541 h 1899"/>
              <a:gd name="T60" fmla="*/ 590 w 1261"/>
              <a:gd name="T61" fmla="*/ 1488 h 1899"/>
              <a:gd name="T62" fmla="*/ 606 w 1261"/>
              <a:gd name="T63" fmla="*/ 1434 h 1899"/>
              <a:gd name="T64" fmla="*/ 617 w 1261"/>
              <a:gd name="T65" fmla="*/ 1378 h 1899"/>
              <a:gd name="T66" fmla="*/ 624 w 1261"/>
              <a:gd name="T67" fmla="*/ 1320 h 1899"/>
              <a:gd name="T68" fmla="*/ 624 w 1261"/>
              <a:gd name="T69" fmla="*/ 1248 h 1899"/>
              <a:gd name="T70" fmla="*/ 620 w 1261"/>
              <a:gd name="T71" fmla="*/ 1200 h 1899"/>
              <a:gd name="T72" fmla="*/ 612 w 1261"/>
              <a:gd name="T73" fmla="*/ 1153 h 1899"/>
              <a:gd name="T74" fmla="*/ 601 w 1261"/>
              <a:gd name="T75" fmla="*/ 1108 h 1899"/>
              <a:gd name="T76" fmla="*/ 576 w 1261"/>
              <a:gd name="T77" fmla="*/ 1034 h 1899"/>
              <a:gd name="T78" fmla="*/ 550 w 1261"/>
              <a:gd name="T79" fmla="*/ 979 h 1899"/>
              <a:gd name="T80" fmla="*/ 510 w 1261"/>
              <a:gd name="T81" fmla="*/ 915 h 1899"/>
              <a:gd name="T82" fmla="*/ 473 w 1261"/>
              <a:gd name="T83" fmla="*/ 866 h 1899"/>
              <a:gd name="T84" fmla="*/ 443 w 1261"/>
              <a:gd name="T85" fmla="*/ 832 h 1899"/>
              <a:gd name="T86" fmla="*/ 410 w 1261"/>
              <a:gd name="T87" fmla="*/ 801 h 1899"/>
              <a:gd name="T88" fmla="*/ 363 w 1261"/>
              <a:gd name="T89" fmla="*/ 763 h 1899"/>
              <a:gd name="T90" fmla="*/ 325 w 1261"/>
              <a:gd name="T91" fmla="*/ 737 h 1899"/>
              <a:gd name="T92" fmla="*/ 273 w 1261"/>
              <a:gd name="T93" fmla="*/ 706 h 1899"/>
              <a:gd name="T94" fmla="*/ 216 w 1261"/>
              <a:gd name="T95" fmla="*/ 681 h 1899"/>
              <a:gd name="T96" fmla="*/ 158 w 1261"/>
              <a:gd name="T97" fmla="*/ 662 h 1899"/>
              <a:gd name="T98" fmla="*/ 97 w 1261"/>
              <a:gd name="T99" fmla="*/ 647 h 1899"/>
              <a:gd name="T100" fmla="*/ 49 w 1261"/>
              <a:gd name="T101" fmla="*/ 641 h 1899"/>
              <a:gd name="T102" fmla="*/ 2 w 1261"/>
              <a:gd name="T103" fmla="*/ 637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1899">
                <a:moveTo>
                  <a:pt x="0" y="0"/>
                </a:moveTo>
                <a:lnTo>
                  <a:pt x="33" y="1"/>
                </a:lnTo>
                <a:lnTo>
                  <a:pt x="66" y="3"/>
                </a:lnTo>
                <a:lnTo>
                  <a:pt x="98" y="5"/>
                </a:lnTo>
                <a:lnTo>
                  <a:pt x="130" y="8"/>
                </a:lnTo>
                <a:lnTo>
                  <a:pt x="161" y="13"/>
                </a:lnTo>
                <a:lnTo>
                  <a:pt x="193" y="17"/>
                </a:lnTo>
                <a:lnTo>
                  <a:pt x="225" y="23"/>
                </a:lnTo>
                <a:lnTo>
                  <a:pt x="255" y="29"/>
                </a:lnTo>
                <a:lnTo>
                  <a:pt x="286" y="36"/>
                </a:lnTo>
                <a:lnTo>
                  <a:pt x="316" y="44"/>
                </a:lnTo>
                <a:lnTo>
                  <a:pt x="346" y="53"/>
                </a:lnTo>
                <a:lnTo>
                  <a:pt x="376" y="62"/>
                </a:lnTo>
                <a:lnTo>
                  <a:pt x="406" y="72"/>
                </a:lnTo>
                <a:lnTo>
                  <a:pt x="435" y="83"/>
                </a:lnTo>
                <a:lnTo>
                  <a:pt x="463" y="94"/>
                </a:lnTo>
                <a:lnTo>
                  <a:pt x="492" y="106"/>
                </a:lnTo>
                <a:lnTo>
                  <a:pt x="520" y="119"/>
                </a:lnTo>
                <a:lnTo>
                  <a:pt x="548" y="132"/>
                </a:lnTo>
                <a:lnTo>
                  <a:pt x="576" y="146"/>
                </a:lnTo>
                <a:lnTo>
                  <a:pt x="602" y="161"/>
                </a:lnTo>
                <a:lnTo>
                  <a:pt x="629" y="176"/>
                </a:lnTo>
                <a:lnTo>
                  <a:pt x="655" y="191"/>
                </a:lnTo>
                <a:lnTo>
                  <a:pt x="680" y="208"/>
                </a:lnTo>
                <a:lnTo>
                  <a:pt x="707" y="225"/>
                </a:lnTo>
                <a:lnTo>
                  <a:pt x="731" y="243"/>
                </a:lnTo>
                <a:lnTo>
                  <a:pt x="756" y="261"/>
                </a:lnTo>
                <a:lnTo>
                  <a:pt x="780" y="280"/>
                </a:lnTo>
                <a:lnTo>
                  <a:pt x="803" y="299"/>
                </a:lnTo>
                <a:lnTo>
                  <a:pt x="826" y="319"/>
                </a:lnTo>
                <a:lnTo>
                  <a:pt x="848" y="339"/>
                </a:lnTo>
                <a:lnTo>
                  <a:pt x="871" y="360"/>
                </a:lnTo>
                <a:lnTo>
                  <a:pt x="893" y="381"/>
                </a:lnTo>
                <a:lnTo>
                  <a:pt x="914" y="404"/>
                </a:lnTo>
                <a:lnTo>
                  <a:pt x="934" y="426"/>
                </a:lnTo>
                <a:lnTo>
                  <a:pt x="954" y="449"/>
                </a:lnTo>
                <a:lnTo>
                  <a:pt x="974" y="472"/>
                </a:lnTo>
                <a:lnTo>
                  <a:pt x="993" y="496"/>
                </a:lnTo>
                <a:lnTo>
                  <a:pt x="1011" y="520"/>
                </a:lnTo>
                <a:lnTo>
                  <a:pt x="1030" y="545"/>
                </a:lnTo>
                <a:lnTo>
                  <a:pt x="1047" y="571"/>
                </a:lnTo>
                <a:lnTo>
                  <a:pt x="1063" y="596"/>
                </a:lnTo>
                <a:lnTo>
                  <a:pt x="1079" y="622"/>
                </a:lnTo>
                <a:lnTo>
                  <a:pt x="1095" y="648"/>
                </a:lnTo>
                <a:lnTo>
                  <a:pt x="1109" y="675"/>
                </a:lnTo>
                <a:lnTo>
                  <a:pt x="1124" y="702"/>
                </a:lnTo>
                <a:lnTo>
                  <a:pt x="1137" y="730"/>
                </a:lnTo>
                <a:lnTo>
                  <a:pt x="1150" y="758"/>
                </a:lnTo>
                <a:lnTo>
                  <a:pt x="1162" y="786"/>
                </a:lnTo>
                <a:lnTo>
                  <a:pt x="1174" y="815"/>
                </a:lnTo>
                <a:lnTo>
                  <a:pt x="1185" y="844"/>
                </a:lnTo>
                <a:lnTo>
                  <a:pt x="1196" y="873"/>
                </a:lnTo>
                <a:lnTo>
                  <a:pt x="1205" y="903"/>
                </a:lnTo>
                <a:lnTo>
                  <a:pt x="1214" y="933"/>
                </a:lnTo>
                <a:lnTo>
                  <a:pt x="1222" y="963"/>
                </a:lnTo>
                <a:lnTo>
                  <a:pt x="1229" y="994"/>
                </a:lnTo>
                <a:lnTo>
                  <a:pt x="1236" y="1024"/>
                </a:lnTo>
                <a:lnTo>
                  <a:pt x="1242" y="1056"/>
                </a:lnTo>
                <a:lnTo>
                  <a:pt x="1247" y="1088"/>
                </a:lnTo>
                <a:lnTo>
                  <a:pt x="1251" y="1119"/>
                </a:lnTo>
                <a:lnTo>
                  <a:pt x="1255" y="1151"/>
                </a:lnTo>
                <a:lnTo>
                  <a:pt x="1258" y="1183"/>
                </a:lnTo>
                <a:lnTo>
                  <a:pt x="1260" y="1216"/>
                </a:lnTo>
                <a:lnTo>
                  <a:pt x="1261" y="1248"/>
                </a:lnTo>
                <a:lnTo>
                  <a:pt x="1261" y="1281"/>
                </a:lnTo>
                <a:lnTo>
                  <a:pt x="1261" y="1321"/>
                </a:lnTo>
                <a:lnTo>
                  <a:pt x="1260" y="1342"/>
                </a:lnTo>
                <a:lnTo>
                  <a:pt x="1259" y="1363"/>
                </a:lnTo>
                <a:lnTo>
                  <a:pt x="1257" y="1383"/>
                </a:lnTo>
                <a:lnTo>
                  <a:pt x="1255" y="1403"/>
                </a:lnTo>
                <a:lnTo>
                  <a:pt x="1251" y="1443"/>
                </a:lnTo>
                <a:lnTo>
                  <a:pt x="1248" y="1463"/>
                </a:lnTo>
                <a:lnTo>
                  <a:pt x="1245" y="1483"/>
                </a:lnTo>
                <a:lnTo>
                  <a:pt x="1242" y="1502"/>
                </a:lnTo>
                <a:lnTo>
                  <a:pt x="1238" y="1523"/>
                </a:lnTo>
                <a:lnTo>
                  <a:pt x="1230" y="1562"/>
                </a:lnTo>
                <a:lnTo>
                  <a:pt x="1221" y="1600"/>
                </a:lnTo>
                <a:lnTo>
                  <a:pt x="1216" y="1619"/>
                </a:lnTo>
                <a:lnTo>
                  <a:pt x="1211" y="1638"/>
                </a:lnTo>
                <a:lnTo>
                  <a:pt x="1199" y="1675"/>
                </a:lnTo>
                <a:lnTo>
                  <a:pt x="1186" y="1713"/>
                </a:lnTo>
                <a:lnTo>
                  <a:pt x="1172" y="1749"/>
                </a:lnTo>
                <a:lnTo>
                  <a:pt x="1157" y="1785"/>
                </a:lnTo>
                <a:lnTo>
                  <a:pt x="1141" y="1820"/>
                </a:lnTo>
                <a:lnTo>
                  <a:pt x="1124" y="1856"/>
                </a:lnTo>
                <a:lnTo>
                  <a:pt x="1106" y="1890"/>
                </a:lnTo>
                <a:lnTo>
                  <a:pt x="709" y="1899"/>
                </a:lnTo>
                <a:lnTo>
                  <a:pt x="554" y="1574"/>
                </a:lnTo>
                <a:lnTo>
                  <a:pt x="562" y="1557"/>
                </a:lnTo>
                <a:lnTo>
                  <a:pt x="570" y="1541"/>
                </a:lnTo>
                <a:lnTo>
                  <a:pt x="577" y="1524"/>
                </a:lnTo>
                <a:lnTo>
                  <a:pt x="584" y="1505"/>
                </a:lnTo>
                <a:lnTo>
                  <a:pt x="590" y="1488"/>
                </a:lnTo>
                <a:lnTo>
                  <a:pt x="596" y="1470"/>
                </a:lnTo>
                <a:lnTo>
                  <a:pt x="601" y="1452"/>
                </a:lnTo>
                <a:lnTo>
                  <a:pt x="606" y="1434"/>
                </a:lnTo>
                <a:lnTo>
                  <a:pt x="610" y="1416"/>
                </a:lnTo>
                <a:lnTo>
                  <a:pt x="614" y="1397"/>
                </a:lnTo>
                <a:lnTo>
                  <a:pt x="617" y="1378"/>
                </a:lnTo>
                <a:lnTo>
                  <a:pt x="620" y="1358"/>
                </a:lnTo>
                <a:lnTo>
                  <a:pt x="622" y="1339"/>
                </a:lnTo>
                <a:lnTo>
                  <a:pt x="624" y="1320"/>
                </a:lnTo>
                <a:lnTo>
                  <a:pt x="624" y="1300"/>
                </a:lnTo>
                <a:lnTo>
                  <a:pt x="625" y="1281"/>
                </a:lnTo>
                <a:lnTo>
                  <a:pt x="624" y="1248"/>
                </a:lnTo>
                <a:lnTo>
                  <a:pt x="623" y="1232"/>
                </a:lnTo>
                <a:lnTo>
                  <a:pt x="622" y="1216"/>
                </a:lnTo>
                <a:lnTo>
                  <a:pt x="620" y="1200"/>
                </a:lnTo>
                <a:lnTo>
                  <a:pt x="618" y="1184"/>
                </a:lnTo>
                <a:lnTo>
                  <a:pt x="615" y="1169"/>
                </a:lnTo>
                <a:lnTo>
                  <a:pt x="612" y="1153"/>
                </a:lnTo>
                <a:lnTo>
                  <a:pt x="609" y="1138"/>
                </a:lnTo>
                <a:lnTo>
                  <a:pt x="605" y="1123"/>
                </a:lnTo>
                <a:lnTo>
                  <a:pt x="601" y="1108"/>
                </a:lnTo>
                <a:lnTo>
                  <a:pt x="597" y="1093"/>
                </a:lnTo>
                <a:lnTo>
                  <a:pt x="587" y="1064"/>
                </a:lnTo>
                <a:lnTo>
                  <a:pt x="576" y="1034"/>
                </a:lnTo>
                <a:lnTo>
                  <a:pt x="564" y="1006"/>
                </a:lnTo>
                <a:lnTo>
                  <a:pt x="557" y="993"/>
                </a:lnTo>
                <a:lnTo>
                  <a:pt x="550" y="979"/>
                </a:lnTo>
                <a:lnTo>
                  <a:pt x="534" y="953"/>
                </a:lnTo>
                <a:lnTo>
                  <a:pt x="518" y="927"/>
                </a:lnTo>
                <a:lnTo>
                  <a:pt x="510" y="915"/>
                </a:lnTo>
                <a:lnTo>
                  <a:pt x="501" y="902"/>
                </a:lnTo>
                <a:lnTo>
                  <a:pt x="483" y="877"/>
                </a:lnTo>
                <a:lnTo>
                  <a:pt x="473" y="866"/>
                </a:lnTo>
                <a:lnTo>
                  <a:pt x="463" y="854"/>
                </a:lnTo>
                <a:lnTo>
                  <a:pt x="453" y="843"/>
                </a:lnTo>
                <a:lnTo>
                  <a:pt x="443" y="832"/>
                </a:lnTo>
                <a:lnTo>
                  <a:pt x="432" y="822"/>
                </a:lnTo>
                <a:lnTo>
                  <a:pt x="421" y="811"/>
                </a:lnTo>
                <a:lnTo>
                  <a:pt x="410" y="801"/>
                </a:lnTo>
                <a:lnTo>
                  <a:pt x="399" y="791"/>
                </a:lnTo>
                <a:lnTo>
                  <a:pt x="375" y="772"/>
                </a:lnTo>
                <a:lnTo>
                  <a:pt x="363" y="763"/>
                </a:lnTo>
                <a:lnTo>
                  <a:pt x="350" y="754"/>
                </a:lnTo>
                <a:lnTo>
                  <a:pt x="338" y="746"/>
                </a:lnTo>
                <a:lnTo>
                  <a:pt x="325" y="737"/>
                </a:lnTo>
                <a:lnTo>
                  <a:pt x="312" y="729"/>
                </a:lnTo>
                <a:lnTo>
                  <a:pt x="299" y="722"/>
                </a:lnTo>
                <a:lnTo>
                  <a:pt x="273" y="706"/>
                </a:lnTo>
                <a:lnTo>
                  <a:pt x="245" y="693"/>
                </a:lnTo>
                <a:lnTo>
                  <a:pt x="231" y="687"/>
                </a:lnTo>
                <a:lnTo>
                  <a:pt x="216" y="681"/>
                </a:lnTo>
                <a:lnTo>
                  <a:pt x="202" y="676"/>
                </a:lnTo>
                <a:lnTo>
                  <a:pt x="187" y="671"/>
                </a:lnTo>
                <a:lnTo>
                  <a:pt x="158" y="662"/>
                </a:lnTo>
                <a:lnTo>
                  <a:pt x="143" y="657"/>
                </a:lnTo>
                <a:lnTo>
                  <a:pt x="128" y="654"/>
                </a:lnTo>
                <a:lnTo>
                  <a:pt x="97" y="647"/>
                </a:lnTo>
                <a:lnTo>
                  <a:pt x="82" y="645"/>
                </a:lnTo>
                <a:lnTo>
                  <a:pt x="66" y="642"/>
                </a:lnTo>
                <a:lnTo>
                  <a:pt x="49" y="641"/>
                </a:lnTo>
                <a:lnTo>
                  <a:pt x="34" y="639"/>
                </a:lnTo>
                <a:lnTo>
                  <a:pt x="18" y="638"/>
                </a:lnTo>
                <a:lnTo>
                  <a:pt x="2" y="637"/>
                </a:lnTo>
                <a:lnTo>
                  <a:pt x="199" y="348"/>
                </a:lnTo>
                <a:lnTo>
                  <a:pt x="0" y="0"/>
                </a:lnTo>
                <a:close/>
              </a:path>
            </a:pathLst>
          </a:custGeom>
          <a:solidFill>
            <a:srgbClr val="333333"/>
          </a:solidFill>
          <a:ln w="12700">
            <a:solidFill>
              <a:srgbClr val="333333"/>
            </a:solidFill>
            <a:prstDash val="solid"/>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93" name="Freeform 10"/>
          <p:cNvSpPr>
            <a:spLocks noChangeAspect="1"/>
          </p:cNvSpPr>
          <p:nvPr/>
        </p:nvSpPr>
        <p:spPr bwMode="auto">
          <a:xfrm flipH="1" flipV="1">
            <a:off x="7039375" y="4134556"/>
            <a:ext cx="376237" cy="433388"/>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bg1">
              <a:lumMod val="95000"/>
            </a:schemeClr>
          </a:solidFill>
          <a:ln w="12700">
            <a:solidFill>
              <a:schemeClr val="bg1">
                <a:lumMod val="95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94" name="Freeform 11"/>
          <p:cNvSpPr>
            <a:spLocks noChangeAspect="1"/>
          </p:cNvSpPr>
          <p:nvPr/>
        </p:nvSpPr>
        <p:spPr bwMode="auto">
          <a:xfrm flipH="1" flipV="1">
            <a:off x="7377512" y="4171069"/>
            <a:ext cx="428625" cy="396875"/>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bg1">
              <a:lumMod val="95000"/>
            </a:schemeClr>
          </a:solidFill>
          <a:ln w="12700">
            <a:solidFill>
              <a:schemeClr val="bg1">
                <a:lumMod val="95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95" name="Freeform 12"/>
          <p:cNvSpPr>
            <a:spLocks noChangeAspect="1"/>
          </p:cNvSpPr>
          <p:nvPr/>
        </p:nvSpPr>
        <p:spPr bwMode="auto">
          <a:xfrm flipH="1" flipV="1">
            <a:off x="7417200" y="3801181"/>
            <a:ext cx="387350" cy="407988"/>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bg1">
              <a:lumMod val="95000"/>
            </a:schemeClr>
          </a:solidFill>
          <a:ln w="12700">
            <a:solidFill>
              <a:schemeClr val="bg1">
                <a:lumMod val="95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97" name="Freeform 13"/>
          <p:cNvSpPr>
            <a:spLocks noChangeAspect="1"/>
          </p:cNvSpPr>
          <p:nvPr/>
        </p:nvSpPr>
        <p:spPr bwMode="auto">
          <a:xfrm flipH="1" flipV="1">
            <a:off x="7039375" y="3802769"/>
            <a:ext cx="414337" cy="368300"/>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bg1">
              <a:lumMod val="95000"/>
            </a:schemeClr>
          </a:solidFill>
          <a:ln w="12700">
            <a:solidFill>
              <a:schemeClr val="bg1">
                <a:lumMod val="95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100" name="Freeform 6"/>
          <p:cNvSpPr>
            <a:spLocks noChangeAspect="1"/>
          </p:cNvSpPr>
          <p:nvPr/>
        </p:nvSpPr>
        <p:spPr bwMode="auto">
          <a:xfrm flipH="1" flipV="1">
            <a:off x="5142312" y="3801181"/>
            <a:ext cx="639763" cy="279400"/>
          </a:xfrm>
          <a:custGeom>
            <a:avLst/>
            <a:gdLst>
              <a:gd name="T0" fmla="*/ 1089 w 2140"/>
              <a:gd name="T1" fmla="*/ 295 h 932"/>
              <a:gd name="T2" fmla="*/ 1131 w 2140"/>
              <a:gd name="T3" fmla="*/ 291 h 932"/>
              <a:gd name="T4" fmla="*/ 1191 w 2140"/>
              <a:gd name="T5" fmla="*/ 280 h 932"/>
              <a:gd name="T6" fmla="*/ 1250 w 2140"/>
              <a:gd name="T7" fmla="*/ 264 h 932"/>
              <a:gd name="T8" fmla="*/ 1307 w 2140"/>
              <a:gd name="T9" fmla="*/ 243 h 932"/>
              <a:gd name="T10" fmla="*/ 1342 w 2140"/>
              <a:gd name="T11" fmla="*/ 225 h 932"/>
              <a:gd name="T12" fmla="*/ 1394 w 2140"/>
              <a:gd name="T13" fmla="*/ 195 h 932"/>
              <a:gd name="T14" fmla="*/ 1442 w 2140"/>
              <a:gd name="T15" fmla="*/ 160 h 932"/>
              <a:gd name="T16" fmla="*/ 1488 w 2140"/>
              <a:gd name="T17" fmla="*/ 122 h 932"/>
              <a:gd name="T18" fmla="*/ 1529 w 2140"/>
              <a:gd name="T19" fmla="*/ 79 h 932"/>
              <a:gd name="T20" fmla="*/ 1566 w 2140"/>
              <a:gd name="T21" fmla="*/ 32 h 932"/>
              <a:gd name="T22" fmla="*/ 1730 w 2140"/>
              <a:gd name="T23" fmla="*/ 322 h 932"/>
              <a:gd name="T24" fmla="*/ 2108 w 2140"/>
              <a:gd name="T25" fmla="*/ 369 h 932"/>
              <a:gd name="T26" fmla="*/ 2047 w 2140"/>
              <a:gd name="T27" fmla="*/ 451 h 932"/>
              <a:gd name="T28" fmla="*/ 2009 w 2140"/>
              <a:gd name="T29" fmla="*/ 497 h 932"/>
              <a:gd name="T30" fmla="*/ 1940 w 2140"/>
              <a:gd name="T31" fmla="*/ 570 h 932"/>
              <a:gd name="T32" fmla="*/ 1880 w 2140"/>
              <a:gd name="T33" fmla="*/ 624 h 932"/>
              <a:gd name="T34" fmla="*/ 1817 w 2140"/>
              <a:gd name="T35" fmla="*/ 674 h 932"/>
              <a:gd name="T36" fmla="*/ 1717 w 2140"/>
              <a:gd name="T37" fmla="*/ 743 h 932"/>
              <a:gd name="T38" fmla="*/ 1629 w 2140"/>
              <a:gd name="T39" fmla="*/ 792 h 932"/>
              <a:gd name="T40" fmla="*/ 1574 w 2140"/>
              <a:gd name="T41" fmla="*/ 819 h 932"/>
              <a:gd name="T42" fmla="*/ 1518 w 2140"/>
              <a:gd name="T43" fmla="*/ 842 h 932"/>
              <a:gd name="T44" fmla="*/ 1460 w 2140"/>
              <a:gd name="T45" fmla="*/ 864 h 932"/>
              <a:gd name="T46" fmla="*/ 1401 w 2140"/>
              <a:gd name="T47" fmla="*/ 883 h 932"/>
              <a:gd name="T48" fmla="*/ 1341 w 2140"/>
              <a:gd name="T49" fmla="*/ 898 h 932"/>
              <a:gd name="T50" fmla="*/ 1279 w 2140"/>
              <a:gd name="T51" fmla="*/ 911 h 932"/>
              <a:gd name="T52" fmla="*/ 1196 w 2140"/>
              <a:gd name="T53" fmla="*/ 924 h 932"/>
              <a:gd name="T54" fmla="*/ 1133 w 2140"/>
              <a:gd name="T55" fmla="*/ 929 h 932"/>
              <a:gd name="T56" fmla="*/ 1047 w 2140"/>
              <a:gd name="T57" fmla="*/ 932 h 932"/>
              <a:gd name="T58" fmla="*/ 946 w 2140"/>
              <a:gd name="T59" fmla="*/ 928 h 932"/>
              <a:gd name="T60" fmla="*/ 867 w 2140"/>
              <a:gd name="T61" fmla="*/ 920 h 932"/>
              <a:gd name="T62" fmla="*/ 771 w 2140"/>
              <a:gd name="T63" fmla="*/ 903 h 932"/>
              <a:gd name="T64" fmla="*/ 696 w 2140"/>
              <a:gd name="T65" fmla="*/ 884 h 932"/>
              <a:gd name="T66" fmla="*/ 622 w 2140"/>
              <a:gd name="T67" fmla="*/ 861 h 932"/>
              <a:gd name="T68" fmla="*/ 516 w 2140"/>
              <a:gd name="T69" fmla="*/ 818 h 932"/>
              <a:gd name="T70" fmla="*/ 415 w 2140"/>
              <a:gd name="T71" fmla="*/ 766 h 932"/>
              <a:gd name="T72" fmla="*/ 318 w 2140"/>
              <a:gd name="T73" fmla="*/ 706 h 932"/>
              <a:gd name="T74" fmla="*/ 258 w 2140"/>
              <a:gd name="T75" fmla="*/ 661 h 932"/>
              <a:gd name="T76" fmla="*/ 173 w 2140"/>
              <a:gd name="T77" fmla="*/ 588 h 932"/>
              <a:gd name="T78" fmla="*/ 94 w 2140"/>
              <a:gd name="T79" fmla="*/ 507 h 932"/>
              <a:gd name="T80" fmla="*/ 23 w 2140"/>
              <a:gd name="T81" fmla="*/ 421 h 932"/>
              <a:gd name="T82" fmla="*/ 365 w 2140"/>
              <a:gd name="T83" fmla="*/ 62 h 932"/>
              <a:gd name="T84" fmla="*/ 554 w 2140"/>
              <a:gd name="T85" fmla="*/ 73 h 932"/>
              <a:gd name="T86" fmla="*/ 627 w 2140"/>
              <a:gd name="T87" fmla="*/ 142 h 932"/>
              <a:gd name="T88" fmla="*/ 666 w 2140"/>
              <a:gd name="T89" fmla="*/ 172 h 932"/>
              <a:gd name="T90" fmla="*/ 706 w 2140"/>
              <a:gd name="T91" fmla="*/ 200 h 932"/>
              <a:gd name="T92" fmla="*/ 762 w 2140"/>
              <a:gd name="T93" fmla="*/ 233 h 932"/>
              <a:gd name="T94" fmla="*/ 809 w 2140"/>
              <a:gd name="T95" fmla="*/ 253 h 932"/>
              <a:gd name="T96" fmla="*/ 857 w 2140"/>
              <a:gd name="T97" fmla="*/ 269 h 932"/>
              <a:gd name="T98" fmla="*/ 909 w 2140"/>
              <a:gd name="T99" fmla="*/ 282 h 932"/>
              <a:gd name="T100" fmla="*/ 964 w 2140"/>
              <a:gd name="T101" fmla="*/ 291 h 932"/>
              <a:gd name="T102" fmla="*/ 1026 w 2140"/>
              <a:gd name="T103" fmla="*/ 295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40" h="932">
                <a:moveTo>
                  <a:pt x="1047" y="296"/>
                </a:moveTo>
                <a:lnTo>
                  <a:pt x="1068" y="295"/>
                </a:lnTo>
                <a:lnTo>
                  <a:pt x="1089" y="295"/>
                </a:lnTo>
                <a:lnTo>
                  <a:pt x="1109" y="293"/>
                </a:lnTo>
                <a:lnTo>
                  <a:pt x="1120" y="292"/>
                </a:lnTo>
                <a:lnTo>
                  <a:pt x="1131" y="291"/>
                </a:lnTo>
                <a:lnTo>
                  <a:pt x="1151" y="288"/>
                </a:lnTo>
                <a:lnTo>
                  <a:pt x="1171" y="285"/>
                </a:lnTo>
                <a:lnTo>
                  <a:pt x="1191" y="280"/>
                </a:lnTo>
                <a:lnTo>
                  <a:pt x="1211" y="276"/>
                </a:lnTo>
                <a:lnTo>
                  <a:pt x="1231" y="270"/>
                </a:lnTo>
                <a:lnTo>
                  <a:pt x="1250" y="264"/>
                </a:lnTo>
                <a:lnTo>
                  <a:pt x="1269" y="258"/>
                </a:lnTo>
                <a:lnTo>
                  <a:pt x="1288" y="250"/>
                </a:lnTo>
                <a:lnTo>
                  <a:pt x="1307" y="243"/>
                </a:lnTo>
                <a:lnTo>
                  <a:pt x="1325" y="234"/>
                </a:lnTo>
                <a:lnTo>
                  <a:pt x="1334" y="230"/>
                </a:lnTo>
                <a:lnTo>
                  <a:pt x="1342" y="225"/>
                </a:lnTo>
                <a:lnTo>
                  <a:pt x="1360" y="216"/>
                </a:lnTo>
                <a:lnTo>
                  <a:pt x="1377" y="205"/>
                </a:lnTo>
                <a:lnTo>
                  <a:pt x="1394" y="195"/>
                </a:lnTo>
                <a:lnTo>
                  <a:pt x="1410" y="184"/>
                </a:lnTo>
                <a:lnTo>
                  <a:pt x="1426" y="172"/>
                </a:lnTo>
                <a:lnTo>
                  <a:pt x="1442" y="160"/>
                </a:lnTo>
                <a:lnTo>
                  <a:pt x="1458" y="148"/>
                </a:lnTo>
                <a:lnTo>
                  <a:pt x="1473" y="135"/>
                </a:lnTo>
                <a:lnTo>
                  <a:pt x="1488" y="122"/>
                </a:lnTo>
                <a:lnTo>
                  <a:pt x="1502" y="108"/>
                </a:lnTo>
                <a:lnTo>
                  <a:pt x="1515" y="94"/>
                </a:lnTo>
                <a:lnTo>
                  <a:pt x="1529" y="79"/>
                </a:lnTo>
                <a:lnTo>
                  <a:pt x="1541" y="64"/>
                </a:lnTo>
                <a:lnTo>
                  <a:pt x="1554" y="48"/>
                </a:lnTo>
                <a:lnTo>
                  <a:pt x="1566" y="32"/>
                </a:lnTo>
                <a:lnTo>
                  <a:pt x="1577" y="16"/>
                </a:lnTo>
                <a:lnTo>
                  <a:pt x="1588" y="0"/>
                </a:lnTo>
                <a:lnTo>
                  <a:pt x="1730" y="322"/>
                </a:lnTo>
                <a:lnTo>
                  <a:pt x="2140" y="319"/>
                </a:lnTo>
                <a:lnTo>
                  <a:pt x="2119" y="353"/>
                </a:lnTo>
                <a:lnTo>
                  <a:pt x="2108" y="369"/>
                </a:lnTo>
                <a:lnTo>
                  <a:pt x="2096" y="387"/>
                </a:lnTo>
                <a:lnTo>
                  <a:pt x="2072" y="419"/>
                </a:lnTo>
                <a:lnTo>
                  <a:pt x="2047" y="451"/>
                </a:lnTo>
                <a:lnTo>
                  <a:pt x="2035" y="466"/>
                </a:lnTo>
                <a:lnTo>
                  <a:pt x="2022" y="482"/>
                </a:lnTo>
                <a:lnTo>
                  <a:pt x="2009" y="497"/>
                </a:lnTo>
                <a:lnTo>
                  <a:pt x="1995" y="512"/>
                </a:lnTo>
                <a:lnTo>
                  <a:pt x="1968" y="542"/>
                </a:lnTo>
                <a:lnTo>
                  <a:pt x="1940" y="570"/>
                </a:lnTo>
                <a:lnTo>
                  <a:pt x="1910" y="597"/>
                </a:lnTo>
                <a:lnTo>
                  <a:pt x="1895" y="611"/>
                </a:lnTo>
                <a:lnTo>
                  <a:pt x="1880" y="624"/>
                </a:lnTo>
                <a:lnTo>
                  <a:pt x="1864" y="637"/>
                </a:lnTo>
                <a:lnTo>
                  <a:pt x="1849" y="650"/>
                </a:lnTo>
                <a:lnTo>
                  <a:pt x="1817" y="674"/>
                </a:lnTo>
                <a:lnTo>
                  <a:pt x="1785" y="699"/>
                </a:lnTo>
                <a:lnTo>
                  <a:pt x="1751" y="721"/>
                </a:lnTo>
                <a:lnTo>
                  <a:pt x="1717" y="743"/>
                </a:lnTo>
                <a:lnTo>
                  <a:pt x="1683" y="763"/>
                </a:lnTo>
                <a:lnTo>
                  <a:pt x="1647" y="783"/>
                </a:lnTo>
                <a:lnTo>
                  <a:pt x="1629" y="792"/>
                </a:lnTo>
                <a:lnTo>
                  <a:pt x="1611" y="801"/>
                </a:lnTo>
                <a:lnTo>
                  <a:pt x="1592" y="810"/>
                </a:lnTo>
                <a:lnTo>
                  <a:pt x="1574" y="819"/>
                </a:lnTo>
                <a:lnTo>
                  <a:pt x="1555" y="827"/>
                </a:lnTo>
                <a:lnTo>
                  <a:pt x="1537" y="835"/>
                </a:lnTo>
                <a:lnTo>
                  <a:pt x="1518" y="842"/>
                </a:lnTo>
                <a:lnTo>
                  <a:pt x="1499" y="850"/>
                </a:lnTo>
                <a:lnTo>
                  <a:pt x="1480" y="858"/>
                </a:lnTo>
                <a:lnTo>
                  <a:pt x="1460" y="864"/>
                </a:lnTo>
                <a:lnTo>
                  <a:pt x="1440" y="871"/>
                </a:lnTo>
                <a:lnTo>
                  <a:pt x="1421" y="877"/>
                </a:lnTo>
                <a:lnTo>
                  <a:pt x="1401" y="883"/>
                </a:lnTo>
                <a:lnTo>
                  <a:pt x="1381" y="888"/>
                </a:lnTo>
                <a:lnTo>
                  <a:pt x="1361" y="893"/>
                </a:lnTo>
                <a:lnTo>
                  <a:pt x="1341" y="898"/>
                </a:lnTo>
                <a:lnTo>
                  <a:pt x="1321" y="903"/>
                </a:lnTo>
                <a:lnTo>
                  <a:pt x="1301" y="907"/>
                </a:lnTo>
                <a:lnTo>
                  <a:pt x="1279" y="911"/>
                </a:lnTo>
                <a:lnTo>
                  <a:pt x="1259" y="915"/>
                </a:lnTo>
                <a:lnTo>
                  <a:pt x="1217" y="921"/>
                </a:lnTo>
                <a:lnTo>
                  <a:pt x="1196" y="924"/>
                </a:lnTo>
                <a:lnTo>
                  <a:pt x="1175" y="926"/>
                </a:lnTo>
                <a:lnTo>
                  <a:pt x="1154" y="928"/>
                </a:lnTo>
                <a:lnTo>
                  <a:pt x="1133" y="929"/>
                </a:lnTo>
                <a:lnTo>
                  <a:pt x="1111" y="931"/>
                </a:lnTo>
                <a:lnTo>
                  <a:pt x="1090" y="931"/>
                </a:lnTo>
                <a:lnTo>
                  <a:pt x="1047" y="932"/>
                </a:lnTo>
                <a:lnTo>
                  <a:pt x="1007" y="932"/>
                </a:lnTo>
                <a:lnTo>
                  <a:pt x="967" y="930"/>
                </a:lnTo>
                <a:lnTo>
                  <a:pt x="946" y="928"/>
                </a:lnTo>
                <a:lnTo>
                  <a:pt x="926" y="927"/>
                </a:lnTo>
                <a:lnTo>
                  <a:pt x="887" y="922"/>
                </a:lnTo>
                <a:lnTo>
                  <a:pt x="867" y="920"/>
                </a:lnTo>
                <a:lnTo>
                  <a:pt x="848" y="917"/>
                </a:lnTo>
                <a:lnTo>
                  <a:pt x="810" y="910"/>
                </a:lnTo>
                <a:lnTo>
                  <a:pt x="771" y="903"/>
                </a:lnTo>
                <a:lnTo>
                  <a:pt x="733" y="894"/>
                </a:lnTo>
                <a:lnTo>
                  <a:pt x="714" y="889"/>
                </a:lnTo>
                <a:lnTo>
                  <a:pt x="696" y="884"/>
                </a:lnTo>
                <a:lnTo>
                  <a:pt x="659" y="873"/>
                </a:lnTo>
                <a:lnTo>
                  <a:pt x="640" y="867"/>
                </a:lnTo>
                <a:lnTo>
                  <a:pt x="622" y="861"/>
                </a:lnTo>
                <a:lnTo>
                  <a:pt x="586" y="847"/>
                </a:lnTo>
                <a:lnTo>
                  <a:pt x="551" y="833"/>
                </a:lnTo>
                <a:lnTo>
                  <a:pt x="516" y="818"/>
                </a:lnTo>
                <a:lnTo>
                  <a:pt x="481" y="801"/>
                </a:lnTo>
                <a:lnTo>
                  <a:pt x="448" y="784"/>
                </a:lnTo>
                <a:lnTo>
                  <a:pt x="415" y="766"/>
                </a:lnTo>
                <a:lnTo>
                  <a:pt x="382" y="747"/>
                </a:lnTo>
                <a:lnTo>
                  <a:pt x="351" y="727"/>
                </a:lnTo>
                <a:lnTo>
                  <a:pt x="318" y="706"/>
                </a:lnTo>
                <a:lnTo>
                  <a:pt x="303" y="696"/>
                </a:lnTo>
                <a:lnTo>
                  <a:pt x="288" y="684"/>
                </a:lnTo>
                <a:lnTo>
                  <a:pt x="258" y="661"/>
                </a:lnTo>
                <a:lnTo>
                  <a:pt x="229" y="638"/>
                </a:lnTo>
                <a:lnTo>
                  <a:pt x="201" y="613"/>
                </a:lnTo>
                <a:lnTo>
                  <a:pt x="173" y="588"/>
                </a:lnTo>
                <a:lnTo>
                  <a:pt x="145" y="562"/>
                </a:lnTo>
                <a:lnTo>
                  <a:pt x="119" y="536"/>
                </a:lnTo>
                <a:lnTo>
                  <a:pt x="94" y="507"/>
                </a:lnTo>
                <a:lnTo>
                  <a:pt x="69" y="479"/>
                </a:lnTo>
                <a:lnTo>
                  <a:pt x="46" y="450"/>
                </a:lnTo>
                <a:lnTo>
                  <a:pt x="23" y="421"/>
                </a:lnTo>
                <a:lnTo>
                  <a:pt x="0" y="390"/>
                </a:lnTo>
                <a:lnTo>
                  <a:pt x="177" y="51"/>
                </a:lnTo>
                <a:lnTo>
                  <a:pt x="365" y="62"/>
                </a:lnTo>
                <a:lnTo>
                  <a:pt x="495" y="69"/>
                </a:lnTo>
                <a:lnTo>
                  <a:pt x="537" y="72"/>
                </a:lnTo>
                <a:lnTo>
                  <a:pt x="554" y="73"/>
                </a:lnTo>
                <a:lnTo>
                  <a:pt x="578" y="97"/>
                </a:lnTo>
                <a:lnTo>
                  <a:pt x="603" y="120"/>
                </a:lnTo>
                <a:lnTo>
                  <a:pt x="627" y="142"/>
                </a:lnTo>
                <a:lnTo>
                  <a:pt x="640" y="152"/>
                </a:lnTo>
                <a:lnTo>
                  <a:pt x="654" y="162"/>
                </a:lnTo>
                <a:lnTo>
                  <a:pt x="666" y="172"/>
                </a:lnTo>
                <a:lnTo>
                  <a:pt x="679" y="182"/>
                </a:lnTo>
                <a:lnTo>
                  <a:pt x="693" y="191"/>
                </a:lnTo>
                <a:lnTo>
                  <a:pt x="706" y="200"/>
                </a:lnTo>
                <a:lnTo>
                  <a:pt x="734" y="217"/>
                </a:lnTo>
                <a:lnTo>
                  <a:pt x="748" y="225"/>
                </a:lnTo>
                <a:lnTo>
                  <a:pt x="762" y="233"/>
                </a:lnTo>
                <a:lnTo>
                  <a:pt x="777" y="240"/>
                </a:lnTo>
                <a:lnTo>
                  <a:pt x="792" y="246"/>
                </a:lnTo>
                <a:lnTo>
                  <a:pt x="809" y="253"/>
                </a:lnTo>
                <a:lnTo>
                  <a:pt x="824" y="259"/>
                </a:lnTo>
                <a:lnTo>
                  <a:pt x="840" y="264"/>
                </a:lnTo>
                <a:lnTo>
                  <a:pt x="857" y="269"/>
                </a:lnTo>
                <a:lnTo>
                  <a:pt x="874" y="274"/>
                </a:lnTo>
                <a:lnTo>
                  <a:pt x="891" y="278"/>
                </a:lnTo>
                <a:lnTo>
                  <a:pt x="909" y="282"/>
                </a:lnTo>
                <a:lnTo>
                  <a:pt x="927" y="285"/>
                </a:lnTo>
                <a:lnTo>
                  <a:pt x="945" y="288"/>
                </a:lnTo>
                <a:lnTo>
                  <a:pt x="964" y="291"/>
                </a:lnTo>
                <a:lnTo>
                  <a:pt x="985" y="293"/>
                </a:lnTo>
                <a:lnTo>
                  <a:pt x="1005" y="294"/>
                </a:lnTo>
                <a:lnTo>
                  <a:pt x="1026" y="295"/>
                </a:lnTo>
                <a:lnTo>
                  <a:pt x="1047" y="296"/>
                </a:lnTo>
                <a:close/>
              </a:path>
            </a:pathLst>
          </a:custGeom>
          <a:solidFill>
            <a:srgbClr val="333333"/>
          </a:solidFill>
          <a:ln w="12700">
            <a:solidFill>
              <a:srgbClr val="333333"/>
            </a:solidFill>
            <a:prstDash val="solid"/>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101" name="Freeform 7"/>
          <p:cNvSpPr>
            <a:spLocks noChangeAspect="1"/>
          </p:cNvSpPr>
          <p:nvPr/>
        </p:nvSpPr>
        <p:spPr bwMode="auto">
          <a:xfrm flipH="1" flipV="1">
            <a:off x="5424887" y="3980569"/>
            <a:ext cx="427038" cy="585787"/>
          </a:xfrm>
          <a:custGeom>
            <a:avLst/>
            <a:gdLst>
              <a:gd name="T0" fmla="*/ 750 w 1431"/>
              <a:gd name="T1" fmla="*/ 1645 h 1961"/>
              <a:gd name="T2" fmla="*/ 713 w 1431"/>
              <a:gd name="T3" fmla="*/ 1584 h 1961"/>
              <a:gd name="T4" fmla="*/ 683 w 1431"/>
              <a:gd name="T5" fmla="*/ 1519 h 1961"/>
              <a:gd name="T6" fmla="*/ 660 w 1431"/>
              <a:gd name="T7" fmla="*/ 1451 h 1961"/>
              <a:gd name="T8" fmla="*/ 644 w 1431"/>
              <a:gd name="T9" fmla="*/ 1380 h 1961"/>
              <a:gd name="T10" fmla="*/ 637 w 1431"/>
              <a:gd name="T11" fmla="*/ 1305 h 1961"/>
              <a:gd name="T12" fmla="*/ 638 w 1431"/>
              <a:gd name="T13" fmla="*/ 1232 h 1961"/>
              <a:gd name="T14" fmla="*/ 646 w 1431"/>
              <a:gd name="T15" fmla="*/ 1170 h 1961"/>
              <a:gd name="T16" fmla="*/ 659 w 1431"/>
              <a:gd name="T17" fmla="*/ 1110 h 1961"/>
              <a:gd name="T18" fmla="*/ 678 w 1431"/>
              <a:gd name="T19" fmla="*/ 1053 h 1961"/>
              <a:gd name="T20" fmla="*/ 708 w 1431"/>
              <a:gd name="T21" fmla="*/ 983 h 1961"/>
              <a:gd name="T22" fmla="*/ 731 w 1431"/>
              <a:gd name="T23" fmla="*/ 945 h 1961"/>
              <a:gd name="T24" fmla="*/ 756 w 1431"/>
              <a:gd name="T25" fmla="*/ 908 h 1961"/>
              <a:gd name="T26" fmla="*/ 782 w 1431"/>
              <a:gd name="T27" fmla="*/ 871 h 1961"/>
              <a:gd name="T28" fmla="*/ 822 w 1431"/>
              <a:gd name="T29" fmla="*/ 827 h 1961"/>
              <a:gd name="T30" fmla="*/ 854 w 1431"/>
              <a:gd name="T31" fmla="*/ 797 h 1961"/>
              <a:gd name="T32" fmla="*/ 889 w 1431"/>
              <a:gd name="T33" fmla="*/ 769 h 1961"/>
              <a:gd name="T34" fmla="*/ 938 w 1431"/>
              <a:gd name="T35" fmla="*/ 735 h 1961"/>
              <a:gd name="T36" fmla="*/ 989 w 1431"/>
              <a:gd name="T37" fmla="*/ 705 h 1961"/>
              <a:gd name="T38" fmla="*/ 1030 w 1431"/>
              <a:gd name="T39" fmla="*/ 686 h 1961"/>
              <a:gd name="T40" fmla="*/ 1087 w 1431"/>
              <a:gd name="T41" fmla="*/ 665 h 1961"/>
              <a:gd name="T42" fmla="*/ 1146 w 1431"/>
              <a:gd name="T43" fmla="*/ 650 h 1961"/>
              <a:gd name="T44" fmla="*/ 1208 w 1431"/>
              <a:gd name="T45" fmla="*/ 640 h 1961"/>
              <a:gd name="T46" fmla="*/ 1431 w 1431"/>
              <a:gd name="T47" fmla="*/ 334 h 1961"/>
              <a:gd name="T48" fmla="*/ 1174 w 1431"/>
              <a:gd name="T49" fmla="*/ 3 h 1961"/>
              <a:gd name="T50" fmla="*/ 1080 w 1431"/>
              <a:gd name="T51" fmla="*/ 15 h 1961"/>
              <a:gd name="T52" fmla="*/ 987 w 1431"/>
              <a:gd name="T53" fmla="*/ 32 h 1961"/>
              <a:gd name="T54" fmla="*/ 898 w 1431"/>
              <a:gd name="T55" fmla="*/ 57 h 1961"/>
              <a:gd name="T56" fmla="*/ 811 w 1431"/>
              <a:gd name="T57" fmla="*/ 88 h 1961"/>
              <a:gd name="T58" fmla="*/ 727 w 1431"/>
              <a:gd name="T59" fmla="*/ 125 h 1961"/>
              <a:gd name="T60" fmla="*/ 646 w 1431"/>
              <a:gd name="T61" fmla="*/ 167 h 1961"/>
              <a:gd name="T62" fmla="*/ 570 w 1431"/>
              <a:gd name="T63" fmla="*/ 214 h 1961"/>
              <a:gd name="T64" fmla="*/ 496 w 1431"/>
              <a:gd name="T65" fmla="*/ 268 h 1961"/>
              <a:gd name="T66" fmla="*/ 427 w 1431"/>
              <a:gd name="T67" fmla="*/ 326 h 1961"/>
              <a:gd name="T68" fmla="*/ 361 w 1431"/>
              <a:gd name="T69" fmla="*/ 388 h 1961"/>
              <a:gd name="T70" fmla="*/ 301 w 1431"/>
              <a:gd name="T71" fmla="*/ 455 h 1961"/>
              <a:gd name="T72" fmla="*/ 245 w 1431"/>
              <a:gd name="T73" fmla="*/ 526 h 1961"/>
              <a:gd name="T74" fmla="*/ 194 w 1431"/>
              <a:gd name="T75" fmla="*/ 602 h 1961"/>
              <a:gd name="T76" fmla="*/ 149 w 1431"/>
              <a:gd name="T77" fmla="*/ 680 h 1961"/>
              <a:gd name="T78" fmla="*/ 109 w 1431"/>
              <a:gd name="T79" fmla="*/ 763 h 1961"/>
              <a:gd name="T80" fmla="*/ 74 w 1431"/>
              <a:gd name="T81" fmla="*/ 847 h 1961"/>
              <a:gd name="T82" fmla="*/ 47 w 1431"/>
              <a:gd name="T83" fmla="*/ 936 h 1961"/>
              <a:gd name="T84" fmla="*/ 25 w 1431"/>
              <a:gd name="T85" fmla="*/ 1026 h 1961"/>
              <a:gd name="T86" fmla="*/ 10 w 1431"/>
              <a:gd name="T87" fmla="*/ 1120 h 1961"/>
              <a:gd name="T88" fmla="*/ 2 w 1431"/>
              <a:gd name="T89" fmla="*/ 1215 h 1961"/>
              <a:gd name="T90" fmla="*/ 1 w 1431"/>
              <a:gd name="T91" fmla="*/ 1326 h 1961"/>
              <a:gd name="T92" fmla="*/ 5 w 1431"/>
              <a:gd name="T93" fmla="*/ 1396 h 1961"/>
              <a:gd name="T94" fmla="*/ 13 w 1431"/>
              <a:gd name="T95" fmla="*/ 1464 h 1961"/>
              <a:gd name="T96" fmla="*/ 25 w 1431"/>
              <a:gd name="T97" fmla="*/ 1532 h 1961"/>
              <a:gd name="T98" fmla="*/ 39 w 1431"/>
              <a:gd name="T99" fmla="*/ 1597 h 1961"/>
              <a:gd name="T100" fmla="*/ 58 w 1431"/>
              <a:gd name="T101" fmla="*/ 1661 h 1961"/>
              <a:gd name="T102" fmla="*/ 79 w 1431"/>
              <a:gd name="T103" fmla="*/ 1725 h 1961"/>
              <a:gd name="T104" fmla="*/ 105 w 1431"/>
              <a:gd name="T105" fmla="*/ 1786 h 1961"/>
              <a:gd name="T106" fmla="*/ 132 w 1431"/>
              <a:gd name="T107" fmla="*/ 1847 h 1961"/>
              <a:gd name="T108" fmla="*/ 185 w 1431"/>
              <a:gd name="T109" fmla="*/ 1942 h 1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31" h="1961">
                <a:moveTo>
                  <a:pt x="196" y="1961"/>
                </a:moveTo>
                <a:lnTo>
                  <a:pt x="384" y="1617"/>
                </a:lnTo>
                <a:lnTo>
                  <a:pt x="750" y="1645"/>
                </a:lnTo>
                <a:lnTo>
                  <a:pt x="737" y="1625"/>
                </a:lnTo>
                <a:lnTo>
                  <a:pt x="725" y="1605"/>
                </a:lnTo>
                <a:lnTo>
                  <a:pt x="713" y="1584"/>
                </a:lnTo>
                <a:lnTo>
                  <a:pt x="702" y="1563"/>
                </a:lnTo>
                <a:lnTo>
                  <a:pt x="692" y="1542"/>
                </a:lnTo>
                <a:lnTo>
                  <a:pt x="683" y="1519"/>
                </a:lnTo>
                <a:lnTo>
                  <a:pt x="674" y="1497"/>
                </a:lnTo>
                <a:lnTo>
                  <a:pt x="666" y="1474"/>
                </a:lnTo>
                <a:lnTo>
                  <a:pt x="660" y="1451"/>
                </a:lnTo>
                <a:lnTo>
                  <a:pt x="654" y="1427"/>
                </a:lnTo>
                <a:lnTo>
                  <a:pt x="649" y="1404"/>
                </a:lnTo>
                <a:lnTo>
                  <a:pt x="644" y="1380"/>
                </a:lnTo>
                <a:lnTo>
                  <a:pt x="641" y="1354"/>
                </a:lnTo>
                <a:lnTo>
                  <a:pt x="639" y="1330"/>
                </a:lnTo>
                <a:lnTo>
                  <a:pt x="637" y="1305"/>
                </a:lnTo>
                <a:lnTo>
                  <a:pt x="637" y="1280"/>
                </a:lnTo>
                <a:lnTo>
                  <a:pt x="637" y="1248"/>
                </a:lnTo>
                <a:lnTo>
                  <a:pt x="638" y="1232"/>
                </a:lnTo>
                <a:lnTo>
                  <a:pt x="640" y="1217"/>
                </a:lnTo>
                <a:lnTo>
                  <a:pt x="644" y="1185"/>
                </a:lnTo>
                <a:lnTo>
                  <a:pt x="646" y="1170"/>
                </a:lnTo>
                <a:lnTo>
                  <a:pt x="649" y="1155"/>
                </a:lnTo>
                <a:lnTo>
                  <a:pt x="655" y="1125"/>
                </a:lnTo>
                <a:lnTo>
                  <a:pt x="659" y="1110"/>
                </a:lnTo>
                <a:lnTo>
                  <a:pt x="663" y="1095"/>
                </a:lnTo>
                <a:lnTo>
                  <a:pt x="673" y="1067"/>
                </a:lnTo>
                <a:lnTo>
                  <a:pt x="678" y="1053"/>
                </a:lnTo>
                <a:lnTo>
                  <a:pt x="683" y="1038"/>
                </a:lnTo>
                <a:lnTo>
                  <a:pt x="695" y="1010"/>
                </a:lnTo>
                <a:lnTo>
                  <a:pt x="708" y="983"/>
                </a:lnTo>
                <a:lnTo>
                  <a:pt x="715" y="970"/>
                </a:lnTo>
                <a:lnTo>
                  <a:pt x="723" y="957"/>
                </a:lnTo>
                <a:lnTo>
                  <a:pt x="731" y="945"/>
                </a:lnTo>
                <a:lnTo>
                  <a:pt x="739" y="932"/>
                </a:lnTo>
                <a:lnTo>
                  <a:pt x="747" y="920"/>
                </a:lnTo>
                <a:lnTo>
                  <a:pt x="756" y="908"/>
                </a:lnTo>
                <a:lnTo>
                  <a:pt x="764" y="896"/>
                </a:lnTo>
                <a:lnTo>
                  <a:pt x="773" y="884"/>
                </a:lnTo>
                <a:lnTo>
                  <a:pt x="782" y="871"/>
                </a:lnTo>
                <a:lnTo>
                  <a:pt x="792" y="860"/>
                </a:lnTo>
                <a:lnTo>
                  <a:pt x="812" y="838"/>
                </a:lnTo>
                <a:lnTo>
                  <a:pt x="822" y="827"/>
                </a:lnTo>
                <a:lnTo>
                  <a:pt x="832" y="817"/>
                </a:lnTo>
                <a:lnTo>
                  <a:pt x="843" y="807"/>
                </a:lnTo>
                <a:lnTo>
                  <a:pt x="854" y="797"/>
                </a:lnTo>
                <a:lnTo>
                  <a:pt x="865" y="787"/>
                </a:lnTo>
                <a:lnTo>
                  <a:pt x="877" y="778"/>
                </a:lnTo>
                <a:lnTo>
                  <a:pt x="889" y="769"/>
                </a:lnTo>
                <a:lnTo>
                  <a:pt x="901" y="760"/>
                </a:lnTo>
                <a:lnTo>
                  <a:pt x="925" y="743"/>
                </a:lnTo>
                <a:lnTo>
                  <a:pt x="938" y="735"/>
                </a:lnTo>
                <a:lnTo>
                  <a:pt x="950" y="727"/>
                </a:lnTo>
                <a:lnTo>
                  <a:pt x="976" y="712"/>
                </a:lnTo>
                <a:lnTo>
                  <a:pt x="989" y="705"/>
                </a:lnTo>
                <a:lnTo>
                  <a:pt x="1003" y="698"/>
                </a:lnTo>
                <a:lnTo>
                  <a:pt x="1016" y="692"/>
                </a:lnTo>
                <a:lnTo>
                  <a:pt x="1030" y="686"/>
                </a:lnTo>
                <a:lnTo>
                  <a:pt x="1045" y="680"/>
                </a:lnTo>
                <a:lnTo>
                  <a:pt x="1059" y="675"/>
                </a:lnTo>
                <a:lnTo>
                  <a:pt x="1087" y="665"/>
                </a:lnTo>
                <a:lnTo>
                  <a:pt x="1116" y="657"/>
                </a:lnTo>
                <a:lnTo>
                  <a:pt x="1131" y="653"/>
                </a:lnTo>
                <a:lnTo>
                  <a:pt x="1146" y="650"/>
                </a:lnTo>
                <a:lnTo>
                  <a:pt x="1176" y="644"/>
                </a:lnTo>
                <a:lnTo>
                  <a:pt x="1191" y="642"/>
                </a:lnTo>
                <a:lnTo>
                  <a:pt x="1208" y="640"/>
                </a:lnTo>
                <a:lnTo>
                  <a:pt x="1223" y="638"/>
                </a:lnTo>
                <a:lnTo>
                  <a:pt x="1239" y="637"/>
                </a:lnTo>
                <a:lnTo>
                  <a:pt x="1431" y="334"/>
                </a:lnTo>
                <a:lnTo>
                  <a:pt x="1238" y="0"/>
                </a:lnTo>
                <a:lnTo>
                  <a:pt x="1206"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7"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6"/>
                </a:lnTo>
                <a:lnTo>
                  <a:pt x="405" y="346"/>
                </a:lnTo>
                <a:lnTo>
                  <a:pt x="382" y="366"/>
                </a:lnTo>
                <a:lnTo>
                  <a:pt x="361" y="388"/>
                </a:lnTo>
                <a:lnTo>
                  <a:pt x="340"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3"/>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26"/>
                </a:lnTo>
                <a:lnTo>
                  <a:pt x="2" y="1349"/>
                </a:lnTo>
                <a:lnTo>
                  <a:pt x="3" y="1373"/>
                </a:lnTo>
                <a:lnTo>
                  <a:pt x="5" y="1396"/>
                </a:lnTo>
                <a:lnTo>
                  <a:pt x="8" y="1419"/>
                </a:lnTo>
                <a:lnTo>
                  <a:pt x="10" y="1441"/>
                </a:lnTo>
                <a:lnTo>
                  <a:pt x="13" y="1464"/>
                </a:lnTo>
                <a:lnTo>
                  <a:pt x="17" y="1486"/>
                </a:lnTo>
                <a:lnTo>
                  <a:pt x="20" y="1509"/>
                </a:lnTo>
                <a:lnTo>
                  <a:pt x="25" y="1532"/>
                </a:lnTo>
                <a:lnTo>
                  <a:pt x="29" y="1554"/>
                </a:lnTo>
                <a:lnTo>
                  <a:pt x="34" y="1575"/>
                </a:lnTo>
                <a:lnTo>
                  <a:pt x="39" y="1597"/>
                </a:lnTo>
                <a:lnTo>
                  <a:pt x="45" y="1619"/>
                </a:lnTo>
                <a:lnTo>
                  <a:pt x="51" y="1640"/>
                </a:lnTo>
                <a:lnTo>
                  <a:pt x="58" y="1661"/>
                </a:lnTo>
                <a:lnTo>
                  <a:pt x="64" y="1683"/>
                </a:lnTo>
                <a:lnTo>
                  <a:pt x="72" y="1704"/>
                </a:lnTo>
                <a:lnTo>
                  <a:pt x="79" y="1725"/>
                </a:lnTo>
                <a:lnTo>
                  <a:pt x="88" y="1745"/>
                </a:lnTo>
                <a:lnTo>
                  <a:pt x="96" y="1766"/>
                </a:lnTo>
                <a:lnTo>
                  <a:pt x="105" y="1786"/>
                </a:lnTo>
                <a:lnTo>
                  <a:pt x="114" y="1806"/>
                </a:lnTo>
                <a:lnTo>
                  <a:pt x="123" y="1826"/>
                </a:lnTo>
                <a:lnTo>
                  <a:pt x="132" y="1847"/>
                </a:lnTo>
                <a:lnTo>
                  <a:pt x="152" y="1885"/>
                </a:lnTo>
                <a:lnTo>
                  <a:pt x="174" y="1923"/>
                </a:lnTo>
                <a:lnTo>
                  <a:pt x="185" y="1942"/>
                </a:lnTo>
                <a:lnTo>
                  <a:pt x="196" y="1961"/>
                </a:lnTo>
                <a:close/>
              </a:path>
            </a:pathLst>
          </a:custGeom>
          <a:solidFill>
            <a:srgbClr val="333333"/>
          </a:solidFill>
          <a:ln w="12700">
            <a:solidFill>
              <a:srgbClr val="333333"/>
            </a:solidFill>
            <a:prstDash val="solid"/>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102" name="Freeform 8"/>
          <p:cNvSpPr>
            <a:spLocks noChangeAspect="1"/>
          </p:cNvSpPr>
          <p:nvPr/>
        </p:nvSpPr>
        <p:spPr bwMode="auto">
          <a:xfrm flipH="1" flipV="1">
            <a:off x="5086750" y="3999619"/>
            <a:ext cx="376237" cy="566737"/>
          </a:xfrm>
          <a:custGeom>
            <a:avLst/>
            <a:gdLst>
              <a:gd name="T0" fmla="*/ 66 w 1261"/>
              <a:gd name="T1" fmla="*/ 3 h 1899"/>
              <a:gd name="T2" fmla="*/ 161 w 1261"/>
              <a:gd name="T3" fmla="*/ 13 h 1899"/>
              <a:gd name="T4" fmla="*/ 255 w 1261"/>
              <a:gd name="T5" fmla="*/ 29 h 1899"/>
              <a:gd name="T6" fmla="*/ 346 w 1261"/>
              <a:gd name="T7" fmla="*/ 53 h 1899"/>
              <a:gd name="T8" fmla="*/ 435 w 1261"/>
              <a:gd name="T9" fmla="*/ 83 h 1899"/>
              <a:gd name="T10" fmla="*/ 520 w 1261"/>
              <a:gd name="T11" fmla="*/ 119 h 1899"/>
              <a:gd name="T12" fmla="*/ 602 w 1261"/>
              <a:gd name="T13" fmla="*/ 161 h 1899"/>
              <a:gd name="T14" fmla="*/ 680 w 1261"/>
              <a:gd name="T15" fmla="*/ 208 h 1899"/>
              <a:gd name="T16" fmla="*/ 756 w 1261"/>
              <a:gd name="T17" fmla="*/ 261 h 1899"/>
              <a:gd name="T18" fmla="*/ 826 w 1261"/>
              <a:gd name="T19" fmla="*/ 319 h 1899"/>
              <a:gd name="T20" fmla="*/ 893 w 1261"/>
              <a:gd name="T21" fmla="*/ 381 h 1899"/>
              <a:gd name="T22" fmla="*/ 954 w 1261"/>
              <a:gd name="T23" fmla="*/ 449 h 1899"/>
              <a:gd name="T24" fmla="*/ 1011 w 1261"/>
              <a:gd name="T25" fmla="*/ 520 h 1899"/>
              <a:gd name="T26" fmla="*/ 1063 w 1261"/>
              <a:gd name="T27" fmla="*/ 596 h 1899"/>
              <a:gd name="T28" fmla="*/ 1109 w 1261"/>
              <a:gd name="T29" fmla="*/ 675 h 1899"/>
              <a:gd name="T30" fmla="*/ 1150 w 1261"/>
              <a:gd name="T31" fmla="*/ 758 h 1899"/>
              <a:gd name="T32" fmla="*/ 1185 w 1261"/>
              <a:gd name="T33" fmla="*/ 844 h 1899"/>
              <a:gd name="T34" fmla="*/ 1214 w 1261"/>
              <a:gd name="T35" fmla="*/ 933 h 1899"/>
              <a:gd name="T36" fmla="*/ 1236 w 1261"/>
              <a:gd name="T37" fmla="*/ 1024 h 1899"/>
              <a:gd name="T38" fmla="*/ 1251 w 1261"/>
              <a:gd name="T39" fmla="*/ 1119 h 1899"/>
              <a:gd name="T40" fmla="*/ 1260 w 1261"/>
              <a:gd name="T41" fmla="*/ 1216 h 1899"/>
              <a:gd name="T42" fmla="*/ 1261 w 1261"/>
              <a:gd name="T43" fmla="*/ 1321 h 1899"/>
              <a:gd name="T44" fmla="*/ 1257 w 1261"/>
              <a:gd name="T45" fmla="*/ 1383 h 1899"/>
              <a:gd name="T46" fmla="*/ 1248 w 1261"/>
              <a:gd name="T47" fmla="*/ 1463 h 1899"/>
              <a:gd name="T48" fmla="*/ 1238 w 1261"/>
              <a:gd name="T49" fmla="*/ 1523 h 1899"/>
              <a:gd name="T50" fmla="*/ 1216 w 1261"/>
              <a:gd name="T51" fmla="*/ 1619 h 1899"/>
              <a:gd name="T52" fmla="*/ 1186 w 1261"/>
              <a:gd name="T53" fmla="*/ 1713 h 1899"/>
              <a:gd name="T54" fmla="*/ 1141 w 1261"/>
              <a:gd name="T55" fmla="*/ 1820 h 1899"/>
              <a:gd name="T56" fmla="*/ 709 w 1261"/>
              <a:gd name="T57" fmla="*/ 1899 h 1899"/>
              <a:gd name="T58" fmla="*/ 570 w 1261"/>
              <a:gd name="T59" fmla="*/ 1541 h 1899"/>
              <a:gd name="T60" fmla="*/ 590 w 1261"/>
              <a:gd name="T61" fmla="*/ 1488 h 1899"/>
              <a:gd name="T62" fmla="*/ 606 w 1261"/>
              <a:gd name="T63" fmla="*/ 1434 h 1899"/>
              <a:gd name="T64" fmla="*/ 617 w 1261"/>
              <a:gd name="T65" fmla="*/ 1378 h 1899"/>
              <a:gd name="T66" fmla="*/ 624 w 1261"/>
              <a:gd name="T67" fmla="*/ 1320 h 1899"/>
              <a:gd name="T68" fmla="*/ 624 w 1261"/>
              <a:gd name="T69" fmla="*/ 1248 h 1899"/>
              <a:gd name="T70" fmla="*/ 620 w 1261"/>
              <a:gd name="T71" fmla="*/ 1200 h 1899"/>
              <a:gd name="T72" fmla="*/ 612 w 1261"/>
              <a:gd name="T73" fmla="*/ 1153 h 1899"/>
              <a:gd name="T74" fmla="*/ 601 w 1261"/>
              <a:gd name="T75" fmla="*/ 1108 h 1899"/>
              <a:gd name="T76" fmla="*/ 576 w 1261"/>
              <a:gd name="T77" fmla="*/ 1034 h 1899"/>
              <a:gd name="T78" fmla="*/ 550 w 1261"/>
              <a:gd name="T79" fmla="*/ 979 h 1899"/>
              <a:gd name="T80" fmla="*/ 510 w 1261"/>
              <a:gd name="T81" fmla="*/ 915 h 1899"/>
              <a:gd name="T82" fmla="*/ 473 w 1261"/>
              <a:gd name="T83" fmla="*/ 866 h 1899"/>
              <a:gd name="T84" fmla="*/ 443 w 1261"/>
              <a:gd name="T85" fmla="*/ 832 h 1899"/>
              <a:gd name="T86" fmla="*/ 410 w 1261"/>
              <a:gd name="T87" fmla="*/ 801 h 1899"/>
              <a:gd name="T88" fmla="*/ 363 w 1261"/>
              <a:gd name="T89" fmla="*/ 763 h 1899"/>
              <a:gd name="T90" fmla="*/ 325 w 1261"/>
              <a:gd name="T91" fmla="*/ 737 h 1899"/>
              <a:gd name="T92" fmla="*/ 273 w 1261"/>
              <a:gd name="T93" fmla="*/ 706 h 1899"/>
              <a:gd name="T94" fmla="*/ 216 w 1261"/>
              <a:gd name="T95" fmla="*/ 681 h 1899"/>
              <a:gd name="T96" fmla="*/ 158 w 1261"/>
              <a:gd name="T97" fmla="*/ 662 h 1899"/>
              <a:gd name="T98" fmla="*/ 97 w 1261"/>
              <a:gd name="T99" fmla="*/ 647 h 1899"/>
              <a:gd name="T100" fmla="*/ 49 w 1261"/>
              <a:gd name="T101" fmla="*/ 641 h 1899"/>
              <a:gd name="T102" fmla="*/ 2 w 1261"/>
              <a:gd name="T103" fmla="*/ 637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1" h="1899">
                <a:moveTo>
                  <a:pt x="0" y="0"/>
                </a:moveTo>
                <a:lnTo>
                  <a:pt x="33" y="1"/>
                </a:lnTo>
                <a:lnTo>
                  <a:pt x="66" y="3"/>
                </a:lnTo>
                <a:lnTo>
                  <a:pt x="98" y="5"/>
                </a:lnTo>
                <a:lnTo>
                  <a:pt x="130" y="8"/>
                </a:lnTo>
                <a:lnTo>
                  <a:pt x="161" y="13"/>
                </a:lnTo>
                <a:lnTo>
                  <a:pt x="193" y="17"/>
                </a:lnTo>
                <a:lnTo>
                  <a:pt x="225" y="23"/>
                </a:lnTo>
                <a:lnTo>
                  <a:pt x="255" y="29"/>
                </a:lnTo>
                <a:lnTo>
                  <a:pt x="286" y="36"/>
                </a:lnTo>
                <a:lnTo>
                  <a:pt x="316" y="44"/>
                </a:lnTo>
                <a:lnTo>
                  <a:pt x="346" y="53"/>
                </a:lnTo>
                <a:lnTo>
                  <a:pt x="376" y="62"/>
                </a:lnTo>
                <a:lnTo>
                  <a:pt x="406" y="72"/>
                </a:lnTo>
                <a:lnTo>
                  <a:pt x="435" y="83"/>
                </a:lnTo>
                <a:lnTo>
                  <a:pt x="463" y="94"/>
                </a:lnTo>
                <a:lnTo>
                  <a:pt x="492" y="106"/>
                </a:lnTo>
                <a:lnTo>
                  <a:pt x="520" y="119"/>
                </a:lnTo>
                <a:lnTo>
                  <a:pt x="548" y="132"/>
                </a:lnTo>
                <a:lnTo>
                  <a:pt x="576" y="146"/>
                </a:lnTo>
                <a:lnTo>
                  <a:pt x="602" y="161"/>
                </a:lnTo>
                <a:lnTo>
                  <a:pt x="629" y="176"/>
                </a:lnTo>
                <a:lnTo>
                  <a:pt x="655" y="191"/>
                </a:lnTo>
                <a:lnTo>
                  <a:pt x="680" y="208"/>
                </a:lnTo>
                <a:lnTo>
                  <a:pt x="707" y="225"/>
                </a:lnTo>
                <a:lnTo>
                  <a:pt x="731" y="243"/>
                </a:lnTo>
                <a:lnTo>
                  <a:pt x="756" y="261"/>
                </a:lnTo>
                <a:lnTo>
                  <a:pt x="780" y="280"/>
                </a:lnTo>
                <a:lnTo>
                  <a:pt x="803" y="299"/>
                </a:lnTo>
                <a:lnTo>
                  <a:pt x="826" y="319"/>
                </a:lnTo>
                <a:lnTo>
                  <a:pt x="848" y="339"/>
                </a:lnTo>
                <a:lnTo>
                  <a:pt x="871" y="360"/>
                </a:lnTo>
                <a:lnTo>
                  <a:pt x="893" y="381"/>
                </a:lnTo>
                <a:lnTo>
                  <a:pt x="914" y="404"/>
                </a:lnTo>
                <a:lnTo>
                  <a:pt x="934" y="426"/>
                </a:lnTo>
                <a:lnTo>
                  <a:pt x="954" y="449"/>
                </a:lnTo>
                <a:lnTo>
                  <a:pt x="974" y="472"/>
                </a:lnTo>
                <a:lnTo>
                  <a:pt x="993" y="496"/>
                </a:lnTo>
                <a:lnTo>
                  <a:pt x="1011" y="520"/>
                </a:lnTo>
                <a:lnTo>
                  <a:pt x="1030" y="545"/>
                </a:lnTo>
                <a:lnTo>
                  <a:pt x="1047" y="571"/>
                </a:lnTo>
                <a:lnTo>
                  <a:pt x="1063" y="596"/>
                </a:lnTo>
                <a:lnTo>
                  <a:pt x="1079" y="622"/>
                </a:lnTo>
                <a:lnTo>
                  <a:pt x="1095" y="648"/>
                </a:lnTo>
                <a:lnTo>
                  <a:pt x="1109" y="675"/>
                </a:lnTo>
                <a:lnTo>
                  <a:pt x="1124" y="702"/>
                </a:lnTo>
                <a:lnTo>
                  <a:pt x="1137" y="730"/>
                </a:lnTo>
                <a:lnTo>
                  <a:pt x="1150" y="758"/>
                </a:lnTo>
                <a:lnTo>
                  <a:pt x="1162" y="786"/>
                </a:lnTo>
                <a:lnTo>
                  <a:pt x="1174" y="815"/>
                </a:lnTo>
                <a:lnTo>
                  <a:pt x="1185" y="844"/>
                </a:lnTo>
                <a:lnTo>
                  <a:pt x="1196" y="873"/>
                </a:lnTo>
                <a:lnTo>
                  <a:pt x="1205" y="903"/>
                </a:lnTo>
                <a:lnTo>
                  <a:pt x="1214" y="933"/>
                </a:lnTo>
                <a:lnTo>
                  <a:pt x="1222" y="963"/>
                </a:lnTo>
                <a:lnTo>
                  <a:pt x="1229" y="994"/>
                </a:lnTo>
                <a:lnTo>
                  <a:pt x="1236" y="1024"/>
                </a:lnTo>
                <a:lnTo>
                  <a:pt x="1242" y="1056"/>
                </a:lnTo>
                <a:lnTo>
                  <a:pt x="1247" y="1088"/>
                </a:lnTo>
                <a:lnTo>
                  <a:pt x="1251" y="1119"/>
                </a:lnTo>
                <a:lnTo>
                  <a:pt x="1255" y="1151"/>
                </a:lnTo>
                <a:lnTo>
                  <a:pt x="1258" y="1183"/>
                </a:lnTo>
                <a:lnTo>
                  <a:pt x="1260" y="1216"/>
                </a:lnTo>
                <a:lnTo>
                  <a:pt x="1261" y="1248"/>
                </a:lnTo>
                <a:lnTo>
                  <a:pt x="1261" y="1281"/>
                </a:lnTo>
                <a:lnTo>
                  <a:pt x="1261" y="1321"/>
                </a:lnTo>
                <a:lnTo>
                  <a:pt x="1260" y="1342"/>
                </a:lnTo>
                <a:lnTo>
                  <a:pt x="1259" y="1363"/>
                </a:lnTo>
                <a:lnTo>
                  <a:pt x="1257" y="1383"/>
                </a:lnTo>
                <a:lnTo>
                  <a:pt x="1255" y="1403"/>
                </a:lnTo>
                <a:lnTo>
                  <a:pt x="1251" y="1443"/>
                </a:lnTo>
                <a:lnTo>
                  <a:pt x="1248" y="1463"/>
                </a:lnTo>
                <a:lnTo>
                  <a:pt x="1245" y="1483"/>
                </a:lnTo>
                <a:lnTo>
                  <a:pt x="1242" y="1502"/>
                </a:lnTo>
                <a:lnTo>
                  <a:pt x="1238" y="1523"/>
                </a:lnTo>
                <a:lnTo>
                  <a:pt x="1230" y="1562"/>
                </a:lnTo>
                <a:lnTo>
                  <a:pt x="1221" y="1600"/>
                </a:lnTo>
                <a:lnTo>
                  <a:pt x="1216" y="1619"/>
                </a:lnTo>
                <a:lnTo>
                  <a:pt x="1211" y="1638"/>
                </a:lnTo>
                <a:lnTo>
                  <a:pt x="1199" y="1675"/>
                </a:lnTo>
                <a:lnTo>
                  <a:pt x="1186" y="1713"/>
                </a:lnTo>
                <a:lnTo>
                  <a:pt x="1172" y="1749"/>
                </a:lnTo>
                <a:lnTo>
                  <a:pt x="1157" y="1785"/>
                </a:lnTo>
                <a:lnTo>
                  <a:pt x="1141" y="1820"/>
                </a:lnTo>
                <a:lnTo>
                  <a:pt x="1124" y="1856"/>
                </a:lnTo>
                <a:lnTo>
                  <a:pt x="1106" y="1890"/>
                </a:lnTo>
                <a:lnTo>
                  <a:pt x="709" y="1899"/>
                </a:lnTo>
                <a:lnTo>
                  <a:pt x="554" y="1574"/>
                </a:lnTo>
                <a:lnTo>
                  <a:pt x="562" y="1557"/>
                </a:lnTo>
                <a:lnTo>
                  <a:pt x="570" y="1541"/>
                </a:lnTo>
                <a:lnTo>
                  <a:pt x="577" y="1524"/>
                </a:lnTo>
                <a:lnTo>
                  <a:pt x="584" y="1505"/>
                </a:lnTo>
                <a:lnTo>
                  <a:pt x="590" y="1488"/>
                </a:lnTo>
                <a:lnTo>
                  <a:pt x="596" y="1470"/>
                </a:lnTo>
                <a:lnTo>
                  <a:pt x="601" y="1452"/>
                </a:lnTo>
                <a:lnTo>
                  <a:pt x="606" y="1434"/>
                </a:lnTo>
                <a:lnTo>
                  <a:pt x="610" y="1416"/>
                </a:lnTo>
                <a:lnTo>
                  <a:pt x="614" y="1397"/>
                </a:lnTo>
                <a:lnTo>
                  <a:pt x="617" y="1378"/>
                </a:lnTo>
                <a:lnTo>
                  <a:pt x="620" y="1358"/>
                </a:lnTo>
                <a:lnTo>
                  <a:pt x="622" y="1339"/>
                </a:lnTo>
                <a:lnTo>
                  <a:pt x="624" y="1320"/>
                </a:lnTo>
                <a:lnTo>
                  <a:pt x="624" y="1300"/>
                </a:lnTo>
                <a:lnTo>
                  <a:pt x="625" y="1281"/>
                </a:lnTo>
                <a:lnTo>
                  <a:pt x="624" y="1248"/>
                </a:lnTo>
                <a:lnTo>
                  <a:pt x="623" y="1232"/>
                </a:lnTo>
                <a:lnTo>
                  <a:pt x="622" y="1216"/>
                </a:lnTo>
                <a:lnTo>
                  <a:pt x="620" y="1200"/>
                </a:lnTo>
                <a:lnTo>
                  <a:pt x="618" y="1184"/>
                </a:lnTo>
                <a:lnTo>
                  <a:pt x="615" y="1169"/>
                </a:lnTo>
                <a:lnTo>
                  <a:pt x="612" y="1153"/>
                </a:lnTo>
                <a:lnTo>
                  <a:pt x="609" y="1138"/>
                </a:lnTo>
                <a:lnTo>
                  <a:pt x="605" y="1123"/>
                </a:lnTo>
                <a:lnTo>
                  <a:pt x="601" y="1108"/>
                </a:lnTo>
                <a:lnTo>
                  <a:pt x="597" y="1093"/>
                </a:lnTo>
                <a:lnTo>
                  <a:pt x="587" y="1064"/>
                </a:lnTo>
                <a:lnTo>
                  <a:pt x="576" y="1034"/>
                </a:lnTo>
                <a:lnTo>
                  <a:pt x="564" y="1006"/>
                </a:lnTo>
                <a:lnTo>
                  <a:pt x="557" y="993"/>
                </a:lnTo>
                <a:lnTo>
                  <a:pt x="550" y="979"/>
                </a:lnTo>
                <a:lnTo>
                  <a:pt x="534" y="953"/>
                </a:lnTo>
                <a:lnTo>
                  <a:pt x="518" y="927"/>
                </a:lnTo>
                <a:lnTo>
                  <a:pt x="510" y="915"/>
                </a:lnTo>
                <a:lnTo>
                  <a:pt x="501" y="902"/>
                </a:lnTo>
                <a:lnTo>
                  <a:pt x="483" y="877"/>
                </a:lnTo>
                <a:lnTo>
                  <a:pt x="473" y="866"/>
                </a:lnTo>
                <a:lnTo>
                  <a:pt x="463" y="854"/>
                </a:lnTo>
                <a:lnTo>
                  <a:pt x="453" y="843"/>
                </a:lnTo>
                <a:lnTo>
                  <a:pt x="443" y="832"/>
                </a:lnTo>
                <a:lnTo>
                  <a:pt x="432" y="822"/>
                </a:lnTo>
                <a:lnTo>
                  <a:pt x="421" y="811"/>
                </a:lnTo>
                <a:lnTo>
                  <a:pt x="410" y="801"/>
                </a:lnTo>
                <a:lnTo>
                  <a:pt x="399" y="791"/>
                </a:lnTo>
                <a:lnTo>
                  <a:pt x="375" y="772"/>
                </a:lnTo>
                <a:lnTo>
                  <a:pt x="363" y="763"/>
                </a:lnTo>
                <a:lnTo>
                  <a:pt x="350" y="754"/>
                </a:lnTo>
                <a:lnTo>
                  <a:pt x="338" y="746"/>
                </a:lnTo>
                <a:lnTo>
                  <a:pt x="325" y="737"/>
                </a:lnTo>
                <a:lnTo>
                  <a:pt x="312" y="729"/>
                </a:lnTo>
                <a:lnTo>
                  <a:pt x="299" y="722"/>
                </a:lnTo>
                <a:lnTo>
                  <a:pt x="273" y="706"/>
                </a:lnTo>
                <a:lnTo>
                  <a:pt x="245" y="693"/>
                </a:lnTo>
                <a:lnTo>
                  <a:pt x="231" y="687"/>
                </a:lnTo>
                <a:lnTo>
                  <a:pt x="216" y="681"/>
                </a:lnTo>
                <a:lnTo>
                  <a:pt x="202" y="676"/>
                </a:lnTo>
                <a:lnTo>
                  <a:pt x="187" y="671"/>
                </a:lnTo>
                <a:lnTo>
                  <a:pt x="158" y="662"/>
                </a:lnTo>
                <a:lnTo>
                  <a:pt x="143" y="657"/>
                </a:lnTo>
                <a:lnTo>
                  <a:pt x="128" y="654"/>
                </a:lnTo>
                <a:lnTo>
                  <a:pt x="97" y="647"/>
                </a:lnTo>
                <a:lnTo>
                  <a:pt x="82" y="645"/>
                </a:lnTo>
                <a:lnTo>
                  <a:pt x="66" y="642"/>
                </a:lnTo>
                <a:lnTo>
                  <a:pt x="49" y="641"/>
                </a:lnTo>
                <a:lnTo>
                  <a:pt x="34" y="639"/>
                </a:lnTo>
                <a:lnTo>
                  <a:pt x="18" y="638"/>
                </a:lnTo>
                <a:lnTo>
                  <a:pt x="2" y="637"/>
                </a:lnTo>
                <a:lnTo>
                  <a:pt x="199" y="348"/>
                </a:lnTo>
                <a:lnTo>
                  <a:pt x="0" y="0"/>
                </a:lnTo>
                <a:close/>
              </a:path>
            </a:pathLst>
          </a:custGeom>
          <a:solidFill>
            <a:srgbClr val="333333"/>
          </a:solidFill>
          <a:ln w="12700">
            <a:solidFill>
              <a:srgbClr val="333333"/>
            </a:solidFill>
            <a:prstDash val="solid"/>
          </a:ln>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grpSp>
        <p:nvGrpSpPr>
          <p:cNvPr id="104" name="Группа 174"/>
          <p:cNvGrpSpPr>
            <a:grpSpLocks/>
          </p:cNvGrpSpPr>
          <p:nvPr/>
        </p:nvGrpSpPr>
        <p:grpSpPr bwMode="auto">
          <a:xfrm>
            <a:off x="5264550" y="2859794"/>
            <a:ext cx="2189162" cy="1606550"/>
            <a:chOff x="5837449" y="3033131"/>
            <a:chExt cx="2189215" cy="1607417"/>
          </a:xfrm>
        </p:grpSpPr>
        <p:cxnSp>
          <p:nvCxnSpPr>
            <p:cNvPr id="105" name="Прямая соединительная линия 66"/>
            <p:cNvCxnSpPr/>
            <p:nvPr/>
          </p:nvCxnSpPr>
          <p:spPr>
            <a:xfrm>
              <a:off x="7461500" y="3685945"/>
              <a:ext cx="565164" cy="389148"/>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6" name="Прямая соединительная линия 67"/>
            <p:cNvCxnSpPr/>
            <p:nvPr/>
          </p:nvCxnSpPr>
          <p:spPr>
            <a:xfrm>
              <a:off x="7034453" y="4486477"/>
              <a:ext cx="893784" cy="152482"/>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7" name="Прямая соединительная линия 68"/>
            <p:cNvCxnSpPr/>
            <p:nvPr/>
          </p:nvCxnSpPr>
          <p:spPr>
            <a:xfrm flipH="1">
              <a:off x="5837449" y="3714536"/>
              <a:ext cx="725505" cy="443152"/>
            </a:xfrm>
            <a:prstGeom prst="line">
              <a:avLst/>
            </a:prstGeom>
            <a:ln>
              <a:solidFill>
                <a:srgbClr val="333333"/>
              </a:solidFill>
              <a:prstDash val="sysDash"/>
            </a:ln>
          </p:spPr>
          <p:style>
            <a:lnRef idx="1">
              <a:schemeClr val="accent1"/>
            </a:lnRef>
            <a:fillRef idx="0">
              <a:schemeClr val="accent1"/>
            </a:fillRef>
            <a:effectRef idx="0">
              <a:schemeClr val="accent1"/>
            </a:effectRef>
            <a:fontRef idx="minor">
              <a:schemeClr val="tx1"/>
            </a:fontRef>
          </p:style>
        </p:cxnSp>
        <p:cxnSp>
          <p:nvCxnSpPr>
            <p:cNvPr id="109" name="Прямая соединительная линия 69"/>
            <p:cNvCxnSpPr/>
            <p:nvPr/>
          </p:nvCxnSpPr>
          <p:spPr>
            <a:xfrm flipH="1">
              <a:off x="5997790" y="4486477"/>
              <a:ext cx="1014438" cy="154071"/>
            </a:xfrm>
            <a:prstGeom prst="line">
              <a:avLst/>
            </a:prstGeom>
            <a:ln>
              <a:solidFill>
                <a:srgbClr val="333333"/>
              </a:solidFill>
              <a:prstDash val="sysDash"/>
            </a:ln>
          </p:spPr>
          <p:style>
            <a:lnRef idx="1">
              <a:schemeClr val="accent1"/>
            </a:lnRef>
            <a:fillRef idx="0">
              <a:schemeClr val="accent1"/>
            </a:fillRef>
            <a:effectRef idx="0">
              <a:schemeClr val="accent1"/>
            </a:effectRef>
            <a:fontRef idx="minor">
              <a:schemeClr val="tx1"/>
            </a:fontRef>
          </p:style>
        </p:cxnSp>
        <p:grpSp>
          <p:nvGrpSpPr>
            <p:cNvPr id="110" name="Группа 2"/>
            <p:cNvGrpSpPr>
              <a:grpSpLocks/>
            </p:cNvGrpSpPr>
            <p:nvPr/>
          </p:nvGrpSpPr>
          <p:grpSpPr bwMode="auto">
            <a:xfrm flipH="1" flipV="1">
              <a:off x="6568430" y="3033131"/>
              <a:ext cx="873635" cy="653596"/>
              <a:chOff x="3838160" y="3467496"/>
              <a:chExt cx="1487847" cy="1392432"/>
            </a:xfrm>
          </p:grpSpPr>
          <p:cxnSp>
            <p:nvCxnSpPr>
              <p:cNvPr id="111" name="Прямая соединительная линия 82"/>
              <p:cNvCxnSpPr/>
              <p:nvPr/>
            </p:nvCxnSpPr>
            <p:spPr>
              <a:xfrm>
                <a:off x="3837504" y="3519918"/>
                <a:ext cx="267662" cy="134001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2" name="Прямая соединительная линия 83"/>
              <p:cNvCxnSpPr/>
              <p:nvPr/>
            </p:nvCxnSpPr>
            <p:spPr>
              <a:xfrm flipH="1">
                <a:off x="5059560" y="3469161"/>
                <a:ext cx="267662" cy="1340010"/>
              </a:xfrm>
              <a:prstGeom prst="line">
                <a:avLst/>
              </a:prstGeom>
              <a:ln>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13" name="Группа 71"/>
          <p:cNvGrpSpPr/>
          <p:nvPr/>
        </p:nvGrpSpPr>
        <p:grpSpPr>
          <a:xfrm flipH="1" flipV="1">
            <a:off x="6054685" y="2360066"/>
            <a:ext cx="766622" cy="766624"/>
            <a:chOff x="7714182" y="5111068"/>
            <a:chExt cx="1305282" cy="1305282"/>
          </a:xfrm>
          <a:solidFill>
            <a:srgbClr val="556A2C"/>
          </a:solidFill>
          <a:effectLst>
            <a:outerShdw blurRad="50800" dist="38100" dir="5400000" algn="t" rotWithShape="0">
              <a:prstClr val="black">
                <a:alpha val="40000"/>
              </a:prstClr>
            </a:outerShdw>
          </a:effectLst>
        </p:grpSpPr>
        <p:sp>
          <p:nvSpPr>
            <p:cNvPr id="115" name="Freeform 10"/>
            <p:cNvSpPr>
              <a:spLocks noChangeAspect="1"/>
            </p:cNvSpPr>
            <p:nvPr/>
          </p:nvSpPr>
          <p:spPr bwMode="auto">
            <a:xfrm>
              <a:off x="8377522" y="5111068"/>
              <a:ext cx="641942" cy="739541"/>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tx1">
                <a:lumMod val="50000"/>
                <a:lumOff val="50000"/>
              </a:schemeClr>
            </a:solidFill>
            <a:ln w="12700">
              <a:solidFill>
                <a:schemeClr val="bg1">
                  <a:lumMod val="50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116" name="Freeform 11"/>
            <p:cNvSpPr>
              <a:spLocks noChangeAspect="1"/>
            </p:cNvSpPr>
            <p:nvPr/>
          </p:nvSpPr>
          <p:spPr bwMode="auto">
            <a:xfrm>
              <a:off x="7714182" y="5111578"/>
              <a:ext cx="729063" cy="675322"/>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tx1">
                <a:lumMod val="50000"/>
                <a:lumOff val="50000"/>
              </a:schemeClr>
            </a:solidFill>
            <a:ln w="12700">
              <a:solidFill>
                <a:schemeClr val="bg1">
                  <a:lumMod val="50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117" name="Freeform 12"/>
            <p:cNvSpPr>
              <a:spLocks noChangeAspect="1"/>
            </p:cNvSpPr>
            <p:nvPr/>
          </p:nvSpPr>
          <p:spPr bwMode="auto">
            <a:xfrm>
              <a:off x="7716729" y="5721151"/>
              <a:ext cx="659774" cy="695199"/>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tx1">
                <a:lumMod val="50000"/>
                <a:lumOff val="50000"/>
              </a:schemeClr>
            </a:solidFill>
            <a:ln w="12700">
              <a:solidFill>
                <a:schemeClr val="bg1">
                  <a:lumMod val="50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sp>
          <p:nvSpPr>
            <p:cNvPr id="118" name="Freeform 13"/>
            <p:cNvSpPr>
              <a:spLocks noChangeAspect="1"/>
            </p:cNvSpPr>
            <p:nvPr/>
          </p:nvSpPr>
          <p:spPr bwMode="auto">
            <a:xfrm>
              <a:off x="8312818" y="5786899"/>
              <a:ext cx="705627" cy="628431"/>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tx1">
                <a:lumMod val="50000"/>
                <a:lumOff val="50000"/>
              </a:schemeClr>
            </a:solidFill>
            <a:ln w="12700">
              <a:solidFill>
                <a:schemeClr val="bg1">
                  <a:lumMod val="50000"/>
                </a:schemeClr>
              </a:solidFill>
              <a:prstDash val="solid"/>
            </a:ln>
            <a:extLst/>
          </p:spPr>
          <p:style>
            <a:lnRef idx="1">
              <a:schemeClr val="accent1"/>
            </a:lnRef>
            <a:fillRef idx="2">
              <a:schemeClr val="accent1"/>
            </a:fillRef>
            <a:effectRef idx="1">
              <a:schemeClr val="accent1"/>
            </a:effectRef>
            <a:fontRef idx="minor">
              <a:schemeClr val="dk1"/>
            </a:fontRef>
          </p:style>
          <p:txBody>
            <a:bodyPr/>
            <a:lstStyle/>
            <a:p>
              <a:pPr eaLnBrk="1" fontAlgn="auto" hangingPunct="1">
                <a:spcBef>
                  <a:spcPts val="0"/>
                </a:spcBef>
                <a:spcAft>
                  <a:spcPts val="0"/>
                </a:spcAft>
                <a:defRPr/>
              </a:pPr>
              <a:endParaRPr lang="ru-RU"/>
            </a:p>
          </p:txBody>
        </p:sp>
      </p:grpSp>
      <p:cxnSp>
        <p:nvCxnSpPr>
          <p:cNvPr id="120" name="Straight Connector 8"/>
          <p:cNvCxnSpPr/>
          <p:nvPr/>
        </p:nvCxnSpPr>
        <p:spPr>
          <a:xfrm flipV="1">
            <a:off x="805754" y="2244878"/>
            <a:ext cx="4602957" cy="1536"/>
          </a:xfrm>
          <a:prstGeom prst="line">
            <a:avLst/>
          </a:prstGeom>
          <a:ln w="9525">
            <a:solidFill>
              <a:srgbClr val="333333"/>
            </a:solidFill>
            <a:prstDash val="sysDash"/>
          </a:ln>
        </p:spPr>
        <p:style>
          <a:lnRef idx="1">
            <a:schemeClr val="accent1"/>
          </a:lnRef>
          <a:fillRef idx="0">
            <a:schemeClr val="accent1"/>
          </a:fillRef>
          <a:effectRef idx="0">
            <a:schemeClr val="accent1"/>
          </a:effectRef>
          <a:fontRef idx="minor">
            <a:schemeClr val="tx1"/>
          </a:fontRef>
        </p:style>
      </p:cxnSp>
      <p:cxnSp>
        <p:nvCxnSpPr>
          <p:cNvPr id="121" name="Straight Connector 8"/>
          <p:cNvCxnSpPr/>
          <p:nvPr/>
        </p:nvCxnSpPr>
        <p:spPr>
          <a:xfrm>
            <a:off x="907749" y="3913699"/>
            <a:ext cx="3815064" cy="0"/>
          </a:xfrm>
          <a:prstGeom prst="line">
            <a:avLst/>
          </a:prstGeom>
          <a:ln w="9525">
            <a:solidFill>
              <a:srgbClr val="333333"/>
            </a:solidFill>
            <a:prstDash val="sysDash"/>
          </a:ln>
        </p:spPr>
        <p:style>
          <a:lnRef idx="1">
            <a:schemeClr val="accent1"/>
          </a:lnRef>
          <a:fillRef idx="0">
            <a:schemeClr val="accent1"/>
          </a:fillRef>
          <a:effectRef idx="0">
            <a:schemeClr val="accent1"/>
          </a:effectRef>
          <a:fontRef idx="minor">
            <a:schemeClr val="tx1"/>
          </a:fontRef>
        </p:style>
      </p:cxnSp>
      <p:cxnSp>
        <p:nvCxnSpPr>
          <p:cNvPr id="122" name="Straight Connector 8"/>
          <p:cNvCxnSpPr/>
          <p:nvPr/>
        </p:nvCxnSpPr>
        <p:spPr>
          <a:xfrm>
            <a:off x="938213" y="5254625"/>
            <a:ext cx="6101162" cy="0"/>
          </a:xfrm>
          <a:prstGeom prst="line">
            <a:avLst/>
          </a:prstGeom>
          <a:ln w="9525">
            <a:solidFill>
              <a:srgbClr val="333333"/>
            </a:solidFill>
            <a:prstDash val="sysDash"/>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71"/>
          <p:cNvCxnSpPr>
            <a:stCxn id="93" idx="6"/>
          </p:cNvCxnSpPr>
          <p:nvPr/>
        </p:nvCxnSpPr>
        <p:spPr>
          <a:xfrm flipH="1">
            <a:off x="7039376" y="4546439"/>
            <a:ext cx="255601" cy="708186"/>
          </a:xfrm>
          <a:prstGeom prst="line">
            <a:avLst/>
          </a:prstGeom>
          <a:ln>
            <a:solidFill>
              <a:srgbClr val="333333"/>
            </a:solidFill>
            <a:prstDash val="sysDash"/>
          </a:ln>
        </p:spPr>
        <p:style>
          <a:lnRef idx="1">
            <a:schemeClr val="accent1"/>
          </a:lnRef>
          <a:fillRef idx="0">
            <a:schemeClr val="accent1"/>
          </a:fillRef>
          <a:effectRef idx="0">
            <a:schemeClr val="accent1"/>
          </a:effectRef>
          <a:fontRef idx="minor">
            <a:schemeClr val="tx1"/>
          </a:fontRef>
        </p:style>
      </p:cxnSp>
      <p:grpSp>
        <p:nvGrpSpPr>
          <p:cNvPr id="125" name="Группа 18"/>
          <p:cNvGrpSpPr>
            <a:grpSpLocks/>
          </p:cNvGrpSpPr>
          <p:nvPr/>
        </p:nvGrpSpPr>
        <p:grpSpPr bwMode="auto">
          <a:xfrm>
            <a:off x="654372" y="1282771"/>
            <a:ext cx="7435529" cy="3662206"/>
            <a:chOff x="709612" y="733758"/>
            <a:chExt cx="6388618" cy="3663741"/>
          </a:xfrm>
        </p:grpSpPr>
        <p:sp>
          <p:nvSpPr>
            <p:cNvPr id="126" name="Text Box 65"/>
            <p:cNvSpPr txBox="1">
              <a:spLocks noChangeArrowheads="1"/>
            </p:cNvSpPr>
            <p:nvPr/>
          </p:nvSpPr>
          <p:spPr bwMode="auto">
            <a:xfrm>
              <a:off x="830263" y="1175707"/>
              <a:ext cx="6267967" cy="458138"/>
            </a:xfrm>
            <a:prstGeom prst="rect">
              <a:avLst/>
            </a:prstGeom>
            <a:solidFill>
              <a:srgbClr val="5D72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marL="287338" eaLnBrk="1" hangingPunct="1">
                <a:lnSpc>
                  <a:spcPct val="93000"/>
                </a:lnSpc>
                <a:spcBef>
                  <a:spcPct val="0"/>
                </a:spcBef>
                <a:buClr>
                  <a:srgbClr val="000000"/>
                </a:buClr>
                <a:buFont typeface="Arial Narrow" panose="020B0606020202030204" pitchFamily="34" charset="0"/>
                <a:buNone/>
              </a:pPr>
              <a:r>
                <a:rPr lang="ru-RU" sz="1600" dirty="0" smtClean="0">
                  <a:solidFill>
                    <a:schemeClr val="bg1"/>
                  </a:solidFill>
                </a:rPr>
                <a:t>Предотвращение утечек данных </a:t>
              </a:r>
              <a:br>
                <a:rPr lang="ru-RU" sz="1600" dirty="0" smtClean="0">
                  <a:solidFill>
                    <a:schemeClr val="bg1"/>
                  </a:solidFill>
                </a:rPr>
              </a:br>
              <a:r>
                <a:rPr lang="ru-RU" sz="1600" dirty="0" smtClean="0">
                  <a:solidFill>
                    <a:schemeClr val="bg1"/>
                  </a:solidFill>
                </a:rPr>
                <a:t>как защита корпоративной информации и персональных данных</a:t>
              </a:r>
              <a:endParaRPr lang="ru-RU" sz="1600" dirty="0">
                <a:solidFill>
                  <a:schemeClr val="bg1"/>
                </a:solidFill>
              </a:endParaRPr>
            </a:p>
          </p:txBody>
        </p:sp>
        <p:sp>
          <p:nvSpPr>
            <p:cNvPr id="128" name="Скругленный прямоугольник 95"/>
            <p:cNvSpPr/>
            <p:nvPr/>
          </p:nvSpPr>
          <p:spPr bwMode="auto">
            <a:xfrm>
              <a:off x="709612" y="2094011"/>
              <a:ext cx="120650" cy="198519"/>
            </a:xfrm>
            <a:prstGeom prst="roundRect">
              <a:avLst>
                <a:gd name="adj" fmla="val 3116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100"/>
            </a:p>
          </p:txBody>
        </p:sp>
        <p:sp>
          <p:nvSpPr>
            <p:cNvPr id="129" name="Скругленный прямоугольник 102"/>
            <p:cNvSpPr/>
            <p:nvPr/>
          </p:nvSpPr>
          <p:spPr bwMode="auto">
            <a:xfrm>
              <a:off x="709612" y="2664162"/>
              <a:ext cx="120650" cy="200108"/>
            </a:xfrm>
            <a:prstGeom prst="roundRect">
              <a:avLst>
                <a:gd name="adj" fmla="val 3116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100"/>
            </a:p>
          </p:txBody>
        </p:sp>
        <p:sp>
          <p:nvSpPr>
            <p:cNvPr id="131" name="Скругленный прямоугольник 107"/>
            <p:cNvSpPr/>
            <p:nvPr/>
          </p:nvSpPr>
          <p:spPr bwMode="auto">
            <a:xfrm>
              <a:off x="709612" y="3086614"/>
              <a:ext cx="120650" cy="200109"/>
            </a:xfrm>
            <a:prstGeom prst="roundRect">
              <a:avLst>
                <a:gd name="adj" fmla="val 3116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100"/>
            </a:p>
          </p:txBody>
        </p:sp>
        <p:sp>
          <p:nvSpPr>
            <p:cNvPr id="43" name="Text Box 65"/>
            <p:cNvSpPr txBox="1">
              <a:spLocks noChangeArrowheads="1"/>
            </p:cNvSpPr>
            <p:nvPr/>
          </p:nvSpPr>
          <p:spPr bwMode="auto">
            <a:xfrm>
              <a:off x="709612" y="733758"/>
              <a:ext cx="4314952" cy="25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1800" b="1" dirty="0" smtClean="0">
                  <a:solidFill>
                    <a:srgbClr val="336600"/>
                  </a:solidFill>
                </a:rPr>
                <a:t>ТЕХНОЛОГИЧЕСКИЕ МЕРЫ</a:t>
              </a:r>
              <a:endParaRPr lang="ru-RU" sz="1800" b="1" dirty="0">
                <a:solidFill>
                  <a:srgbClr val="336600"/>
                </a:solidFill>
              </a:endParaRPr>
            </a:p>
          </p:txBody>
        </p:sp>
        <p:sp>
          <p:nvSpPr>
            <p:cNvPr id="47" name="Text Box 65"/>
            <p:cNvSpPr txBox="1">
              <a:spLocks noChangeArrowheads="1"/>
            </p:cNvSpPr>
            <p:nvPr/>
          </p:nvSpPr>
          <p:spPr bwMode="auto">
            <a:xfrm>
              <a:off x="709612" y="4139756"/>
              <a:ext cx="4314952" cy="25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1800" b="1" dirty="0" smtClean="0">
                  <a:solidFill>
                    <a:srgbClr val="336600"/>
                  </a:solidFill>
                </a:rPr>
                <a:t>ОРГАНИЗАЦИОННЫЕ МЕРЫ</a:t>
              </a:r>
              <a:endParaRPr lang="ru-RU" sz="1800" b="1" dirty="0">
                <a:solidFill>
                  <a:srgbClr val="336600"/>
                </a:solidFill>
              </a:endParaRPr>
            </a:p>
          </p:txBody>
        </p:sp>
      </p:grpSp>
      <p:sp>
        <p:nvSpPr>
          <p:cNvPr id="133" name="Text Box 65"/>
          <p:cNvSpPr txBox="1">
            <a:spLocks noChangeArrowheads="1"/>
          </p:cNvSpPr>
          <p:nvPr/>
        </p:nvSpPr>
        <p:spPr bwMode="auto">
          <a:xfrm>
            <a:off x="800027" y="3620501"/>
            <a:ext cx="3929535" cy="229265"/>
          </a:xfrm>
          <a:prstGeom prst="rect">
            <a:avLst/>
          </a:prstGeom>
          <a:solidFill>
            <a:srgbClr val="5D723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eaLnBrk="1" hangingPunct="1">
              <a:lnSpc>
                <a:spcPct val="93000"/>
              </a:lnSpc>
              <a:buClr>
                <a:srgbClr val="000000"/>
              </a:buClr>
              <a:buFont typeface="Arial Narrow" panose="020B060602020203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9pPr>
          </a:lstStyle>
          <a:p>
            <a:pPr marL="287338"/>
            <a:r>
              <a:rPr lang="ru-RU" dirty="0" smtClean="0"/>
              <a:t>Расследование </a:t>
            </a:r>
            <a:r>
              <a:rPr lang="ru-RU" dirty="0"/>
              <a:t>и анализ инцидентов</a:t>
            </a:r>
          </a:p>
        </p:txBody>
      </p:sp>
      <p:sp>
        <p:nvSpPr>
          <p:cNvPr id="136" name="Text Box 65"/>
          <p:cNvSpPr txBox="1">
            <a:spLocks noChangeArrowheads="1"/>
          </p:cNvSpPr>
          <p:nvPr/>
        </p:nvSpPr>
        <p:spPr bwMode="auto">
          <a:xfrm>
            <a:off x="883380" y="5017542"/>
            <a:ext cx="6989889" cy="186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1300" b="1" dirty="0" smtClean="0"/>
              <a:t>Тщательное проектирование. Регламентирующие документы</a:t>
            </a:r>
            <a:r>
              <a:rPr lang="ru-RU" sz="1300" b="1" dirty="0"/>
              <a:t>.</a:t>
            </a:r>
          </a:p>
        </p:txBody>
      </p:sp>
      <p:sp>
        <p:nvSpPr>
          <p:cNvPr id="51" name="Text Box 65"/>
          <p:cNvSpPr txBox="1">
            <a:spLocks noChangeArrowheads="1"/>
          </p:cNvSpPr>
          <p:nvPr/>
        </p:nvSpPr>
        <p:spPr bwMode="auto">
          <a:xfrm>
            <a:off x="1093759" y="2345376"/>
            <a:ext cx="4314952" cy="114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1200" dirty="0" smtClean="0"/>
              <a:t>Избирательная </a:t>
            </a:r>
            <a:r>
              <a:rPr lang="ru-RU" sz="1200" b="1" dirty="0" smtClean="0"/>
              <a:t>блокировка</a:t>
            </a:r>
            <a:r>
              <a:rPr lang="ru-RU" sz="1200" dirty="0" smtClean="0"/>
              <a:t> </a:t>
            </a:r>
            <a:br>
              <a:rPr lang="ru-RU" sz="1200" dirty="0" smtClean="0"/>
            </a:br>
            <a:r>
              <a:rPr lang="ru-RU" sz="1100" dirty="0" smtClean="0"/>
              <a:t>каналов передачи данных и устройств,</a:t>
            </a:r>
            <a:r>
              <a:rPr lang="ru-RU" sz="1200" dirty="0" smtClean="0"/>
              <a:t/>
            </a:r>
            <a:br>
              <a:rPr lang="ru-RU" sz="1200" dirty="0" smtClean="0"/>
            </a:br>
            <a:r>
              <a:rPr lang="ru-RU" sz="1200" dirty="0" smtClean="0"/>
              <a:t/>
            </a:r>
            <a:br>
              <a:rPr lang="ru-RU" sz="1200" dirty="0" smtClean="0"/>
            </a:br>
            <a:r>
              <a:rPr lang="ru-RU" sz="1200" dirty="0" smtClean="0"/>
              <a:t>Различные активные </a:t>
            </a:r>
            <a:r>
              <a:rPr lang="ru-RU" sz="1200" b="1" dirty="0" smtClean="0"/>
              <a:t>действия </a:t>
            </a:r>
            <a:br>
              <a:rPr lang="ru-RU" sz="1200" b="1" dirty="0" smtClean="0"/>
            </a:br>
            <a:r>
              <a:rPr lang="ru-RU" sz="1100" dirty="0" smtClean="0"/>
              <a:t>с </a:t>
            </a:r>
            <a:r>
              <a:rPr lang="ru-RU" sz="1100" b="1" dirty="0" smtClean="0"/>
              <a:t>хранимыми</a:t>
            </a:r>
            <a:r>
              <a:rPr lang="ru-RU" sz="1100" dirty="0" smtClean="0"/>
              <a:t> и </a:t>
            </a:r>
            <a:r>
              <a:rPr lang="ru-RU" sz="1100" b="1" dirty="0" smtClean="0"/>
              <a:t>передаваемыми</a:t>
            </a:r>
            <a:r>
              <a:rPr lang="ru-RU" sz="1100" dirty="0" smtClean="0"/>
              <a:t> данными, </a:t>
            </a:r>
            <a:br>
              <a:rPr lang="ru-RU" sz="1100" dirty="0" smtClean="0"/>
            </a:br>
            <a:r>
              <a:rPr lang="ru-RU" sz="1100" dirty="0" smtClean="0"/>
              <a:t>выполняемые для активного и проактивного </a:t>
            </a:r>
            <a:br>
              <a:rPr lang="ru-RU" sz="1100" dirty="0" smtClean="0"/>
            </a:br>
            <a:r>
              <a:rPr lang="ru-RU" sz="1100" dirty="0" smtClean="0"/>
              <a:t>предотвращения утечек</a:t>
            </a:r>
            <a:endParaRPr lang="ru-RU" sz="1100" dirty="0"/>
          </a:p>
        </p:txBody>
      </p:sp>
      <p:sp>
        <p:nvSpPr>
          <p:cNvPr id="52" name="Text Box 65"/>
          <p:cNvSpPr txBox="1">
            <a:spLocks noChangeArrowheads="1"/>
          </p:cNvSpPr>
          <p:nvPr/>
        </p:nvSpPr>
        <p:spPr bwMode="auto">
          <a:xfrm>
            <a:off x="1058834" y="3976126"/>
            <a:ext cx="4314952" cy="51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1200" b="1" dirty="0" smtClean="0"/>
              <a:t>Протоколирование</a:t>
            </a:r>
            <a:r>
              <a:rPr lang="ru-RU" sz="1200" dirty="0" smtClean="0"/>
              <a:t> событий доступа и передачи,</a:t>
            </a:r>
            <a:br>
              <a:rPr lang="ru-RU" sz="1200" dirty="0" smtClean="0"/>
            </a:br>
            <a:r>
              <a:rPr lang="ru-RU" sz="1200" dirty="0" smtClean="0"/>
              <a:t>Работа с журналами аудита, проверка теневых копий</a:t>
            </a:r>
            <a:br>
              <a:rPr lang="ru-RU" sz="1200" dirty="0" smtClean="0"/>
            </a:br>
            <a:r>
              <a:rPr lang="ru-RU" sz="1200" dirty="0" smtClean="0"/>
              <a:t>(контроль инцидентов ИБ)</a:t>
            </a:r>
            <a:endParaRPr lang="ru-RU" sz="1200" dirty="0"/>
          </a:p>
        </p:txBody>
      </p:sp>
      <p:cxnSp>
        <p:nvCxnSpPr>
          <p:cNvPr id="55" name="Прямая соединительная линия 29"/>
          <p:cNvCxnSpPr/>
          <p:nvPr/>
        </p:nvCxnSpPr>
        <p:spPr>
          <a:xfrm>
            <a:off x="4722813" y="3909158"/>
            <a:ext cx="388938" cy="143446"/>
          </a:xfrm>
          <a:prstGeom prst="line">
            <a:avLst/>
          </a:prstGeom>
          <a:ln>
            <a:solidFill>
              <a:srgbClr val="333333"/>
            </a:solidFill>
            <a:prstDash val="sysDash"/>
          </a:ln>
        </p:spPr>
        <p:style>
          <a:lnRef idx="1">
            <a:schemeClr val="accent1"/>
          </a:lnRef>
          <a:fillRef idx="0">
            <a:schemeClr val="accent1"/>
          </a:fillRef>
          <a:effectRef idx="0">
            <a:schemeClr val="accent1"/>
          </a:effectRef>
          <a:fontRef idx="minor">
            <a:schemeClr val="tx1"/>
          </a:fontRef>
        </p:style>
      </p:cxnSp>
      <p:sp>
        <p:nvSpPr>
          <p:cNvPr id="42" name="Text Box 65"/>
          <p:cNvSpPr txBox="1">
            <a:spLocks noChangeArrowheads="1"/>
          </p:cNvSpPr>
          <p:nvPr/>
        </p:nvSpPr>
        <p:spPr bwMode="auto">
          <a:xfrm>
            <a:off x="1043976" y="5337538"/>
            <a:ext cx="6409736" cy="1030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1200" dirty="0" smtClean="0"/>
              <a:t>Обеспечение организационных (административных и правовых) мер </a:t>
            </a:r>
            <a:br>
              <a:rPr lang="ru-RU" sz="1200" dirty="0" smtClean="0"/>
            </a:br>
            <a:r>
              <a:rPr lang="ru-RU" sz="1200" dirty="0" smtClean="0"/>
              <a:t>по борьбе с утечками.</a:t>
            </a:r>
          </a:p>
          <a:p>
            <a:pPr eaLnBrk="1" hangingPunct="1">
              <a:lnSpc>
                <a:spcPct val="93000"/>
              </a:lnSpc>
              <a:spcBef>
                <a:spcPct val="0"/>
              </a:spcBef>
              <a:buClr>
                <a:srgbClr val="000000"/>
              </a:buClr>
              <a:buFont typeface="Arial Narrow" panose="020B0606020202030204" pitchFamily="34" charset="0"/>
              <a:buNone/>
            </a:pPr>
            <a:r>
              <a:rPr lang="ru-RU" sz="1200" dirty="0" smtClean="0"/>
              <a:t>Личная ответственность </a:t>
            </a:r>
            <a:r>
              <a:rPr lang="ru-RU" sz="1200" b="1" dirty="0" smtClean="0"/>
              <a:t>как сотрудников </a:t>
            </a:r>
            <a:r>
              <a:rPr lang="ru-RU" sz="1200" i="1" dirty="0" smtClean="0"/>
              <a:t>(за несанкционированную передачу данных), </a:t>
            </a:r>
          </a:p>
          <a:p>
            <a:pPr eaLnBrk="1" hangingPunct="1">
              <a:lnSpc>
                <a:spcPct val="93000"/>
              </a:lnSpc>
              <a:spcBef>
                <a:spcPct val="0"/>
              </a:spcBef>
              <a:buClr>
                <a:srgbClr val="000000"/>
              </a:buClr>
              <a:buFont typeface="Arial Narrow" panose="020B0606020202030204" pitchFamily="34" charset="0"/>
              <a:buNone/>
            </a:pPr>
            <a:r>
              <a:rPr lang="ru-RU" sz="1200" b="1" dirty="0" smtClean="0"/>
              <a:t>так и персонала </a:t>
            </a:r>
            <a:r>
              <a:rPr lang="ru-RU" sz="1200" b="1" dirty="0"/>
              <a:t>служб ИБ</a:t>
            </a:r>
            <a:r>
              <a:rPr lang="ru-RU" sz="1200" b="1" i="1" dirty="0"/>
              <a:t> </a:t>
            </a:r>
            <a:r>
              <a:rPr lang="ru-RU" sz="1200" i="1" dirty="0"/>
              <a:t>(</a:t>
            </a:r>
            <a:r>
              <a:rPr lang="ru-RU" sz="1200" i="1" dirty="0" smtClean="0"/>
              <a:t>за непринятие </a:t>
            </a:r>
            <a:r>
              <a:rPr lang="ru-RU" sz="1200" i="1" dirty="0"/>
              <a:t>решения </a:t>
            </a:r>
            <a:r>
              <a:rPr lang="ru-RU" sz="1200" i="1" dirty="0" smtClean="0"/>
              <a:t>о снижении рисков или полное игнорирование рисков </a:t>
            </a:r>
            <a:r>
              <a:rPr lang="ru-RU" sz="1200" i="1" dirty="0"/>
              <a:t>от использования </a:t>
            </a:r>
            <a:r>
              <a:rPr lang="ru-RU" sz="1200" i="1" dirty="0" smtClean="0"/>
              <a:t>каналов передачи данных)</a:t>
            </a:r>
            <a:r>
              <a:rPr lang="ru-RU" sz="1200" dirty="0" smtClean="0"/>
              <a:t>.</a:t>
            </a:r>
          </a:p>
          <a:p>
            <a:pPr eaLnBrk="1" hangingPunct="1">
              <a:lnSpc>
                <a:spcPct val="93000"/>
              </a:lnSpc>
              <a:spcBef>
                <a:spcPct val="0"/>
              </a:spcBef>
              <a:buClr>
                <a:srgbClr val="000000"/>
              </a:buClr>
              <a:buFont typeface="Arial Narrow" panose="020B0606020202030204" pitchFamily="34" charset="0"/>
              <a:buNone/>
            </a:pPr>
            <a:endParaRPr lang="ru-RU" sz="1200" dirty="0"/>
          </a:p>
        </p:txBody>
      </p:sp>
    </p:spTree>
    <p:extLst>
      <p:ext uri="{BB962C8B-B14F-4D97-AF65-F5344CB8AC3E}">
        <p14:creationId xmlns:p14="http://schemas.microsoft.com/office/powerpoint/2010/main" val="607534006"/>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idx="4294967295"/>
          </p:nvPr>
        </p:nvSpPr>
        <p:spPr bwMode="auto">
          <a:xfrm>
            <a:off x="0" y="519113"/>
            <a:ext cx="8321675"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800" b="1" dirty="0" smtClean="0">
                <a:effectLst/>
                <a:latin typeface="+mj-lt"/>
              </a:rPr>
              <a:t>Методы обнаружения </a:t>
            </a:r>
            <a:r>
              <a:rPr lang="ru-RU" sz="1800" b="1" dirty="0">
                <a:effectLst/>
                <a:latin typeface="+mj-lt"/>
              </a:rPr>
              <a:t>и предотвращения утечки </a:t>
            </a:r>
          </a:p>
        </p:txBody>
      </p:sp>
      <p:grpSp>
        <p:nvGrpSpPr>
          <p:cNvPr id="9" name="Группа 8"/>
          <p:cNvGrpSpPr/>
          <p:nvPr/>
        </p:nvGrpSpPr>
        <p:grpSpPr>
          <a:xfrm>
            <a:off x="-2" y="4856273"/>
            <a:ext cx="8141919" cy="1414462"/>
            <a:chOff x="-2" y="4733183"/>
            <a:chExt cx="8141919" cy="1414462"/>
          </a:xfrm>
        </p:grpSpPr>
        <p:grpSp>
          <p:nvGrpSpPr>
            <p:cNvPr id="2" name="Группа 1"/>
            <p:cNvGrpSpPr/>
            <p:nvPr/>
          </p:nvGrpSpPr>
          <p:grpSpPr>
            <a:xfrm>
              <a:off x="-2" y="4775273"/>
              <a:ext cx="5196256" cy="1037814"/>
              <a:chOff x="-2" y="4382417"/>
              <a:chExt cx="5196256" cy="1037814"/>
            </a:xfrm>
          </p:grpSpPr>
          <p:sp>
            <p:nvSpPr>
              <p:cNvPr id="63" name="TextBox 62"/>
              <p:cNvSpPr txBox="1"/>
              <p:nvPr/>
            </p:nvSpPr>
            <p:spPr>
              <a:xfrm>
                <a:off x="-2" y="4382417"/>
                <a:ext cx="4417685" cy="415498"/>
              </a:xfrm>
              <a:prstGeom prst="rect">
                <a:avLst/>
              </a:prstGeom>
              <a:solidFill>
                <a:srgbClr val="5D723A"/>
              </a:solidFill>
              <a:ln>
                <a:noFill/>
              </a:ln>
            </p:spPr>
            <p:txBody>
              <a:bodyPr wrap="square" lIns="0" tIns="0" rIns="0" bIns="0">
                <a:spAutoFit/>
              </a:bodyPr>
              <a:lstStyle>
                <a:defPPr>
                  <a:defRPr lang="en-US"/>
                </a:defPPr>
                <a:lvl1pPr marL="631825" indent="0" eaLnBrk="1" hangingPunct="1">
                  <a:lnSpc>
                    <a:spcPct val="150000"/>
                  </a:lnSpc>
                  <a:buClrTx/>
                  <a:buFont typeface="Wingdings" panose="05000000000000000000" pitchFamily="2" charset="2"/>
                  <a:buNone/>
                  <a:defRPr sz="18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en-US" dirty="0"/>
                  <a:t>Data in motion</a:t>
                </a:r>
                <a:endParaRPr lang="ru-RU" dirty="0"/>
              </a:p>
            </p:txBody>
          </p:sp>
          <p:sp>
            <p:nvSpPr>
              <p:cNvPr id="64" name="TextBox 63"/>
              <p:cNvSpPr txBox="1"/>
              <p:nvPr/>
            </p:nvSpPr>
            <p:spPr>
              <a:xfrm>
                <a:off x="778569" y="5020121"/>
                <a:ext cx="4417685" cy="400110"/>
              </a:xfrm>
              <a:prstGeom prst="rect">
                <a:avLst/>
              </a:prstGeom>
              <a:noFill/>
            </p:spPr>
            <p:txBody>
              <a:bodyPr wrap="square" lIns="0" tIns="0" rIns="0" bIns="0" rtlCol="0">
                <a:spAutoFit/>
              </a:bodyPr>
              <a:lstStyle/>
              <a:p>
                <a:r>
                  <a:rPr lang="ru-RU" sz="1300" dirty="0" smtClean="0">
                    <a:latin typeface="Segoe UI" panose="020B0502040204020203" pitchFamily="34" charset="0"/>
                    <a:cs typeface="Segoe UI" panose="020B0502040204020203" pitchFamily="34" charset="0"/>
                  </a:rPr>
                  <a:t>Контроль данных, перемещаемые по каналам сетевых коммуникаций</a:t>
                </a:r>
                <a:endParaRPr lang="ru-RU" sz="1300" dirty="0">
                  <a:latin typeface="Segoe UI" panose="020B0502040204020203" pitchFamily="34" charset="0"/>
                  <a:cs typeface="Segoe UI" panose="020B0502040204020203" pitchFamily="34" charset="0"/>
                </a:endParaRPr>
              </a:p>
            </p:txBody>
          </p:sp>
        </p:grpSp>
        <p:grpSp>
          <p:nvGrpSpPr>
            <p:cNvPr id="24" name="Group 4"/>
            <p:cNvGrpSpPr/>
            <p:nvPr/>
          </p:nvGrpSpPr>
          <p:grpSpPr>
            <a:xfrm>
              <a:off x="6314705" y="4733183"/>
              <a:ext cx="1827212" cy="1414462"/>
              <a:chOff x="2069837" y="4804154"/>
              <a:chExt cx="1827212" cy="1414462"/>
            </a:xfrm>
          </p:grpSpPr>
          <p:pic>
            <p:nvPicPr>
              <p:cNvPr id="25" name="Picture 4" descr="http://pixabay.com/static/uploads/photo/2012/04/01/12/51/computer-23297_640.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069837" y="4804154"/>
                <a:ext cx="1827212" cy="141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5" descr="Image Detail"/>
              <p:cNvPicPr>
                <a:picLocks noChangeAspect="1" noChangeArrowheads="1"/>
              </p:cNvPicPr>
              <p:nvPr/>
            </p:nvPicPr>
            <p:blipFill>
              <a:blip r:embed="rId4">
                <a:extLst>
                  <a:ext uri="{28A0092B-C50C-407E-A947-70E740481C1C}">
                    <a14:useLocalDpi xmlns:a14="http://schemas.microsoft.com/office/drawing/2010/main" val="0"/>
                  </a:ext>
                </a:extLst>
              </a:blip>
              <a:srcRect l="1512" t="1512" r="3233" b="1721"/>
              <a:stretch>
                <a:fillRect/>
              </a:stretch>
            </p:blipFill>
            <p:spPr bwMode="auto">
              <a:xfrm>
                <a:off x="2632414" y="5698119"/>
                <a:ext cx="287406" cy="29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9" descr="Image Detail"/>
              <p:cNvPicPr>
                <a:picLocks noChangeAspect="1" noChangeArrowheads="1"/>
              </p:cNvPicPr>
              <p:nvPr/>
            </p:nvPicPr>
            <p:blipFill>
              <a:blip r:embed="rId5">
                <a:extLst>
                  <a:ext uri="{28A0092B-C50C-407E-A947-70E740481C1C}">
                    <a14:useLocalDpi xmlns:a14="http://schemas.microsoft.com/office/drawing/2010/main" val="0"/>
                  </a:ext>
                </a:extLst>
              </a:blip>
              <a:srcRect l="1512" t="1512" r="3233" b="1721"/>
              <a:stretch>
                <a:fillRect/>
              </a:stretch>
            </p:blipFill>
            <p:spPr bwMode="auto">
              <a:xfrm>
                <a:off x="2576214" y="5061255"/>
                <a:ext cx="315588" cy="32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Image Detail"/>
              <p:cNvPicPr>
                <a:picLocks noChangeAspect="1" noChangeArrowheads="1"/>
              </p:cNvPicPr>
              <p:nvPr/>
            </p:nvPicPr>
            <p:blipFill>
              <a:blip r:embed="rId6">
                <a:extLst>
                  <a:ext uri="{28A0092B-C50C-407E-A947-70E740481C1C}">
                    <a14:useLocalDpi xmlns:a14="http://schemas.microsoft.com/office/drawing/2010/main" val="0"/>
                  </a:ext>
                </a:extLst>
              </a:blip>
              <a:srcRect l="1463" t="1180" r="2856" b="1421"/>
              <a:stretch>
                <a:fillRect/>
              </a:stretch>
            </p:blipFill>
            <p:spPr bwMode="auto">
              <a:xfrm>
                <a:off x="3118199" y="5755169"/>
                <a:ext cx="292727" cy="2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51" descr="Image Detail"/>
              <p:cNvPicPr>
                <a:picLocks noChangeAspect="1" noChangeArrowheads="1"/>
              </p:cNvPicPr>
              <p:nvPr/>
            </p:nvPicPr>
            <p:blipFill>
              <a:blip r:embed="rId7">
                <a:extLst>
                  <a:ext uri="{28A0092B-C50C-407E-A947-70E740481C1C}">
                    <a14:useLocalDpi xmlns:a14="http://schemas.microsoft.com/office/drawing/2010/main" val="0"/>
                  </a:ext>
                </a:extLst>
              </a:blip>
              <a:srcRect t="17017" b="5197"/>
              <a:stretch>
                <a:fillRect/>
              </a:stretch>
            </p:blipFill>
            <p:spPr bwMode="auto">
              <a:xfrm>
                <a:off x="2342965" y="5393131"/>
                <a:ext cx="327530" cy="25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53" descr="https://227db862-a-7d83507a-s-sites.googlegroups.com/a/pressatgoogle.com/google-pages-press-sites/screenshots-and-media/gplusicon_large.png?attachauth=ANoY7co4uUp6FT802mRH6HY39JlQrfIEWjnSxXjHtPpLTaHImCB_XaVRyPvz3LCRReKRWODVOvS2FdDJtyy-WBu_XkTDtQnIkRX7cqQAPrCCeVw5GSbiOOxq--IfcaS93K1Y2U6R7_oJAGoOhvenD5LfNIDc3sIpaIrpL-txaKiXQbf0V-1_QcQ_Xm2EBXeD0T-sJfbRyWAvi4N0nwpcbq3CRsg58Zz7jkIR41sK-agHp9xgU4xdUESWCYcBxMBWmlnM376H0ijpkXMfm0aISQakZgZkCLtgHw%3D%3D&amp;attredirects=0"/>
              <p:cNvPicPr>
                <a:picLocks noChangeAspect="1" noChangeArrowheads="1"/>
              </p:cNvPicPr>
              <p:nvPr/>
            </p:nvPicPr>
            <p:blipFill>
              <a:blip r:embed="rId8">
                <a:extLst>
                  <a:ext uri="{28A0092B-C50C-407E-A947-70E740481C1C}">
                    <a14:useLocalDpi xmlns:a14="http://schemas.microsoft.com/office/drawing/2010/main" val="0"/>
                  </a:ext>
                </a:extLst>
              </a:blip>
              <a:srcRect l="35620" r="36557" b="5968"/>
              <a:stretch>
                <a:fillRect/>
              </a:stretch>
            </p:blipFill>
            <p:spPr bwMode="auto">
              <a:xfrm>
                <a:off x="3267585" y="5383808"/>
                <a:ext cx="286681" cy="29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2" descr="http://gateway27.com/images/contact_img.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030" y="5363385"/>
                <a:ext cx="334824" cy="33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4" descr="http://static.wix.com/media/bfdf76_b6c1290256cf2808b8aad41e3880ef60.png_256"/>
              <p:cNvPicPr>
                <a:picLocks noChangeAspect="1" noChangeArrowheads="1"/>
              </p:cNvPicPr>
              <p:nvPr/>
            </p:nvPicPr>
            <p:blipFill>
              <a:blip r:embed="rId10">
                <a:extLst>
                  <a:ext uri="{28A0092B-C50C-407E-A947-70E740481C1C}">
                    <a14:useLocalDpi xmlns:a14="http://schemas.microsoft.com/office/drawing/2010/main" val="0"/>
                  </a:ext>
                </a:extLst>
              </a:blip>
              <a:srcRect l="1666" r="1666" b="1666"/>
              <a:stretch>
                <a:fillRect/>
              </a:stretch>
            </p:blipFill>
            <p:spPr bwMode="auto">
              <a:xfrm>
                <a:off x="3057581" y="5016531"/>
                <a:ext cx="287764" cy="29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8" name="Группа 7"/>
          <p:cNvGrpSpPr/>
          <p:nvPr/>
        </p:nvGrpSpPr>
        <p:grpSpPr>
          <a:xfrm>
            <a:off x="-1" y="3083165"/>
            <a:ext cx="8243906" cy="1412875"/>
            <a:chOff x="-1" y="2880826"/>
            <a:chExt cx="8243906" cy="1412875"/>
          </a:xfrm>
        </p:grpSpPr>
        <p:grpSp>
          <p:nvGrpSpPr>
            <p:cNvPr id="4" name="Группа 3"/>
            <p:cNvGrpSpPr/>
            <p:nvPr/>
          </p:nvGrpSpPr>
          <p:grpSpPr>
            <a:xfrm>
              <a:off x="-1" y="3038249"/>
              <a:ext cx="5196255" cy="1121741"/>
              <a:chOff x="-1" y="2780147"/>
              <a:chExt cx="5196255" cy="1121741"/>
            </a:xfrm>
          </p:grpSpPr>
          <p:sp>
            <p:nvSpPr>
              <p:cNvPr id="61" name="TextBox 60"/>
              <p:cNvSpPr txBox="1"/>
              <p:nvPr/>
            </p:nvSpPr>
            <p:spPr>
              <a:xfrm>
                <a:off x="-1" y="2780147"/>
                <a:ext cx="4417685" cy="415498"/>
              </a:xfrm>
              <a:prstGeom prst="rect">
                <a:avLst/>
              </a:prstGeom>
              <a:solidFill>
                <a:srgbClr val="5D723A"/>
              </a:solidFill>
              <a:ln>
                <a:noFill/>
              </a:ln>
            </p:spPr>
            <p:txBody>
              <a:bodyPr wrap="square" lIns="0" tIns="0" rIns="0" bIns="0">
                <a:spAutoFit/>
              </a:bodyPr>
              <a:lstStyle>
                <a:defPPr>
                  <a:defRPr lang="en-US"/>
                </a:defPPr>
                <a:lvl1pPr marL="631825" indent="0" eaLnBrk="1" hangingPunct="1">
                  <a:lnSpc>
                    <a:spcPct val="150000"/>
                  </a:lnSpc>
                  <a:buClrTx/>
                  <a:buFont typeface="Wingdings" panose="05000000000000000000" pitchFamily="2" charset="2"/>
                  <a:buNone/>
                  <a:defRPr sz="18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en-US" dirty="0"/>
                  <a:t>Data in use</a:t>
                </a:r>
                <a:endParaRPr lang="ru-RU" dirty="0"/>
              </a:p>
            </p:txBody>
          </p:sp>
          <p:sp>
            <p:nvSpPr>
              <p:cNvPr id="62" name="TextBox 61"/>
              <p:cNvSpPr txBox="1"/>
              <p:nvPr/>
            </p:nvSpPr>
            <p:spPr>
              <a:xfrm>
                <a:off x="778569" y="3301724"/>
                <a:ext cx="4417685" cy="600164"/>
              </a:xfrm>
              <a:prstGeom prst="rect">
                <a:avLst/>
              </a:prstGeom>
              <a:noFill/>
            </p:spPr>
            <p:txBody>
              <a:bodyPr wrap="square" lIns="0" tIns="0" rIns="0" bIns="0" rtlCol="0">
                <a:spAutoFit/>
              </a:bodyPr>
              <a:lstStyle/>
              <a:p>
                <a:r>
                  <a:rPr lang="ru-RU" sz="1300" dirty="0" smtClean="0">
                    <a:latin typeface="Segoe UI" panose="020B0502040204020203" pitchFamily="34" charset="0"/>
                    <a:cs typeface="Segoe UI" panose="020B0502040204020203" pitchFamily="34" charset="0"/>
                  </a:rPr>
                  <a:t>Контроль данных при их использовании (активно и постоянно редактируемых данных) на рабочих станциях пользователей.</a:t>
                </a:r>
                <a:endParaRPr lang="ru-RU" sz="1300" dirty="0">
                  <a:latin typeface="Segoe UI" panose="020B0502040204020203" pitchFamily="34" charset="0"/>
                  <a:cs typeface="Segoe UI" panose="020B0502040204020203" pitchFamily="34" charset="0"/>
                </a:endParaRPr>
              </a:p>
            </p:txBody>
          </p:sp>
        </p:grpSp>
        <p:grpSp>
          <p:nvGrpSpPr>
            <p:cNvPr id="39" name="Group 2"/>
            <p:cNvGrpSpPr/>
            <p:nvPr/>
          </p:nvGrpSpPr>
          <p:grpSpPr>
            <a:xfrm>
              <a:off x="6413518" y="2880826"/>
              <a:ext cx="1830387" cy="1412875"/>
              <a:chOff x="486792" y="4157870"/>
              <a:chExt cx="1830387" cy="1412875"/>
            </a:xfrm>
          </p:grpSpPr>
          <p:grpSp>
            <p:nvGrpSpPr>
              <p:cNvPr id="40" name="Group 1"/>
              <p:cNvGrpSpPr>
                <a:grpSpLocks/>
              </p:cNvGrpSpPr>
              <p:nvPr/>
            </p:nvGrpSpPr>
            <p:grpSpPr bwMode="auto">
              <a:xfrm>
                <a:off x="486792" y="4157870"/>
                <a:ext cx="1830387" cy="1412875"/>
                <a:chOff x="5449613" y="3552672"/>
                <a:chExt cx="1830388" cy="1412875"/>
              </a:xfrm>
            </p:grpSpPr>
            <p:grpSp>
              <p:nvGrpSpPr>
                <p:cNvPr id="42" name="Группа 10"/>
                <p:cNvGrpSpPr>
                  <a:grpSpLocks/>
                </p:cNvGrpSpPr>
                <p:nvPr/>
              </p:nvGrpSpPr>
              <p:grpSpPr bwMode="auto">
                <a:xfrm>
                  <a:off x="5449613" y="3552672"/>
                  <a:ext cx="1830388" cy="1412875"/>
                  <a:chOff x="4200222" y="2581849"/>
                  <a:chExt cx="1384859" cy="1071305"/>
                </a:xfrm>
              </p:grpSpPr>
              <p:pic>
                <p:nvPicPr>
                  <p:cNvPr id="45" name="Picture 4" descr="http://pixabay.com/static/uploads/photo/2012/04/01/12/51/computer-23297_640.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4200222" y="2581849"/>
                    <a:ext cx="1384859" cy="1071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0" descr="Printer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4887" y="2720398"/>
                    <a:ext cx="423605" cy="423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3" name="Picture 22" descr="http://icongal.com/gallery/image/7147/disk_usb.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21784" y="4144631"/>
                  <a:ext cx="438187" cy="43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4" descr="http://ccobb.net/demos/liveusb/USB-icon.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598506" y="4036016"/>
                  <a:ext cx="421380" cy="42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 name="Picture 32" descr="http://cdn1.iconfinder.com/data/icons/refresh_cl/256/System/WiFi.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49746" y="4857188"/>
                <a:ext cx="4460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Группа 6"/>
          <p:cNvGrpSpPr/>
          <p:nvPr/>
        </p:nvGrpSpPr>
        <p:grpSpPr>
          <a:xfrm>
            <a:off x="0" y="1310056"/>
            <a:ext cx="8243905" cy="1412875"/>
            <a:chOff x="0" y="1186966"/>
            <a:chExt cx="8243905" cy="1412875"/>
          </a:xfrm>
        </p:grpSpPr>
        <p:grpSp>
          <p:nvGrpSpPr>
            <p:cNvPr id="6" name="Группа 5"/>
            <p:cNvGrpSpPr/>
            <p:nvPr/>
          </p:nvGrpSpPr>
          <p:grpSpPr>
            <a:xfrm>
              <a:off x="0" y="1285657"/>
              <a:ext cx="5196254" cy="1280501"/>
              <a:chOff x="0" y="1227252"/>
              <a:chExt cx="5196254" cy="1280501"/>
            </a:xfrm>
          </p:grpSpPr>
          <p:sp>
            <p:nvSpPr>
              <p:cNvPr id="59" name="TextBox 58"/>
              <p:cNvSpPr txBox="1"/>
              <p:nvPr/>
            </p:nvSpPr>
            <p:spPr>
              <a:xfrm>
                <a:off x="0" y="1227252"/>
                <a:ext cx="4417685" cy="415498"/>
              </a:xfrm>
              <a:prstGeom prst="rect">
                <a:avLst/>
              </a:prstGeom>
              <a:solidFill>
                <a:srgbClr val="5D723A"/>
              </a:solidFill>
              <a:ln>
                <a:noFill/>
              </a:ln>
            </p:spPr>
            <p:txBody>
              <a:bodyPr wrap="square" lIns="0" tIns="0" rIns="0" bIns="0">
                <a:spAutoFit/>
              </a:bodyPr>
              <a:lstStyle>
                <a:defPPr>
                  <a:defRPr lang="en-US"/>
                </a:defPPr>
                <a:lvl1pPr marL="0" indent="0" algn="ctr" eaLnBrk="1" hangingPunct="1">
                  <a:lnSpc>
                    <a:spcPct val="150000"/>
                  </a:lnSpc>
                  <a:buClrTx/>
                  <a:buFont typeface="Wingdings" panose="05000000000000000000" pitchFamily="2" charset="2"/>
                  <a:buNone/>
                  <a:defRPr sz="18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pPr marL="631825" algn="l"/>
                <a:r>
                  <a:rPr lang="en-US" dirty="0"/>
                  <a:t>Data at rest</a:t>
                </a:r>
                <a:endParaRPr lang="ru-RU" dirty="0"/>
              </a:p>
            </p:txBody>
          </p:sp>
          <p:sp>
            <p:nvSpPr>
              <p:cNvPr id="60" name="TextBox 59"/>
              <p:cNvSpPr txBox="1"/>
              <p:nvPr/>
            </p:nvSpPr>
            <p:spPr>
              <a:xfrm>
                <a:off x="778569" y="1707534"/>
                <a:ext cx="4417685" cy="800219"/>
              </a:xfrm>
              <a:prstGeom prst="rect">
                <a:avLst/>
              </a:prstGeom>
              <a:noFill/>
            </p:spPr>
            <p:txBody>
              <a:bodyPr wrap="square" lIns="0" tIns="0" rIns="0" bIns="0" rtlCol="0">
                <a:spAutoFit/>
              </a:bodyPr>
              <a:lstStyle/>
              <a:p>
                <a:r>
                  <a:rPr lang="ru-RU" sz="1300" dirty="0" smtClean="0">
                    <a:latin typeface="Segoe UI" panose="020B0502040204020203" pitchFamily="34" charset="0"/>
                    <a:cs typeface="Segoe UI" panose="020B0502040204020203" pitchFamily="34" charset="0"/>
                  </a:rPr>
                  <a:t>Контроль данных, физически расположенных на рабочих станциях и серверах, в базах и хранилищах данных, таблицах, архивах, на ленточных накопителях, устройствах резервного копирования и т.п.</a:t>
                </a:r>
                <a:endParaRPr lang="ru-RU" sz="1300" dirty="0">
                  <a:latin typeface="Segoe UI" panose="020B0502040204020203" pitchFamily="34" charset="0"/>
                  <a:cs typeface="Segoe UI" panose="020B0502040204020203" pitchFamily="34" charset="0"/>
                </a:endParaRPr>
              </a:p>
            </p:txBody>
          </p:sp>
        </p:grpSp>
        <p:grpSp>
          <p:nvGrpSpPr>
            <p:cNvPr id="5" name="Группа 4"/>
            <p:cNvGrpSpPr/>
            <p:nvPr/>
          </p:nvGrpSpPr>
          <p:grpSpPr>
            <a:xfrm>
              <a:off x="6413518" y="1186966"/>
              <a:ext cx="1830387" cy="1412875"/>
              <a:chOff x="6413518" y="1186966"/>
              <a:chExt cx="1830387" cy="1412875"/>
            </a:xfrm>
          </p:grpSpPr>
          <p:pic>
            <p:nvPicPr>
              <p:cNvPr id="72" name="Picture 4" descr="http://pixabay.com/static/uploads/photo/2012/04/01/12/51/computer-23297_640.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413518" y="1186966"/>
                <a:ext cx="1830387"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8" descr="http://fc09.deviantart.com/fs46/i/2009/174/6/1/Windows_7_My_Computer_icon_by_Skure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flipH="1">
                <a:off x="7008251" y="1416193"/>
                <a:ext cx="440118" cy="44011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tmi.net/~tmiwebsi/images/sharepoint-logo.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337447" y="1731193"/>
                <a:ext cx="646344" cy="6393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hevista.ru/files/images/articles/ANOTHER/31012012ms-office-icon.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674698" y="1864227"/>
                <a:ext cx="396202" cy="396202"/>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4066678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Заголовок 6"/>
          <p:cNvSpPr>
            <a:spLocks noGrp="1"/>
          </p:cNvSpPr>
          <p:nvPr>
            <p:ph type="title" idx="4294967295"/>
          </p:nvPr>
        </p:nvSpPr>
        <p:spPr bwMode="auto">
          <a:xfrm>
            <a:off x="0" y="522514"/>
            <a:ext cx="8096250" cy="5370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Принципы принятия решений </a:t>
            </a:r>
            <a:r>
              <a:rPr lang="en-US" sz="1900" b="1" dirty="0">
                <a:effectLst/>
                <a:latin typeface="+mj-lt"/>
              </a:rPr>
              <a:t>DLP-</a:t>
            </a:r>
            <a:r>
              <a:rPr lang="ru-RU" sz="1900" b="1" dirty="0">
                <a:effectLst/>
                <a:latin typeface="+mj-lt"/>
              </a:rPr>
              <a:t>системами</a:t>
            </a:r>
          </a:p>
        </p:txBody>
      </p:sp>
      <p:sp>
        <p:nvSpPr>
          <p:cNvPr id="32774" name="Text Box 65"/>
          <p:cNvSpPr txBox="1">
            <a:spLocks noChangeArrowheads="1"/>
          </p:cNvSpPr>
          <p:nvPr/>
        </p:nvSpPr>
        <p:spPr bwMode="auto">
          <a:xfrm>
            <a:off x="761999" y="1293476"/>
            <a:ext cx="4249739"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2000" b="1" dirty="0" smtClean="0"/>
              <a:t>Контекстный анализ</a:t>
            </a:r>
            <a:endParaRPr lang="ru-RU" sz="2000" dirty="0"/>
          </a:p>
        </p:txBody>
      </p:sp>
      <p:sp>
        <p:nvSpPr>
          <p:cNvPr id="32780" name="Text Box 65"/>
          <p:cNvSpPr txBox="1">
            <a:spLocks noChangeArrowheads="1"/>
          </p:cNvSpPr>
          <p:nvPr/>
        </p:nvSpPr>
        <p:spPr bwMode="auto">
          <a:xfrm>
            <a:off x="0" y="1760538"/>
            <a:ext cx="5011738" cy="1194879"/>
          </a:xfrm>
          <a:prstGeom prst="rect">
            <a:avLst/>
          </a:prstGeom>
          <a:solidFill>
            <a:srgbClr val="5D723A"/>
          </a:solidFill>
          <a:ln>
            <a:noFill/>
          </a:ln>
          <a:extLst/>
        </p:spPr>
        <p:txBody>
          <a:bodyPr wrap="square" lIns="0" tIns="0" rIns="0" bIns="0">
            <a:spAutoFit/>
          </a:bodyPr>
          <a:lstStyle>
            <a:defPPr>
              <a:defRPr lang="en-US"/>
            </a:defPPr>
            <a:lvl1pPr marL="0" indent="0" algn="ctr" eaLnBrk="1" hangingPunct="1">
              <a:lnSpc>
                <a:spcPct val="150000"/>
              </a:lnSpc>
              <a:buClrTx/>
              <a:buFont typeface="Wingdings" panose="05000000000000000000" pitchFamily="2" charset="2"/>
              <a:buNone/>
              <a:defRPr sz="18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ru-RU" dirty="0"/>
              <a:t>     ПРИНЯТИЕ РЕШЕНИЯ НА ОСНОВЕ</a:t>
            </a:r>
            <a:br>
              <a:rPr lang="ru-RU" dirty="0"/>
            </a:br>
            <a:r>
              <a:rPr lang="ru-RU" dirty="0"/>
              <a:t>     ФОРМАЛЬНЫХ ПРИЗНАКОВ И </a:t>
            </a:r>
            <a:br>
              <a:rPr lang="ru-RU" dirty="0"/>
            </a:br>
            <a:r>
              <a:rPr lang="ru-RU" dirty="0"/>
              <a:t>     ПАРАМЕТРОВ ОКРУЖЕНИЯ</a:t>
            </a:r>
          </a:p>
        </p:txBody>
      </p:sp>
      <p:cxnSp>
        <p:nvCxnSpPr>
          <p:cNvPr id="52" name="Straight Connector 8"/>
          <p:cNvCxnSpPr/>
          <p:nvPr/>
        </p:nvCxnSpPr>
        <p:spPr>
          <a:xfrm flipH="1">
            <a:off x="5424488" y="1031875"/>
            <a:ext cx="12700" cy="5399405"/>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Title 2"/>
          <p:cNvSpPr txBox="1">
            <a:spLocks/>
          </p:cNvSpPr>
          <p:nvPr/>
        </p:nvSpPr>
        <p:spPr bwMode="auto">
          <a:xfrm>
            <a:off x="685800" y="3416679"/>
            <a:ext cx="4325938" cy="2285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108000" indent="-171450" eaLnBrk="1" hangingPunct="1">
              <a:lnSpc>
                <a:spcPct val="150000"/>
              </a:lnSpc>
              <a:buClrTx/>
              <a:buFont typeface="Wingdings" panose="05000000000000000000" pitchFamily="2" charset="2"/>
              <a:buBlip>
                <a:blip r:embed="rId3"/>
              </a:buBlip>
              <a:defRPr sz="1400">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ru-RU" dirty="0"/>
              <a:t>Пользователь, его права, </a:t>
            </a:r>
            <a:r>
              <a:rPr lang="ru-RU" dirty="0" smtClean="0"/>
              <a:t>группы</a:t>
            </a:r>
            <a:r>
              <a:rPr lang="ru-RU" dirty="0"/>
              <a:t>, в которых он состоит и т.п.</a:t>
            </a:r>
          </a:p>
          <a:p>
            <a:r>
              <a:rPr lang="ru-RU" dirty="0"/>
              <a:t>Дата и время</a:t>
            </a:r>
          </a:p>
          <a:p>
            <a:r>
              <a:rPr lang="ru-RU" dirty="0"/>
              <a:t>Местонахождение</a:t>
            </a:r>
          </a:p>
          <a:p>
            <a:r>
              <a:rPr lang="ru-RU" dirty="0"/>
              <a:t>Источник / адресат</a:t>
            </a:r>
          </a:p>
          <a:p>
            <a:r>
              <a:rPr lang="ru-RU" dirty="0"/>
              <a:t>Тип файла</a:t>
            </a:r>
          </a:p>
          <a:p>
            <a:r>
              <a:rPr lang="ru-RU" dirty="0"/>
              <a:t>Направление передачи данных</a:t>
            </a:r>
            <a:endParaRPr lang="en-US" dirty="0"/>
          </a:p>
        </p:txBody>
      </p:sp>
      <p:pic>
        <p:nvPicPr>
          <p:cNvPr id="8" name="Picture 2" descr="http://info.oncallinternational.com/Portals/94482/images/Passport-resized-600.jpg"/>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rcRect t="5846"/>
          <a:stretch>
            <a:fillRect/>
          </a:stretch>
        </p:blipFill>
        <p:spPr bwMode="auto">
          <a:xfrm rot="16200000">
            <a:off x="5992691" y="1802474"/>
            <a:ext cx="2595806" cy="3706812"/>
          </a:xfrm>
          <a:prstGeom prst="rect">
            <a:avLst/>
          </a:prstGeom>
          <a:ln>
            <a:noFill/>
            <a:prstDash val="sysDash"/>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32317"/>
      </p:ext>
    </p:extLst>
  </p:cSld>
  <p:clrMapOvr>
    <a:masterClrMapping/>
  </p:clrMapOvr>
  <p:transition spd="med">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Text Box 65"/>
          <p:cNvSpPr txBox="1">
            <a:spLocks noChangeArrowheads="1"/>
          </p:cNvSpPr>
          <p:nvPr/>
        </p:nvSpPr>
        <p:spPr bwMode="auto">
          <a:xfrm>
            <a:off x="0" y="1788353"/>
            <a:ext cx="4838700" cy="830997"/>
          </a:xfrm>
          <a:prstGeom prst="rect">
            <a:avLst/>
          </a:prstGeom>
          <a:solidFill>
            <a:srgbClr val="5D723A"/>
          </a:solidFill>
          <a:ln>
            <a:noFill/>
          </a:ln>
          <a:extLst/>
        </p:spPr>
        <p:txBody>
          <a:bodyPr wrap="square" lIns="0" tIns="0" rIns="0" bIns="0">
            <a:spAutoFit/>
          </a:bodyPr>
          <a:lstStyle>
            <a:defPPr>
              <a:defRPr lang="en-US"/>
            </a:defPPr>
            <a:lvl1pPr marL="0" indent="0" algn="ctr" eaLnBrk="1" hangingPunct="1">
              <a:lnSpc>
                <a:spcPct val="150000"/>
              </a:lnSpc>
              <a:buClrTx/>
              <a:buFont typeface="Wingdings" panose="05000000000000000000" pitchFamily="2" charset="2"/>
              <a:buNone/>
              <a:defRPr sz="18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ru-RU" dirty="0" smtClean="0"/>
              <a:t>ПРИНЯТИЕ РЕШЕНИЯ НА ОСНОВЕ </a:t>
            </a:r>
            <a:br>
              <a:rPr lang="ru-RU" dirty="0" smtClean="0"/>
            </a:br>
            <a:r>
              <a:rPr lang="ru-RU" dirty="0" smtClean="0"/>
              <a:t>АНАЛИЗА СОДЕРЖИМОГО </a:t>
            </a:r>
            <a:endParaRPr lang="ru-RU" dirty="0"/>
          </a:p>
        </p:txBody>
      </p:sp>
      <p:cxnSp>
        <p:nvCxnSpPr>
          <p:cNvPr id="39" name="Straight Connector 8"/>
          <p:cNvCxnSpPr/>
          <p:nvPr/>
        </p:nvCxnSpPr>
        <p:spPr>
          <a:xfrm>
            <a:off x="5427786" y="1031875"/>
            <a:ext cx="12700" cy="5411764"/>
          </a:xfrm>
          <a:prstGeom prst="line">
            <a:avLst/>
          </a:prstGeom>
          <a:ln w="9525">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3" name="Title 2"/>
          <p:cNvSpPr txBox="1">
            <a:spLocks/>
          </p:cNvSpPr>
          <p:nvPr/>
        </p:nvSpPr>
        <p:spPr bwMode="auto">
          <a:xfrm>
            <a:off x="571500" y="2939819"/>
            <a:ext cx="4462272"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108000" indent="-171450" eaLnBrk="1" hangingPunct="1">
              <a:lnSpc>
                <a:spcPct val="150000"/>
              </a:lnSpc>
              <a:buClrTx/>
              <a:buFont typeface="Wingdings" panose="05000000000000000000" pitchFamily="2" charset="2"/>
              <a:buBlip>
                <a:blip r:embed="rId3"/>
              </a:buBlip>
              <a:defRPr sz="1400">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ru-RU" dirty="0" smtClean="0"/>
              <a:t>Ключевые слова и сочетания слов,</a:t>
            </a:r>
            <a:br>
              <a:rPr lang="ru-RU" dirty="0" smtClean="0"/>
            </a:br>
            <a:r>
              <a:rPr lang="ru-RU" dirty="0" smtClean="0"/>
              <a:t>морфологический анализ, промышленные словари</a:t>
            </a:r>
          </a:p>
          <a:p>
            <a:r>
              <a:rPr lang="ru-RU" dirty="0" smtClean="0"/>
              <a:t>Встроенные </a:t>
            </a:r>
            <a:r>
              <a:rPr lang="ru-RU" dirty="0"/>
              <a:t>шаблоны данных </a:t>
            </a:r>
            <a:r>
              <a:rPr lang="ru-RU" dirty="0" smtClean="0"/>
              <a:t/>
            </a:r>
            <a:br>
              <a:rPr lang="ru-RU" dirty="0" smtClean="0"/>
            </a:br>
            <a:r>
              <a:rPr lang="ru-RU" dirty="0" smtClean="0"/>
              <a:t>(</a:t>
            </a:r>
            <a:r>
              <a:rPr lang="ru-RU" dirty="0"/>
              <a:t>номера карт страхования, кредитных карт, др.)</a:t>
            </a:r>
          </a:p>
          <a:p>
            <a:r>
              <a:rPr lang="ru-RU" dirty="0"/>
              <a:t>Пользовательские шаблоны</a:t>
            </a:r>
          </a:p>
          <a:p>
            <a:r>
              <a:rPr lang="ru-RU" dirty="0"/>
              <a:t>Проверка архивов и вложенных архивов,</a:t>
            </a:r>
            <a:br>
              <a:rPr lang="ru-RU" dirty="0"/>
            </a:br>
            <a:r>
              <a:rPr lang="ru-RU" dirty="0"/>
              <a:t>встроенных в </a:t>
            </a:r>
            <a:r>
              <a:rPr lang="ru-RU" dirty="0" smtClean="0"/>
              <a:t>файлы-контейнеры</a:t>
            </a:r>
            <a:endParaRPr lang="ru-RU" dirty="0"/>
          </a:p>
          <a:p>
            <a:r>
              <a:rPr lang="ru-RU" dirty="0"/>
              <a:t>Возможность проверки как </a:t>
            </a:r>
            <a:r>
              <a:rPr lang="ru-RU" dirty="0" smtClean="0"/>
              <a:t>сообщений</a:t>
            </a:r>
            <a:r>
              <a:rPr lang="ru-RU" dirty="0"/>
              <a:t>, </a:t>
            </a:r>
            <a:r>
              <a:rPr lang="ru-RU" dirty="0" smtClean="0"/>
              <a:t/>
            </a:r>
            <a:br>
              <a:rPr lang="ru-RU" dirty="0" smtClean="0"/>
            </a:br>
            <a:r>
              <a:rPr lang="ru-RU" dirty="0" smtClean="0"/>
              <a:t>так </a:t>
            </a:r>
            <a:r>
              <a:rPr lang="ru-RU" dirty="0"/>
              <a:t>и </a:t>
            </a:r>
            <a:r>
              <a:rPr lang="ru-RU" dirty="0" smtClean="0"/>
              <a:t>вложений почты и мессенджеров</a:t>
            </a:r>
          </a:p>
          <a:p>
            <a:r>
              <a:rPr lang="ru-RU" dirty="0" smtClean="0"/>
              <a:t>Прочие критерии проверки</a:t>
            </a:r>
            <a:endParaRPr lang="en-US" dirty="0"/>
          </a:p>
        </p:txBody>
      </p:sp>
      <p:sp>
        <p:nvSpPr>
          <p:cNvPr id="10" name="Заголовок 6"/>
          <p:cNvSpPr>
            <a:spLocks noGrp="1"/>
          </p:cNvSpPr>
          <p:nvPr>
            <p:ph type="title" idx="4294967295"/>
          </p:nvPr>
        </p:nvSpPr>
        <p:spPr bwMode="auto">
          <a:xfrm>
            <a:off x="0" y="522513"/>
            <a:ext cx="8096250" cy="5442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Принципы принятия решений </a:t>
            </a:r>
            <a:r>
              <a:rPr lang="en-US" sz="1900" b="1" dirty="0">
                <a:effectLst/>
                <a:latin typeface="+mj-lt"/>
              </a:rPr>
              <a:t>DLP-</a:t>
            </a:r>
            <a:r>
              <a:rPr lang="ru-RU" sz="1900" b="1" dirty="0">
                <a:effectLst/>
                <a:latin typeface="+mj-lt"/>
              </a:rPr>
              <a:t>системами</a:t>
            </a:r>
          </a:p>
        </p:txBody>
      </p:sp>
      <p:pic>
        <p:nvPicPr>
          <p:cNvPr id="8" name="Picture 2" descr="http://www.ketech.com/uploads/images/Contents%20of%20scanned%20bag.jpg"/>
          <p:cNvPicPr>
            <a:picLocks noChangeAspect="1" noChangeArrowheads="1"/>
          </p:cNvPicPr>
          <p:nvPr/>
        </p:nvPicPr>
        <p:blipFill>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3522"/>
          <a:stretch>
            <a:fillRect/>
          </a:stretch>
        </p:blipFill>
        <p:spPr bwMode="auto">
          <a:xfrm>
            <a:off x="5678185" y="1788353"/>
            <a:ext cx="3055425" cy="4187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5"/>
          <p:cNvSpPr txBox="1">
            <a:spLocks noChangeArrowheads="1"/>
          </p:cNvSpPr>
          <p:nvPr/>
        </p:nvSpPr>
        <p:spPr bwMode="auto">
          <a:xfrm>
            <a:off x="761999" y="1293476"/>
            <a:ext cx="4428088" cy="286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2000" b="1" dirty="0" smtClean="0"/>
              <a:t>Контентный анализ и фильтрация</a:t>
            </a:r>
            <a:endParaRPr lang="ru-RU" sz="2000" dirty="0"/>
          </a:p>
        </p:txBody>
      </p:sp>
    </p:spTree>
    <p:extLst>
      <p:ext uri="{BB962C8B-B14F-4D97-AF65-F5344CB8AC3E}">
        <p14:creationId xmlns:p14="http://schemas.microsoft.com/office/powerpoint/2010/main" val="2928698078"/>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6"/>
          <p:cNvSpPr>
            <a:spLocks noGrp="1"/>
          </p:cNvSpPr>
          <p:nvPr>
            <p:ph type="title" idx="4294967295"/>
          </p:nvPr>
        </p:nvSpPr>
        <p:spPr bwMode="auto">
          <a:xfrm>
            <a:off x="0" y="542693"/>
            <a:ext cx="8072438" cy="489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Схема принятия решения </a:t>
            </a:r>
            <a:r>
              <a:rPr lang="en-US" sz="1900" b="1" dirty="0">
                <a:effectLst/>
                <a:latin typeface="+mj-lt"/>
              </a:rPr>
              <a:t>DLP-</a:t>
            </a:r>
            <a:r>
              <a:rPr lang="ru-RU" sz="1900" b="1" dirty="0">
                <a:effectLst/>
                <a:latin typeface="+mj-lt"/>
              </a:rPr>
              <a:t>системой при контентном анализе</a:t>
            </a:r>
          </a:p>
        </p:txBody>
      </p:sp>
      <p:sp>
        <p:nvSpPr>
          <p:cNvPr id="93" name="Прямоугольник 150"/>
          <p:cNvSpPr>
            <a:spLocks noChangeArrowheads="1"/>
          </p:cNvSpPr>
          <p:nvPr/>
        </p:nvSpPr>
        <p:spPr bwMode="auto">
          <a:xfrm rot="5400000">
            <a:off x="-775494" y="3680619"/>
            <a:ext cx="2790825" cy="236538"/>
          </a:xfrm>
          <a:prstGeom prst="rect">
            <a:avLst/>
          </a:prstGeom>
          <a:solidFill>
            <a:srgbClr val="5D723A"/>
          </a:solidFill>
          <a:ln>
            <a:noFill/>
          </a:ln>
          <a:effectLst/>
        </p:spPr>
        <p:txBody>
          <a:bodyPr lIns="0" tIns="0" rIns="0" bIns="0"/>
          <a:lstStyle/>
          <a:p>
            <a:pPr eaLnBrk="1" fontAlgn="auto" hangingPunct="1">
              <a:spcBef>
                <a:spcPts val="0"/>
              </a:spcBef>
              <a:spcAft>
                <a:spcPts val="0"/>
              </a:spcAft>
              <a:defRPr/>
            </a:pPr>
            <a:endParaRPr lang="ru-RU" sz="900">
              <a:solidFill>
                <a:schemeClr val="bg1"/>
              </a:solidFill>
              <a:latin typeface="+mn-lt"/>
              <a:cs typeface="+mn-cs"/>
            </a:endParaRPr>
          </a:p>
        </p:txBody>
      </p:sp>
      <p:sp>
        <p:nvSpPr>
          <p:cNvPr id="38918" name="Text12"/>
          <p:cNvSpPr>
            <a:spLocks noChangeArrowheads="1"/>
          </p:cNvSpPr>
          <p:nvPr/>
        </p:nvSpPr>
        <p:spPr bwMode="auto">
          <a:xfrm>
            <a:off x="7329488" y="5594350"/>
            <a:ext cx="9969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Локальная синхронизация</a:t>
            </a:r>
            <a:endParaRPr kumimoji="1" lang="en-ZA" altLang="de-DE" sz="900">
              <a:solidFill>
                <a:srgbClr val="000000"/>
              </a:solidFill>
            </a:endParaRPr>
          </a:p>
        </p:txBody>
      </p:sp>
      <p:grpSp>
        <p:nvGrpSpPr>
          <p:cNvPr id="95" name="Группа 7"/>
          <p:cNvGrpSpPr>
            <a:grpSpLocks/>
          </p:cNvGrpSpPr>
          <p:nvPr/>
        </p:nvGrpSpPr>
        <p:grpSpPr bwMode="auto">
          <a:xfrm>
            <a:off x="4239261" y="5942541"/>
            <a:ext cx="4086656" cy="376979"/>
            <a:chOff x="4656138" y="5998888"/>
            <a:chExt cx="4429125" cy="323850"/>
          </a:xfrm>
          <a:effectLst>
            <a:outerShdw blurRad="50800" dist="38100" dir="5400000" algn="t" rotWithShape="0">
              <a:prstClr val="black">
                <a:alpha val="40000"/>
              </a:prstClr>
            </a:outerShdw>
          </a:effectLst>
        </p:grpSpPr>
        <p:sp>
          <p:nvSpPr>
            <p:cNvPr id="96" name="Прямоугольник 126"/>
            <p:cNvSpPr>
              <a:spLocks noChangeArrowheads="1"/>
            </p:cNvSpPr>
            <p:nvPr/>
          </p:nvSpPr>
          <p:spPr bwMode="auto">
            <a:xfrm>
              <a:off x="4656138" y="5998888"/>
              <a:ext cx="4429125" cy="323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fontAlgn="auto" hangingPunct="1">
                <a:spcBef>
                  <a:spcPts val="0"/>
                </a:spcBef>
                <a:spcAft>
                  <a:spcPts val="0"/>
                </a:spcAft>
                <a:defRPr/>
              </a:pPr>
              <a:endParaRPr lang="ru-RU" sz="900" b="1" i="1">
                <a:solidFill>
                  <a:schemeClr val="bg1"/>
                </a:solidFill>
                <a:latin typeface="+mn-lt"/>
                <a:cs typeface="+mn-cs"/>
              </a:endParaRPr>
            </a:p>
          </p:txBody>
        </p:sp>
        <p:sp>
          <p:nvSpPr>
            <p:cNvPr id="97" name="Text12"/>
            <p:cNvSpPr>
              <a:spLocks noChangeArrowheads="1"/>
            </p:cNvSpPr>
            <p:nvPr/>
          </p:nvSpPr>
          <p:spPr bwMode="auto">
            <a:xfrm>
              <a:off x="4730750" y="6079850"/>
              <a:ext cx="4354513" cy="1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lvl="1" algn="ctr" defTabSz="330200" fontAlgn="auto">
                <a:spcBef>
                  <a:spcPts val="0"/>
                </a:spcBef>
                <a:spcAft>
                  <a:spcPts val="0"/>
                </a:spcAft>
                <a:defRPr/>
              </a:pPr>
              <a:r>
                <a:rPr kumimoji="1" lang="ru-RU" altLang="de-DE" sz="900" b="1" i="1" dirty="0">
                  <a:solidFill>
                    <a:schemeClr val="bg1"/>
                  </a:solidFill>
                  <a:latin typeface="Segoe UI" pitchFamily="34" charset="0"/>
                  <a:cs typeface="Segoe UI" pitchFamily="34" charset="0"/>
                </a:rPr>
                <a:t>Локальные каналы утечки данных</a:t>
              </a:r>
              <a:endParaRPr kumimoji="1" lang="en-ZA" altLang="de-DE" sz="900" b="1" i="1" dirty="0">
                <a:solidFill>
                  <a:schemeClr val="bg1"/>
                </a:solidFill>
                <a:latin typeface="Segoe UI" pitchFamily="34" charset="0"/>
                <a:cs typeface="Segoe UI" pitchFamily="34" charset="0"/>
              </a:endParaRPr>
            </a:p>
          </p:txBody>
        </p:sp>
      </p:grpSp>
      <p:sp>
        <p:nvSpPr>
          <p:cNvPr id="38920" name="Text12"/>
          <p:cNvSpPr>
            <a:spLocks noChangeArrowheads="1"/>
          </p:cNvSpPr>
          <p:nvPr/>
        </p:nvSpPr>
        <p:spPr bwMode="auto">
          <a:xfrm>
            <a:off x="806450" y="1511300"/>
            <a:ext cx="1087438"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spcBef>
                <a:spcPct val="0"/>
              </a:spcBef>
              <a:buClrTx/>
              <a:buFontTx/>
              <a:buNone/>
            </a:pPr>
            <a:r>
              <a:rPr kumimoji="1" lang="ru-RU" altLang="de-DE" sz="900" b="1" dirty="0"/>
              <a:t>Контентный</a:t>
            </a:r>
            <a:endParaRPr kumimoji="1" lang="en-US" altLang="de-DE" sz="900" b="1" dirty="0"/>
          </a:p>
          <a:p>
            <a:pPr marL="0" lvl="1">
              <a:spcBef>
                <a:spcPct val="0"/>
              </a:spcBef>
              <a:buClrTx/>
              <a:buFontTx/>
              <a:buNone/>
            </a:pPr>
            <a:r>
              <a:rPr kumimoji="1" lang="ru-RU" altLang="de-DE" sz="900" b="1" dirty="0"/>
              <a:t>анализ   и фильтрация</a:t>
            </a:r>
            <a:endParaRPr kumimoji="1" lang="en-ZA" altLang="de-DE" sz="900" b="1" dirty="0"/>
          </a:p>
        </p:txBody>
      </p:sp>
      <p:sp>
        <p:nvSpPr>
          <p:cNvPr id="108" name="Прямоугольник 5"/>
          <p:cNvSpPr>
            <a:spLocks noChangeArrowheads="1"/>
          </p:cNvSpPr>
          <p:nvPr/>
        </p:nvSpPr>
        <p:spPr bwMode="auto">
          <a:xfrm>
            <a:off x="777875" y="2403475"/>
            <a:ext cx="966788" cy="876300"/>
          </a:xfrm>
          <a:prstGeom prst="rect">
            <a:avLst/>
          </a:prstGeom>
          <a:solidFill>
            <a:srgbClr val="5D723A"/>
          </a:solidFill>
          <a:ln>
            <a:noFill/>
          </a:ln>
          <a:extLst/>
        </p:spPr>
        <p:txBody>
          <a:bodyPr lIns="0" tIns="0" rIns="0" bIns="0"/>
          <a:lstStyle/>
          <a:p>
            <a:pPr eaLnBrk="1" fontAlgn="auto" hangingPunct="1">
              <a:spcBef>
                <a:spcPts val="0"/>
              </a:spcBef>
              <a:spcAft>
                <a:spcPts val="0"/>
              </a:spcAft>
              <a:defRPr/>
            </a:pPr>
            <a:endParaRPr lang="ru-RU" sz="900">
              <a:latin typeface="+mn-lt"/>
              <a:cs typeface="+mn-cs"/>
            </a:endParaRPr>
          </a:p>
        </p:txBody>
      </p:sp>
      <p:sp>
        <p:nvSpPr>
          <p:cNvPr id="109" name="AutoShape 11"/>
          <p:cNvSpPr>
            <a:spLocks noChangeArrowheads="1"/>
          </p:cNvSpPr>
          <p:nvPr/>
        </p:nvSpPr>
        <p:spPr bwMode="auto">
          <a:xfrm rot="16200000" flipH="1" flipV="1">
            <a:off x="1505744" y="2642394"/>
            <a:ext cx="876300" cy="398462"/>
          </a:xfrm>
          <a:prstGeom prst="triangle">
            <a:avLst>
              <a:gd name="adj" fmla="val 50000"/>
            </a:avLst>
          </a:prstGeom>
          <a:solidFill>
            <a:srgbClr val="5D723A"/>
          </a:solidFill>
          <a:ln>
            <a:noFill/>
          </a:ln>
          <a:extLst/>
        </p:spPr>
        <p:txBody>
          <a:bodyPr lIns="0" tIns="0" rIns="0" bIns="0" anchor="ctr"/>
          <a:lstStyle/>
          <a:p>
            <a:pPr fontAlgn="auto">
              <a:spcBef>
                <a:spcPts val="0"/>
              </a:spcBef>
              <a:spcAft>
                <a:spcPts val="0"/>
              </a:spcAft>
              <a:defRPr/>
            </a:pPr>
            <a:endParaRPr kumimoji="1" lang="ru-RU" sz="900">
              <a:solidFill>
                <a:srgbClr val="000000"/>
              </a:solidFill>
              <a:latin typeface="Arial" pitchFamily="34" charset="0"/>
              <a:cs typeface="+mn-cs"/>
            </a:endParaRPr>
          </a:p>
        </p:txBody>
      </p:sp>
      <p:sp>
        <p:nvSpPr>
          <p:cNvPr id="100" name="Прямоугольник 95"/>
          <p:cNvSpPr>
            <a:spLocks noChangeArrowheads="1"/>
          </p:cNvSpPr>
          <p:nvPr/>
        </p:nvSpPr>
        <p:spPr bwMode="auto">
          <a:xfrm>
            <a:off x="777875" y="3371850"/>
            <a:ext cx="966788" cy="874713"/>
          </a:xfrm>
          <a:prstGeom prst="rect">
            <a:avLst/>
          </a:prstGeom>
          <a:solidFill>
            <a:srgbClr val="5D723A"/>
          </a:solidFill>
          <a:ln>
            <a:noFill/>
          </a:ln>
          <a:effectLst/>
        </p:spPr>
        <p:txBody>
          <a:bodyPr lIns="0" tIns="0" rIns="0" bIns="0"/>
          <a:lstStyle/>
          <a:p>
            <a:pPr eaLnBrk="1" fontAlgn="auto" hangingPunct="1">
              <a:spcBef>
                <a:spcPts val="0"/>
              </a:spcBef>
              <a:spcAft>
                <a:spcPts val="0"/>
              </a:spcAft>
              <a:defRPr/>
            </a:pPr>
            <a:endParaRPr lang="ru-RU" sz="900">
              <a:latin typeface="+mn-lt"/>
              <a:cs typeface="+mn-cs"/>
            </a:endParaRPr>
          </a:p>
        </p:txBody>
      </p:sp>
      <p:sp>
        <p:nvSpPr>
          <p:cNvPr id="103" name="AutoShape 11"/>
          <p:cNvSpPr>
            <a:spLocks noChangeArrowheads="1"/>
          </p:cNvSpPr>
          <p:nvPr/>
        </p:nvSpPr>
        <p:spPr bwMode="auto">
          <a:xfrm rot="16200000" flipH="1" flipV="1">
            <a:off x="1506537" y="3609976"/>
            <a:ext cx="874713" cy="398462"/>
          </a:xfrm>
          <a:prstGeom prst="triangle">
            <a:avLst>
              <a:gd name="adj" fmla="val 50000"/>
            </a:avLst>
          </a:prstGeom>
          <a:solidFill>
            <a:srgbClr val="5D723A"/>
          </a:solidFill>
          <a:ln>
            <a:noFill/>
          </a:ln>
          <a:effectLst/>
        </p:spPr>
        <p:txBody>
          <a:bodyPr lIns="0" tIns="0" rIns="0" bIns="0" anchor="ctr"/>
          <a:lstStyle/>
          <a:p>
            <a:pPr fontAlgn="auto">
              <a:spcBef>
                <a:spcPts val="0"/>
              </a:spcBef>
              <a:spcAft>
                <a:spcPts val="0"/>
              </a:spcAft>
              <a:defRPr/>
            </a:pPr>
            <a:endParaRPr kumimoji="1" lang="ru-RU" sz="900">
              <a:solidFill>
                <a:srgbClr val="000000"/>
              </a:solidFill>
              <a:latin typeface="Arial" pitchFamily="34" charset="0"/>
              <a:cs typeface="+mn-cs"/>
            </a:endParaRPr>
          </a:p>
        </p:txBody>
      </p:sp>
      <p:sp>
        <p:nvSpPr>
          <p:cNvPr id="38925" name="Text12"/>
          <p:cNvSpPr>
            <a:spLocks noChangeArrowheads="1"/>
          </p:cNvSpPr>
          <p:nvPr/>
        </p:nvSpPr>
        <p:spPr bwMode="auto">
          <a:xfrm>
            <a:off x="806450" y="3584575"/>
            <a:ext cx="13049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spcBef>
                <a:spcPct val="0"/>
              </a:spcBef>
              <a:buClrTx/>
              <a:buFontTx/>
              <a:buNone/>
            </a:pPr>
            <a:r>
              <a:rPr kumimoji="1" lang="ru-RU" altLang="zh-HK" sz="900" b="1">
                <a:solidFill>
                  <a:schemeClr val="bg1"/>
                </a:solidFill>
              </a:rPr>
              <a:t>Контроль по типу</a:t>
            </a:r>
            <a:br>
              <a:rPr kumimoji="1" lang="ru-RU" altLang="zh-HK" sz="900" b="1">
                <a:solidFill>
                  <a:schemeClr val="bg1"/>
                </a:solidFill>
              </a:rPr>
            </a:br>
            <a:r>
              <a:rPr kumimoji="1" lang="ru-RU" altLang="zh-HK" sz="900" b="1">
                <a:solidFill>
                  <a:schemeClr val="bg1"/>
                </a:solidFill>
              </a:rPr>
              <a:t>устройств,  протоколов или приложений</a:t>
            </a:r>
          </a:p>
        </p:txBody>
      </p:sp>
      <p:sp>
        <p:nvSpPr>
          <p:cNvPr id="38926" name="Text12"/>
          <p:cNvSpPr>
            <a:spLocks noChangeArrowheads="1"/>
          </p:cNvSpPr>
          <p:nvPr/>
        </p:nvSpPr>
        <p:spPr bwMode="auto">
          <a:xfrm>
            <a:off x="806450" y="2635250"/>
            <a:ext cx="13366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spcBef>
                <a:spcPct val="0"/>
              </a:spcBef>
              <a:buClrTx/>
              <a:buFontTx/>
              <a:buNone/>
            </a:pPr>
            <a:r>
              <a:rPr kumimoji="1" lang="ru-RU" altLang="zh-HK" sz="900" b="1" dirty="0">
                <a:solidFill>
                  <a:schemeClr val="bg1"/>
                </a:solidFill>
              </a:rPr>
              <a:t>Фильтрация</a:t>
            </a:r>
          </a:p>
          <a:p>
            <a:pPr>
              <a:spcBef>
                <a:spcPct val="0"/>
              </a:spcBef>
              <a:buClrTx/>
              <a:buFontTx/>
              <a:buNone/>
            </a:pPr>
            <a:r>
              <a:rPr kumimoji="1" lang="ru-RU" altLang="zh-HK" sz="900" b="1" dirty="0">
                <a:solidFill>
                  <a:schemeClr val="bg1"/>
                </a:solidFill>
              </a:rPr>
              <a:t>типов данных</a:t>
            </a:r>
            <a:endParaRPr kumimoji="1" lang="en-US" altLang="zh-HK" sz="900" b="1" dirty="0">
              <a:solidFill>
                <a:schemeClr val="bg1"/>
              </a:solidFill>
            </a:endParaRPr>
          </a:p>
        </p:txBody>
      </p:sp>
      <p:sp>
        <p:nvSpPr>
          <p:cNvPr id="38927" name="Freeform 15"/>
          <p:cNvSpPr>
            <a:spLocks/>
          </p:cNvSpPr>
          <p:nvPr/>
        </p:nvSpPr>
        <p:spPr bwMode="auto">
          <a:xfrm>
            <a:off x="777875" y="1362075"/>
            <a:ext cx="1365250" cy="987425"/>
          </a:xfrm>
          <a:custGeom>
            <a:avLst/>
            <a:gdLst>
              <a:gd name="T0" fmla="*/ 0 w 6649"/>
              <a:gd name="T1" fmla="*/ 0 h 10000"/>
              <a:gd name="T2" fmla="*/ 2147483646 w 6649"/>
              <a:gd name="T3" fmla="*/ 0 h 10000"/>
              <a:gd name="T4" fmla="*/ 2147483646 w 6649"/>
              <a:gd name="T5" fmla="*/ 2147483646 h 10000"/>
              <a:gd name="T6" fmla="*/ 2147483646 w 6649"/>
              <a:gd name="T7" fmla="*/ 2147483646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49" h="10000">
                <a:moveTo>
                  <a:pt x="0" y="0"/>
                </a:moveTo>
                <a:lnTo>
                  <a:pt x="4813" y="0"/>
                </a:lnTo>
                <a:lnTo>
                  <a:pt x="6649" y="5040"/>
                </a:lnTo>
                <a:lnTo>
                  <a:pt x="4813" y="10000"/>
                </a:lnTo>
              </a:path>
            </a:pathLst>
          </a:custGeom>
          <a:noFill/>
          <a:ln w="22225" cap="flat" cmpd="sng">
            <a:solidFill>
              <a:schemeClr val="tx1"/>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111" name="Прямоугольник 140"/>
          <p:cNvSpPr>
            <a:spLocks noChangeArrowheads="1"/>
          </p:cNvSpPr>
          <p:nvPr/>
        </p:nvSpPr>
        <p:spPr bwMode="auto">
          <a:xfrm rot="5400000">
            <a:off x="6578186" y="3165114"/>
            <a:ext cx="3843708" cy="23636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lIns="0" tIns="0" rIns="0" bIns="0"/>
          <a:lstStyle/>
          <a:p>
            <a:pPr eaLnBrk="1" fontAlgn="auto" hangingPunct="1">
              <a:spcBef>
                <a:spcPts val="0"/>
              </a:spcBef>
              <a:spcAft>
                <a:spcPts val="0"/>
              </a:spcAft>
              <a:defRPr/>
            </a:pPr>
            <a:endParaRPr lang="ru-RU" sz="900" b="1" i="1" dirty="0">
              <a:solidFill>
                <a:schemeClr val="tx1"/>
              </a:solidFill>
            </a:endParaRPr>
          </a:p>
        </p:txBody>
      </p:sp>
      <p:sp>
        <p:nvSpPr>
          <p:cNvPr id="38931" name="Text12"/>
          <p:cNvSpPr>
            <a:spLocks noChangeArrowheads="1"/>
          </p:cNvSpPr>
          <p:nvPr/>
        </p:nvSpPr>
        <p:spPr bwMode="auto">
          <a:xfrm rot="-5400000">
            <a:off x="6670675" y="3251200"/>
            <a:ext cx="36576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b="1"/>
              <a:t>Уровни контроля </a:t>
            </a:r>
            <a:r>
              <a:rPr kumimoji="1" lang="en-US" altLang="de-DE" sz="900" b="1"/>
              <a:t>DLP-</a:t>
            </a:r>
            <a:r>
              <a:rPr kumimoji="1" lang="ru-RU" altLang="de-DE" sz="900" b="1"/>
              <a:t>решений</a:t>
            </a:r>
            <a:endParaRPr kumimoji="1" lang="en-ZA" altLang="de-DE" sz="900" b="1"/>
          </a:p>
        </p:txBody>
      </p:sp>
      <p:sp>
        <p:nvSpPr>
          <p:cNvPr id="38932" name="Text12"/>
          <p:cNvSpPr>
            <a:spLocks noChangeArrowheads="1"/>
          </p:cNvSpPr>
          <p:nvPr/>
        </p:nvSpPr>
        <p:spPr bwMode="auto">
          <a:xfrm rot="-5400000">
            <a:off x="-757237" y="3713163"/>
            <a:ext cx="2735262" cy="13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b="1" dirty="0" err="1">
                <a:solidFill>
                  <a:schemeClr val="bg1"/>
                </a:solidFill>
              </a:rPr>
              <a:t>Контекстеные</a:t>
            </a:r>
            <a:r>
              <a:rPr kumimoji="1" lang="ru-RU" altLang="de-DE" sz="900" b="1" dirty="0">
                <a:solidFill>
                  <a:schemeClr val="bg1"/>
                </a:solidFill>
              </a:rPr>
              <a:t> </a:t>
            </a:r>
            <a:r>
              <a:rPr kumimoji="1" lang="en-US" altLang="de-DE" sz="900" b="1" dirty="0">
                <a:solidFill>
                  <a:schemeClr val="bg1"/>
                </a:solidFill>
              </a:rPr>
              <a:t>DLP-</a:t>
            </a:r>
            <a:r>
              <a:rPr kumimoji="1" lang="ru-RU" altLang="de-DE" sz="900" b="1" dirty="0">
                <a:solidFill>
                  <a:schemeClr val="bg1"/>
                </a:solidFill>
              </a:rPr>
              <a:t>решения</a:t>
            </a:r>
            <a:endParaRPr kumimoji="1" lang="en-ZA" altLang="de-DE" sz="900" b="1" dirty="0">
              <a:solidFill>
                <a:schemeClr val="bg1"/>
              </a:solidFill>
            </a:endParaRPr>
          </a:p>
        </p:txBody>
      </p:sp>
      <p:sp>
        <p:nvSpPr>
          <p:cNvPr id="114" name="Прямоугольник 108"/>
          <p:cNvSpPr>
            <a:spLocks noChangeArrowheads="1"/>
          </p:cNvSpPr>
          <p:nvPr/>
        </p:nvSpPr>
        <p:spPr bwMode="auto">
          <a:xfrm>
            <a:off x="6300770" y="2414764"/>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15" name="Прямоугольник 109"/>
          <p:cNvSpPr>
            <a:spLocks noChangeArrowheads="1"/>
          </p:cNvSpPr>
          <p:nvPr/>
        </p:nvSpPr>
        <p:spPr bwMode="auto">
          <a:xfrm>
            <a:off x="6300770" y="3394170"/>
            <a:ext cx="997188"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17" name="Прямоугольник 110"/>
          <p:cNvSpPr>
            <a:spLocks noChangeArrowheads="1"/>
          </p:cNvSpPr>
          <p:nvPr/>
        </p:nvSpPr>
        <p:spPr bwMode="auto">
          <a:xfrm>
            <a:off x="6300770" y="4329227"/>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18" name="Прямоугольник 111"/>
          <p:cNvSpPr>
            <a:spLocks noChangeArrowheads="1"/>
          </p:cNvSpPr>
          <p:nvPr/>
        </p:nvSpPr>
        <p:spPr bwMode="auto">
          <a:xfrm>
            <a:off x="7328728" y="2414764"/>
            <a:ext cx="997189"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19" name="Прямоугольник 112"/>
          <p:cNvSpPr>
            <a:spLocks noChangeArrowheads="1"/>
          </p:cNvSpPr>
          <p:nvPr/>
        </p:nvSpPr>
        <p:spPr bwMode="auto">
          <a:xfrm>
            <a:off x="7328728" y="3394170"/>
            <a:ext cx="997189"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20" name="Прямоугольник 113"/>
          <p:cNvSpPr>
            <a:spLocks noChangeArrowheads="1"/>
          </p:cNvSpPr>
          <p:nvPr/>
        </p:nvSpPr>
        <p:spPr bwMode="auto">
          <a:xfrm>
            <a:off x="7328728" y="4329227"/>
            <a:ext cx="997189"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38951" name="Text12"/>
          <p:cNvSpPr>
            <a:spLocks noChangeArrowheads="1"/>
          </p:cNvSpPr>
          <p:nvPr/>
        </p:nvSpPr>
        <p:spPr bwMode="auto">
          <a:xfrm>
            <a:off x="6351588" y="2663825"/>
            <a:ext cx="908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Форматы печати </a:t>
            </a:r>
            <a:r>
              <a:rPr kumimoji="1" lang="en-US" altLang="de-DE" sz="900"/>
              <a:t/>
            </a:r>
            <a:br>
              <a:rPr kumimoji="1" lang="en-US" altLang="de-DE" sz="900"/>
            </a:br>
            <a:r>
              <a:rPr kumimoji="1" lang="ru-RU" altLang="de-DE" sz="900"/>
              <a:t>(</a:t>
            </a:r>
            <a:r>
              <a:rPr kumimoji="1" lang="en-US" altLang="de-DE" sz="900"/>
              <a:t>PCL, PS, …</a:t>
            </a:r>
            <a:r>
              <a:rPr kumimoji="1" lang="ru-RU" altLang="de-DE" sz="900"/>
              <a:t>)</a:t>
            </a:r>
            <a:endParaRPr kumimoji="1" lang="en-ZA" altLang="de-DE" sz="900"/>
          </a:p>
        </p:txBody>
      </p:sp>
      <p:sp>
        <p:nvSpPr>
          <p:cNvPr id="38952" name="Text12"/>
          <p:cNvSpPr>
            <a:spLocks noChangeArrowheads="1"/>
          </p:cNvSpPr>
          <p:nvPr/>
        </p:nvSpPr>
        <p:spPr bwMode="auto">
          <a:xfrm>
            <a:off x="6326188" y="1511300"/>
            <a:ext cx="933450"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отправляемые </a:t>
            </a:r>
            <a:r>
              <a:rPr kumimoji="1" lang="en-US" altLang="de-DE" sz="900" b="1"/>
              <a:t>     </a:t>
            </a:r>
            <a:r>
              <a:rPr kumimoji="1" lang="ru-RU" altLang="de-DE" sz="900" b="1"/>
              <a:t>на печать</a:t>
            </a:r>
            <a:endParaRPr kumimoji="1" lang="de-DE" altLang="de-DE" sz="900" b="1"/>
          </a:p>
        </p:txBody>
      </p:sp>
      <p:sp>
        <p:nvSpPr>
          <p:cNvPr id="38953" name="Text12"/>
          <p:cNvSpPr>
            <a:spLocks noChangeArrowheads="1"/>
          </p:cNvSpPr>
          <p:nvPr/>
        </p:nvSpPr>
        <p:spPr bwMode="auto">
          <a:xfrm>
            <a:off x="7380288" y="2573338"/>
            <a:ext cx="9080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Типы объектов протоколов синхронизации</a:t>
            </a:r>
            <a:endParaRPr kumimoji="1" lang="en-ZA" altLang="de-DE" sz="900"/>
          </a:p>
        </p:txBody>
      </p:sp>
      <p:sp>
        <p:nvSpPr>
          <p:cNvPr id="38954" name="Text12"/>
          <p:cNvSpPr>
            <a:spLocks noChangeArrowheads="1"/>
          </p:cNvSpPr>
          <p:nvPr/>
        </p:nvSpPr>
        <p:spPr bwMode="auto">
          <a:xfrm>
            <a:off x="7329488" y="1511300"/>
            <a:ext cx="977900"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локальной синхронизации</a:t>
            </a:r>
            <a:endParaRPr kumimoji="1" lang="de-DE" altLang="de-DE" sz="900" b="1"/>
          </a:p>
        </p:txBody>
      </p:sp>
      <p:sp>
        <p:nvSpPr>
          <p:cNvPr id="38955" name="Text12"/>
          <p:cNvSpPr>
            <a:spLocks noChangeArrowheads="1"/>
          </p:cNvSpPr>
          <p:nvPr/>
        </p:nvSpPr>
        <p:spPr bwMode="auto">
          <a:xfrm>
            <a:off x="6351588" y="3551238"/>
            <a:ext cx="908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Диспетчер очереди печати, типы принтеров</a:t>
            </a:r>
            <a:endParaRPr kumimoji="1" lang="en-ZA" altLang="de-DE" sz="900"/>
          </a:p>
        </p:txBody>
      </p:sp>
      <p:sp>
        <p:nvSpPr>
          <p:cNvPr id="38956" name="Text12"/>
          <p:cNvSpPr>
            <a:spLocks noChangeArrowheads="1"/>
          </p:cNvSpPr>
          <p:nvPr/>
        </p:nvSpPr>
        <p:spPr bwMode="auto">
          <a:xfrm>
            <a:off x="7380288" y="3479800"/>
            <a:ext cx="9080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Приложения локальной синхронизации, типы смартфонов</a:t>
            </a:r>
            <a:endParaRPr kumimoji="1" lang="en-ZA" altLang="de-DE" sz="900"/>
          </a:p>
        </p:txBody>
      </p:sp>
      <p:sp>
        <p:nvSpPr>
          <p:cNvPr id="38957" name="Text12"/>
          <p:cNvSpPr>
            <a:spLocks noChangeArrowheads="1"/>
          </p:cNvSpPr>
          <p:nvPr/>
        </p:nvSpPr>
        <p:spPr bwMode="auto">
          <a:xfrm>
            <a:off x="6351588" y="4495800"/>
            <a:ext cx="908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en-US" altLang="de-DE" sz="900"/>
              <a:t>USB, FireWire, Bluetooth, LPT, </a:t>
            </a:r>
            <a:r>
              <a:rPr kumimoji="1" lang="ru-RU" altLang="de-DE" sz="900"/>
              <a:t>сеть</a:t>
            </a:r>
            <a:endParaRPr kumimoji="1" lang="en-ZA" altLang="de-DE" sz="900"/>
          </a:p>
        </p:txBody>
      </p:sp>
      <p:sp>
        <p:nvSpPr>
          <p:cNvPr id="38958" name="Text12"/>
          <p:cNvSpPr>
            <a:spLocks noChangeArrowheads="1"/>
          </p:cNvSpPr>
          <p:nvPr/>
        </p:nvSpPr>
        <p:spPr bwMode="auto">
          <a:xfrm>
            <a:off x="7380288" y="4586288"/>
            <a:ext cx="908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en-US" altLang="de-DE" sz="900"/>
              <a:t>USB, Wi-Fi, COM, IrDA. Bluetooth</a:t>
            </a:r>
            <a:endParaRPr kumimoji="1" lang="en-ZA" altLang="de-DE" sz="900"/>
          </a:p>
        </p:txBody>
      </p:sp>
      <p:sp>
        <p:nvSpPr>
          <p:cNvPr id="38959" name="Text12"/>
          <p:cNvSpPr>
            <a:spLocks noChangeArrowheads="1"/>
          </p:cNvSpPr>
          <p:nvPr/>
        </p:nvSpPr>
        <p:spPr bwMode="auto">
          <a:xfrm>
            <a:off x="6299200" y="5594350"/>
            <a:ext cx="998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Канал печати</a:t>
            </a:r>
            <a:endParaRPr kumimoji="1" lang="en-ZA" altLang="de-DE" sz="900">
              <a:solidFill>
                <a:srgbClr val="000000"/>
              </a:solidFill>
            </a:endParaRPr>
          </a:p>
        </p:txBody>
      </p:sp>
      <p:sp>
        <p:nvSpPr>
          <p:cNvPr id="150" name="AutoShape 11"/>
          <p:cNvSpPr>
            <a:spLocks noChangeArrowheads="1"/>
          </p:cNvSpPr>
          <p:nvPr/>
        </p:nvSpPr>
        <p:spPr bwMode="auto">
          <a:xfrm rot="10800000" flipH="1" flipV="1">
            <a:off x="6325945" y="5306784"/>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51" name="AutoShape 11"/>
          <p:cNvSpPr>
            <a:spLocks noChangeArrowheads="1"/>
          </p:cNvSpPr>
          <p:nvPr/>
        </p:nvSpPr>
        <p:spPr bwMode="auto">
          <a:xfrm rot="10800000" flipH="1" flipV="1">
            <a:off x="7346910" y="5306784"/>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52" name="Прямоугольник 105"/>
          <p:cNvSpPr>
            <a:spLocks noChangeArrowheads="1"/>
          </p:cNvSpPr>
          <p:nvPr/>
        </p:nvSpPr>
        <p:spPr bwMode="auto">
          <a:xfrm>
            <a:off x="3212702" y="2414764"/>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53" name="Прямоугольник 106"/>
          <p:cNvSpPr>
            <a:spLocks noChangeArrowheads="1"/>
          </p:cNvSpPr>
          <p:nvPr/>
        </p:nvSpPr>
        <p:spPr bwMode="auto">
          <a:xfrm>
            <a:off x="3212702" y="3394170"/>
            <a:ext cx="997188"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54" name="Прямоугольник 107"/>
          <p:cNvSpPr>
            <a:spLocks noChangeArrowheads="1"/>
          </p:cNvSpPr>
          <p:nvPr/>
        </p:nvSpPr>
        <p:spPr bwMode="auto">
          <a:xfrm>
            <a:off x="3212702" y="4329227"/>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38976" name="Text12"/>
          <p:cNvSpPr>
            <a:spLocks noChangeArrowheads="1"/>
          </p:cNvSpPr>
          <p:nvPr/>
        </p:nvSpPr>
        <p:spPr bwMode="auto">
          <a:xfrm>
            <a:off x="3263900" y="3551238"/>
            <a:ext cx="90805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Периферийные устройства на удалённых терминалах</a:t>
            </a:r>
            <a:endParaRPr kumimoji="1" lang="en-ZA" altLang="de-DE" sz="900"/>
          </a:p>
        </p:txBody>
      </p:sp>
      <p:sp>
        <p:nvSpPr>
          <p:cNvPr id="38977" name="Text12"/>
          <p:cNvSpPr>
            <a:spLocks noChangeArrowheads="1"/>
          </p:cNvSpPr>
          <p:nvPr/>
        </p:nvSpPr>
        <p:spPr bwMode="auto">
          <a:xfrm>
            <a:off x="3263900" y="4495800"/>
            <a:ext cx="90805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Буфер обмена удалённого терминала</a:t>
            </a:r>
            <a:endParaRPr kumimoji="1" lang="en-ZA" altLang="de-DE" sz="900"/>
          </a:p>
        </p:txBody>
      </p:sp>
      <p:sp>
        <p:nvSpPr>
          <p:cNvPr id="38978" name="Text12"/>
          <p:cNvSpPr>
            <a:spLocks noChangeArrowheads="1"/>
          </p:cNvSpPr>
          <p:nvPr/>
        </p:nvSpPr>
        <p:spPr bwMode="auto">
          <a:xfrm>
            <a:off x="3213100" y="5594350"/>
            <a:ext cx="9969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Терминальные сессии и виртуальные рабочие</a:t>
            </a:r>
            <a:endParaRPr kumimoji="1" lang="en-US" altLang="de-DE" sz="900">
              <a:solidFill>
                <a:srgbClr val="000000"/>
              </a:solidFill>
            </a:endParaRPr>
          </a:p>
          <a:p>
            <a:pPr marL="0" lvl="1" algn="ctr">
              <a:spcBef>
                <a:spcPct val="0"/>
              </a:spcBef>
              <a:buClrTx/>
              <a:buFontTx/>
              <a:buNone/>
            </a:pPr>
            <a:r>
              <a:rPr kumimoji="1" lang="ru-RU" altLang="de-DE" sz="900">
                <a:solidFill>
                  <a:srgbClr val="000000"/>
                </a:solidFill>
              </a:rPr>
              <a:t>столы</a:t>
            </a:r>
            <a:endParaRPr kumimoji="1" lang="en-ZA" altLang="de-DE" sz="900">
              <a:solidFill>
                <a:srgbClr val="000000"/>
              </a:solidFill>
            </a:endParaRPr>
          </a:p>
        </p:txBody>
      </p:sp>
      <p:sp>
        <p:nvSpPr>
          <p:cNvPr id="159" name="AutoShape 11"/>
          <p:cNvSpPr>
            <a:spLocks noChangeArrowheads="1"/>
          </p:cNvSpPr>
          <p:nvPr/>
        </p:nvSpPr>
        <p:spPr bwMode="auto">
          <a:xfrm rot="10800000" flipH="1" flipV="1">
            <a:off x="3237876" y="5306784"/>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0" name="AutoShape 11"/>
          <p:cNvSpPr>
            <a:spLocks noChangeArrowheads="1"/>
          </p:cNvSpPr>
          <p:nvPr/>
        </p:nvSpPr>
        <p:spPr bwMode="auto">
          <a:xfrm flipH="1">
            <a:off x="3237876" y="2096919"/>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1" name="AutoShape 11"/>
          <p:cNvSpPr>
            <a:spLocks noChangeArrowheads="1"/>
          </p:cNvSpPr>
          <p:nvPr/>
        </p:nvSpPr>
        <p:spPr bwMode="auto">
          <a:xfrm flipH="1">
            <a:off x="6325945" y="2095071"/>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2" name="AutoShape 11"/>
          <p:cNvSpPr>
            <a:spLocks noChangeArrowheads="1"/>
          </p:cNvSpPr>
          <p:nvPr/>
        </p:nvSpPr>
        <p:spPr bwMode="auto">
          <a:xfrm flipH="1">
            <a:off x="7346910" y="2095071"/>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4" name="Прямоугольник 102"/>
          <p:cNvSpPr>
            <a:spLocks noChangeArrowheads="1"/>
          </p:cNvSpPr>
          <p:nvPr/>
        </p:nvSpPr>
        <p:spPr bwMode="auto">
          <a:xfrm>
            <a:off x="2183345" y="2414764"/>
            <a:ext cx="995790"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65" name="Прямоугольник 103"/>
          <p:cNvSpPr>
            <a:spLocks noChangeArrowheads="1"/>
          </p:cNvSpPr>
          <p:nvPr/>
        </p:nvSpPr>
        <p:spPr bwMode="auto">
          <a:xfrm>
            <a:off x="2183345" y="3394170"/>
            <a:ext cx="995790"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66" name="Прямоугольник 104"/>
          <p:cNvSpPr>
            <a:spLocks noChangeArrowheads="1"/>
          </p:cNvSpPr>
          <p:nvPr/>
        </p:nvSpPr>
        <p:spPr bwMode="auto">
          <a:xfrm>
            <a:off x="2183345" y="4329227"/>
            <a:ext cx="995790"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39000" name="Text12"/>
          <p:cNvSpPr>
            <a:spLocks noChangeArrowheads="1"/>
          </p:cNvSpPr>
          <p:nvPr/>
        </p:nvSpPr>
        <p:spPr bwMode="auto">
          <a:xfrm>
            <a:off x="2233613" y="2663825"/>
            <a:ext cx="909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a:t>Типы файлов и данных</a:t>
            </a:r>
            <a:endParaRPr kumimoji="1" lang="en-ZA" altLang="de-DE" sz="900" dirty="0"/>
          </a:p>
        </p:txBody>
      </p:sp>
      <p:sp>
        <p:nvSpPr>
          <p:cNvPr id="39001" name="Text12"/>
          <p:cNvSpPr>
            <a:spLocks noChangeArrowheads="1"/>
          </p:cNvSpPr>
          <p:nvPr/>
        </p:nvSpPr>
        <p:spPr bwMode="auto">
          <a:xfrm>
            <a:off x="2182813" y="1511300"/>
            <a:ext cx="960437"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передаваемые по сети</a:t>
            </a:r>
            <a:endParaRPr kumimoji="1" lang="de-DE" altLang="de-DE" sz="900" b="1"/>
          </a:p>
        </p:txBody>
      </p:sp>
      <p:sp>
        <p:nvSpPr>
          <p:cNvPr id="39002" name="Text12"/>
          <p:cNvSpPr>
            <a:spLocks noChangeArrowheads="1"/>
          </p:cNvSpPr>
          <p:nvPr/>
        </p:nvSpPr>
        <p:spPr bwMode="auto">
          <a:xfrm>
            <a:off x="2233613" y="3551238"/>
            <a:ext cx="9096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Сетевые протоколы и приложения</a:t>
            </a:r>
            <a:endParaRPr kumimoji="1" lang="en-ZA" altLang="de-DE" sz="900"/>
          </a:p>
        </p:txBody>
      </p:sp>
      <p:sp>
        <p:nvSpPr>
          <p:cNvPr id="39003" name="Text12"/>
          <p:cNvSpPr>
            <a:spLocks noChangeArrowheads="1"/>
          </p:cNvSpPr>
          <p:nvPr/>
        </p:nvSpPr>
        <p:spPr bwMode="auto">
          <a:xfrm>
            <a:off x="2233613" y="4440238"/>
            <a:ext cx="9096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Локальные порты передачи данных по Интернет</a:t>
            </a:r>
            <a:endParaRPr kumimoji="1" lang="en-ZA" altLang="de-DE" sz="900"/>
          </a:p>
        </p:txBody>
      </p:sp>
      <p:sp>
        <p:nvSpPr>
          <p:cNvPr id="39004" name="Text12"/>
          <p:cNvSpPr>
            <a:spLocks noChangeArrowheads="1"/>
          </p:cNvSpPr>
          <p:nvPr/>
        </p:nvSpPr>
        <p:spPr bwMode="auto">
          <a:xfrm>
            <a:off x="2182813" y="5594350"/>
            <a:ext cx="9969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a:solidFill>
                  <a:srgbClr val="000000"/>
                </a:solidFill>
              </a:rPr>
              <a:t>Сетевые </a:t>
            </a:r>
            <a:r>
              <a:rPr kumimoji="1" lang="ru-RU" altLang="de-DE" sz="900" dirty="0" smtClean="0">
                <a:solidFill>
                  <a:srgbClr val="000000"/>
                </a:solidFill>
              </a:rPr>
              <a:t>каналы</a:t>
            </a:r>
            <a:br>
              <a:rPr kumimoji="1" lang="ru-RU" altLang="de-DE" sz="900" dirty="0" smtClean="0">
                <a:solidFill>
                  <a:srgbClr val="000000"/>
                </a:solidFill>
              </a:rPr>
            </a:br>
            <a:r>
              <a:rPr kumimoji="1" lang="ru-RU" altLang="de-DE" sz="900" dirty="0" smtClean="0">
                <a:solidFill>
                  <a:srgbClr val="000000"/>
                </a:solidFill>
              </a:rPr>
              <a:t>(Интернет,</a:t>
            </a:r>
            <a:br>
              <a:rPr kumimoji="1" lang="ru-RU" altLang="de-DE" sz="900" dirty="0" smtClean="0">
                <a:solidFill>
                  <a:srgbClr val="000000"/>
                </a:solidFill>
              </a:rPr>
            </a:br>
            <a:r>
              <a:rPr kumimoji="1" lang="ru-RU" altLang="de-DE" sz="900" dirty="0" smtClean="0">
                <a:solidFill>
                  <a:srgbClr val="000000"/>
                </a:solidFill>
              </a:rPr>
              <a:t>общие сетевые </a:t>
            </a:r>
            <a:br>
              <a:rPr kumimoji="1" lang="ru-RU" altLang="de-DE" sz="900" dirty="0" smtClean="0">
                <a:solidFill>
                  <a:srgbClr val="000000"/>
                </a:solidFill>
              </a:rPr>
            </a:br>
            <a:r>
              <a:rPr kumimoji="1" lang="ru-RU" altLang="de-DE" sz="900" dirty="0" smtClean="0">
                <a:solidFill>
                  <a:srgbClr val="000000"/>
                </a:solidFill>
              </a:rPr>
              <a:t>ресурсы)</a:t>
            </a:r>
            <a:endParaRPr kumimoji="1" lang="en-ZA" altLang="de-DE" sz="900" dirty="0">
              <a:solidFill>
                <a:srgbClr val="000000"/>
              </a:solidFill>
            </a:endParaRPr>
          </a:p>
        </p:txBody>
      </p:sp>
      <p:sp>
        <p:nvSpPr>
          <p:cNvPr id="172" name="AutoShape 11"/>
          <p:cNvSpPr>
            <a:spLocks noChangeArrowheads="1"/>
          </p:cNvSpPr>
          <p:nvPr/>
        </p:nvSpPr>
        <p:spPr bwMode="auto">
          <a:xfrm rot="10800000" flipH="1" flipV="1">
            <a:off x="2183345" y="5306784"/>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73" name="AutoShape 11"/>
          <p:cNvSpPr>
            <a:spLocks noChangeArrowheads="1"/>
          </p:cNvSpPr>
          <p:nvPr/>
        </p:nvSpPr>
        <p:spPr bwMode="auto">
          <a:xfrm flipH="1">
            <a:off x="2183345" y="2095071"/>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74" name="Прямоугольник 102"/>
          <p:cNvSpPr>
            <a:spLocks noChangeArrowheads="1"/>
          </p:cNvSpPr>
          <p:nvPr/>
        </p:nvSpPr>
        <p:spPr bwMode="auto">
          <a:xfrm>
            <a:off x="5270015" y="2414764"/>
            <a:ext cx="997189"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75" name="Прямоугольник 103"/>
          <p:cNvSpPr>
            <a:spLocks noChangeArrowheads="1"/>
          </p:cNvSpPr>
          <p:nvPr/>
        </p:nvSpPr>
        <p:spPr bwMode="auto">
          <a:xfrm>
            <a:off x="5270015" y="3394170"/>
            <a:ext cx="997189"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76" name="Прямоугольник 104"/>
          <p:cNvSpPr>
            <a:spLocks noChangeArrowheads="1"/>
          </p:cNvSpPr>
          <p:nvPr/>
        </p:nvSpPr>
        <p:spPr bwMode="auto">
          <a:xfrm>
            <a:off x="5270015" y="4329227"/>
            <a:ext cx="997189"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39020" name="Text12"/>
          <p:cNvSpPr>
            <a:spLocks noChangeArrowheads="1"/>
          </p:cNvSpPr>
          <p:nvPr/>
        </p:nvSpPr>
        <p:spPr bwMode="auto">
          <a:xfrm>
            <a:off x="5321300" y="2755900"/>
            <a:ext cx="9080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Типы данных</a:t>
            </a:r>
            <a:endParaRPr kumimoji="1" lang="en-ZA" altLang="de-DE" sz="900"/>
          </a:p>
        </p:txBody>
      </p:sp>
      <p:sp>
        <p:nvSpPr>
          <p:cNvPr id="39021" name="Text12"/>
          <p:cNvSpPr>
            <a:spLocks noChangeArrowheads="1"/>
          </p:cNvSpPr>
          <p:nvPr/>
        </p:nvSpPr>
        <p:spPr bwMode="auto">
          <a:xfrm>
            <a:off x="5270500" y="1689100"/>
            <a:ext cx="958850" cy="3667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в буфере обмена</a:t>
            </a:r>
            <a:endParaRPr kumimoji="1" lang="de-DE" altLang="de-DE" sz="900" b="1"/>
          </a:p>
        </p:txBody>
      </p:sp>
      <p:sp>
        <p:nvSpPr>
          <p:cNvPr id="39022" name="Text12"/>
          <p:cNvSpPr>
            <a:spLocks noChangeArrowheads="1"/>
          </p:cNvSpPr>
          <p:nvPr/>
        </p:nvSpPr>
        <p:spPr bwMode="auto">
          <a:xfrm>
            <a:off x="5321300" y="3643313"/>
            <a:ext cx="908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Процессы, приложения</a:t>
            </a:r>
            <a:endParaRPr kumimoji="1" lang="en-ZA" altLang="de-DE" sz="900"/>
          </a:p>
        </p:txBody>
      </p:sp>
      <p:sp>
        <p:nvSpPr>
          <p:cNvPr id="39023" name="Text12"/>
          <p:cNvSpPr>
            <a:spLocks noChangeArrowheads="1"/>
          </p:cNvSpPr>
          <p:nvPr/>
        </p:nvSpPr>
        <p:spPr bwMode="auto">
          <a:xfrm>
            <a:off x="5321300" y="4673600"/>
            <a:ext cx="9080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a:t>
            </a:r>
            <a:endParaRPr kumimoji="1" lang="en-ZA" altLang="de-DE" sz="900"/>
          </a:p>
        </p:txBody>
      </p:sp>
      <p:sp>
        <p:nvSpPr>
          <p:cNvPr id="39024" name="Text12"/>
          <p:cNvSpPr>
            <a:spLocks noChangeArrowheads="1"/>
          </p:cNvSpPr>
          <p:nvPr/>
        </p:nvSpPr>
        <p:spPr bwMode="auto">
          <a:xfrm>
            <a:off x="5270500" y="5594350"/>
            <a:ext cx="9969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Буфер обмена</a:t>
            </a:r>
            <a:endParaRPr kumimoji="1" lang="en-ZA" altLang="de-DE" sz="900">
              <a:solidFill>
                <a:srgbClr val="000000"/>
              </a:solidFill>
            </a:endParaRPr>
          </a:p>
        </p:txBody>
      </p:sp>
      <p:sp>
        <p:nvSpPr>
          <p:cNvPr id="182" name="AutoShape 11"/>
          <p:cNvSpPr>
            <a:spLocks noChangeArrowheads="1"/>
          </p:cNvSpPr>
          <p:nvPr/>
        </p:nvSpPr>
        <p:spPr bwMode="auto">
          <a:xfrm rot="10800000" flipH="1" flipV="1">
            <a:off x="5270015" y="5306784"/>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83" name="AutoShape 11"/>
          <p:cNvSpPr>
            <a:spLocks noChangeArrowheads="1"/>
          </p:cNvSpPr>
          <p:nvPr/>
        </p:nvSpPr>
        <p:spPr bwMode="auto">
          <a:xfrm flipH="1">
            <a:off x="5270015" y="2096919"/>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84" name="Прямоугольник 105"/>
          <p:cNvSpPr>
            <a:spLocks noChangeArrowheads="1"/>
          </p:cNvSpPr>
          <p:nvPr/>
        </p:nvSpPr>
        <p:spPr bwMode="auto">
          <a:xfrm>
            <a:off x="4239261" y="2414764"/>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85" name="Прямоугольник 106"/>
          <p:cNvSpPr>
            <a:spLocks noChangeArrowheads="1"/>
          </p:cNvSpPr>
          <p:nvPr/>
        </p:nvSpPr>
        <p:spPr bwMode="auto">
          <a:xfrm>
            <a:off x="4239261" y="3394170"/>
            <a:ext cx="997188"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86" name="Прямоугольник 107"/>
          <p:cNvSpPr>
            <a:spLocks noChangeArrowheads="1"/>
          </p:cNvSpPr>
          <p:nvPr/>
        </p:nvSpPr>
        <p:spPr bwMode="auto">
          <a:xfrm>
            <a:off x="4239261" y="4329227"/>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39040" name="Text12"/>
          <p:cNvSpPr>
            <a:spLocks noChangeArrowheads="1"/>
          </p:cNvSpPr>
          <p:nvPr/>
        </p:nvSpPr>
        <p:spPr bwMode="auto">
          <a:xfrm>
            <a:off x="4291013" y="2755900"/>
            <a:ext cx="9080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Типы файлов</a:t>
            </a:r>
            <a:endParaRPr kumimoji="1" lang="en-ZA" altLang="de-DE" sz="900"/>
          </a:p>
        </p:txBody>
      </p:sp>
      <p:sp>
        <p:nvSpPr>
          <p:cNvPr id="39041" name="Text12"/>
          <p:cNvSpPr>
            <a:spLocks noChangeArrowheads="1"/>
          </p:cNvSpPr>
          <p:nvPr/>
        </p:nvSpPr>
        <p:spPr bwMode="auto">
          <a:xfrm>
            <a:off x="4264025" y="1689100"/>
            <a:ext cx="962025" cy="3667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Файлы и их содержимое</a:t>
            </a:r>
            <a:endParaRPr kumimoji="1" lang="de-DE" altLang="de-DE" sz="900" b="1"/>
          </a:p>
        </p:txBody>
      </p:sp>
      <p:sp>
        <p:nvSpPr>
          <p:cNvPr id="39042" name="Text12"/>
          <p:cNvSpPr>
            <a:spLocks noChangeArrowheads="1"/>
          </p:cNvSpPr>
          <p:nvPr/>
        </p:nvSpPr>
        <p:spPr bwMode="auto">
          <a:xfrm>
            <a:off x="4291013" y="3643313"/>
            <a:ext cx="908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Типы/классы устройств</a:t>
            </a:r>
            <a:endParaRPr kumimoji="1" lang="en-ZA" altLang="de-DE" sz="900"/>
          </a:p>
        </p:txBody>
      </p:sp>
      <p:sp>
        <p:nvSpPr>
          <p:cNvPr id="39043" name="Text12"/>
          <p:cNvSpPr>
            <a:spLocks noChangeArrowheads="1"/>
          </p:cNvSpPr>
          <p:nvPr/>
        </p:nvSpPr>
        <p:spPr bwMode="auto">
          <a:xfrm>
            <a:off x="4291013" y="4584700"/>
            <a:ext cx="9080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Локальные порты</a:t>
            </a:r>
            <a:endParaRPr kumimoji="1" lang="en-ZA" altLang="de-DE" sz="900"/>
          </a:p>
        </p:txBody>
      </p:sp>
      <p:sp>
        <p:nvSpPr>
          <p:cNvPr id="39044" name="Text12"/>
          <p:cNvSpPr>
            <a:spLocks noChangeArrowheads="1"/>
          </p:cNvSpPr>
          <p:nvPr/>
        </p:nvSpPr>
        <p:spPr bwMode="auto">
          <a:xfrm>
            <a:off x="4238625" y="5594350"/>
            <a:ext cx="998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Сменные устройства</a:t>
            </a:r>
            <a:endParaRPr kumimoji="1" lang="en-ZA" altLang="de-DE" sz="900">
              <a:solidFill>
                <a:srgbClr val="000000"/>
              </a:solidFill>
            </a:endParaRPr>
          </a:p>
        </p:txBody>
      </p:sp>
      <p:sp>
        <p:nvSpPr>
          <p:cNvPr id="192" name="AutoShape 11"/>
          <p:cNvSpPr>
            <a:spLocks noChangeArrowheads="1"/>
          </p:cNvSpPr>
          <p:nvPr/>
        </p:nvSpPr>
        <p:spPr bwMode="auto">
          <a:xfrm rot="10800000" flipH="1" flipV="1">
            <a:off x="4264435" y="5306784"/>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93" name="AutoShape 11"/>
          <p:cNvSpPr>
            <a:spLocks noChangeArrowheads="1"/>
          </p:cNvSpPr>
          <p:nvPr/>
        </p:nvSpPr>
        <p:spPr bwMode="auto">
          <a:xfrm flipH="1">
            <a:off x="4264435" y="2096919"/>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39051" name="Text12"/>
          <p:cNvSpPr>
            <a:spLocks noChangeArrowheads="1"/>
          </p:cNvSpPr>
          <p:nvPr/>
        </p:nvSpPr>
        <p:spPr bwMode="auto">
          <a:xfrm>
            <a:off x="3279775" y="1511300"/>
            <a:ext cx="958850"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терминальной сессии</a:t>
            </a:r>
            <a:endParaRPr kumimoji="1" lang="de-DE" altLang="de-DE" sz="900" b="1"/>
          </a:p>
        </p:txBody>
      </p:sp>
      <p:sp>
        <p:nvSpPr>
          <p:cNvPr id="104" name="AutoShape 11"/>
          <p:cNvSpPr>
            <a:spLocks noChangeArrowheads="1"/>
          </p:cNvSpPr>
          <p:nvPr/>
        </p:nvSpPr>
        <p:spPr bwMode="auto">
          <a:xfrm rot="16200000" flipH="1" flipV="1">
            <a:off x="1505744" y="4564857"/>
            <a:ext cx="876300" cy="398462"/>
          </a:xfrm>
          <a:prstGeom prst="triangle">
            <a:avLst>
              <a:gd name="adj" fmla="val 50000"/>
            </a:avLst>
          </a:prstGeom>
          <a:solidFill>
            <a:srgbClr val="5D723A"/>
          </a:solidFill>
          <a:ln>
            <a:noFill/>
          </a:ln>
          <a:effectLst/>
        </p:spPr>
        <p:txBody>
          <a:bodyPr lIns="0" tIns="0" rIns="0" bIns="0" anchor="ctr"/>
          <a:lstStyle/>
          <a:p>
            <a:pPr fontAlgn="auto">
              <a:spcBef>
                <a:spcPts val="0"/>
              </a:spcBef>
              <a:spcAft>
                <a:spcPts val="0"/>
              </a:spcAft>
              <a:defRPr/>
            </a:pPr>
            <a:endParaRPr kumimoji="1" lang="ru-RU" sz="900">
              <a:solidFill>
                <a:srgbClr val="000000"/>
              </a:solidFill>
              <a:latin typeface="Arial" pitchFamily="34" charset="0"/>
              <a:cs typeface="+mn-cs"/>
            </a:endParaRPr>
          </a:p>
        </p:txBody>
      </p:sp>
      <p:sp>
        <p:nvSpPr>
          <p:cNvPr id="101" name="Прямоугольник 96"/>
          <p:cNvSpPr>
            <a:spLocks noChangeArrowheads="1"/>
          </p:cNvSpPr>
          <p:nvPr/>
        </p:nvSpPr>
        <p:spPr bwMode="auto">
          <a:xfrm>
            <a:off x="777875" y="4325938"/>
            <a:ext cx="966788" cy="876300"/>
          </a:xfrm>
          <a:prstGeom prst="rect">
            <a:avLst/>
          </a:prstGeom>
          <a:solidFill>
            <a:srgbClr val="5D723A"/>
          </a:solidFill>
          <a:ln>
            <a:noFill/>
          </a:ln>
          <a:effectLst/>
        </p:spPr>
        <p:txBody>
          <a:bodyPr lIns="0" tIns="0" rIns="0" bIns="0"/>
          <a:lstStyle/>
          <a:p>
            <a:pPr eaLnBrk="1" fontAlgn="auto" hangingPunct="1">
              <a:spcBef>
                <a:spcPts val="0"/>
              </a:spcBef>
              <a:spcAft>
                <a:spcPts val="0"/>
              </a:spcAft>
              <a:defRPr/>
            </a:pPr>
            <a:endParaRPr lang="ru-RU" sz="900">
              <a:latin typeface="+mn-lt"/>
              <a:cs typeface="+mn-cs"/>
            </a:endParaRPr>
          </a:p>
        </p:txBody>
      </p:sp>
      <p:sp>
        <p:nvSpPr>
          <p:cNvPr id="39054" name="Text12"/>
          <p:cNvSpPr>
            <a:spLocks noChangeArrowheads="1"/>
          </p:cNvSpPr>
          <p:nvPr/>
        </p:nvSpPr>
        <p:spPr bwMode="auto">
          <a:xfrm>
            <a:off x="806450" y="4510088"/>
            <a:ext cx="13049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spcBef>
                <a:spcPct val="0"/>
              </a:spcBef>
              <a:buClrTx/>
              <a:buFontTx/>
              <a:buNone/>
            </a:pPr>
            <a:r>
              <a:rPr kumimoji="1" lang="ru-RU" altLang="zh-HK" sz="900" b="1">
                <a:solidFill>
                  <a:schemeClr val="bg1"/>
                </a:solidFill>
              </a:rPr>
              <a:t>Контроль на</a:t>
            </a:r>
          </a:p>
          <a:p>
            <a:pPr>
              <a:spcBef>
                <a:spcPct val="0"/>
              </a:spcBef>
              <a:buClrTx/>
              <a:buFontTx/>
              <a:buNone/>
            </a:pPr>
            <a:r>
              <a:rPr kumimoji="1" lang="ru-RU" altLang="zh-HK" sz="900" b="1">
                <a:solidFill>
                  <a:schemeClr val="bg1"/>
                </a:solidFill>
              </a:rPr>
              <a:t>уровне  порта или </a:t>
            </a:r>
          </a:p>
          <a:p>
            <a:pPr>
              <a:spcBef>
                <a:spcPct val="0"/>
              </a:spcBef>
              <a:buClrTx/>
              <a:buFontTx/>
              <a:buNone/>
            </a:pPr>
            <a:r>
              <a:rPr kumimoji="1" lang="ru-RU" altLang="zh-HK" sz="900" b="1">
                <a:solidFill>
                  <a:schemeClr val="bg1"/>
                </a:solidFill>
              </a:rPr>
              <a:t>интерфейса</a:t>
            </a:r>
          </a:p>
        </p:txBody>
      </p:sp>
      <p:sp>
        <p:nvSpPr>
          <p:cNvPr id="87" name="Text12"/>
          <p:cNvSpPr>
            <a:spLocks noChangeArrowheads="1"/>
          </p:cNvSpPr>
          <p:nvPr/>
        </p:nvSpPr>
        <p:spPr bwMode="auto">
          <a:xfrm>
            <a:off x="3242491" y="2663825"/>
            <a:ext cx="909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a:t>Типы файлов и данных</a:t>
            </a:r>
            <a:endParaRPr kumimoji="1" lang="en-ZA" altLang="de-DE" sz="900" dirty="0"/>
          </a:p>
        </p:txBody>
      </p:sp>
    </p:spTree>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descr="http://virtualworkingsummit.com/wp-content/uploads/2010/07/iStock_000006106119Medium-arrow.jpg"/>
          <p:cNvPicPr>
            <a:picLocks noChangeAspect="1" noChangeArrowheads="1"/>
          </p:cNvPicPr>
          <p:nvPr/>
        </p:nvPicPr>
        <p:blipFill>
          <a:blip r:embed="rId3">
            <a:clrChange>
              <a:clrFrom>
                <a:srgbClr val="FFFFFF"/>
              </a:clrFrom>
              <a:clrTo>
                <a:srgbClr val="FFFFFF">
                  <a:alpha val="0"/>
                </a:srgbClr>
              </a:clrTo>
            </a:clrChange>
            <a:duotone>
              <a:prstClr val="black"/>
              <a:srgbClr val="6A8343">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806603" y="237374"/>
            <a:ext cx="6649846" cy="1015663"/>
          </a:xfrm>
          <a:prstGeom prst="rect">
            <a:avLst/>
          </a:prstGeom>
        </p:spPr>
        <p:txBody>
          <a:bodyPr wrap="square">
            <a:spAutoFit/>
          </a:bodyPr>
          <a:lstStyle/>
          <a:p>
            <a:r>
              <a:rPr lang="ru-RU" sz="3200" b="1" dirty="0">
                <a:solidFill>
                  <a:srgbClr val="AC0000"/>
                </a:solidFill>
                <a:latin typeface="Segoe UI" panose="020B0502040204020203" pitchFamily="34" charset="0"/>
                <a:cs typeface="Segoe UI" panose="020B0502040204020203" pitchFamily="34" charset="0"/>
              </a:rPr>
              <a:t>Внутренние угрозы </a:t>
            </a:r>
            <a:r>
              <a:rPr lang="ru-RU" sz="2800" b="1" dirty="0" smtClean="0">
                <a:solidFill>
                  <a:srgbClr val="AC0000"/>
                </a:solidFill>
                <a:latin typeface="Segoe UI" panose="020B0502040204020203" pitchFamily="34" charset="0"/>
                <a:cs typeface="Segoe UI" panose="020B0502040204020203" pitchFamily="34" charset="0"/>
              </a:rPr>
              <a:t/>
            </a:r>
            <a:br>
              <a:rPr lang="ru-RU" sz="2800" b="1" dirty="0" smtClean="0">
                <a:solidFill>
                  <a:srgbClr val="AC0000"/>
                </a:solidFill>
                <a:latin typeface="Segoe UI" panose="020B0502040204020203" pitchFamily="34" charset="0"/>
                <a:cs typeface="Segoe UI" panose="020B0502040204020203" pitchFamily="34" charset="0"/>
              </a:rPr>
            </a:br>
            <a:r>
              <a:rPr lang="ru-RU" sz="2800" dirty="0" smtClean="0">
                <a:solidFill>
                  <a:srgbClr val="AC0000"/>
                </a:solidFill>
                <a:latin typeface="Segoe UI" panose="020B0502040204020203" pitchFamily="34" charset="0"/>
                <a:cs typeface="Segoe UI" panose="020B0502040204020203" pitchFamily="34" charset="0"/>
              </a:rPr>
              <a:t>информационной </a:t>
            </a:r>
            <a:r>
              <a:rPr lang="ru-RU" sz="2800" dirty="0">
                <a:solidFill>
                  <a:srgbClr val="AC0000"/>
                </a:solidFill>
                <a:latin typeface="Segoe UI" panose="020B0502040204020203" pitchFamily="34" charset="0"/>
                <a:cs typeface="Segoe UI" panose="020B0502040204020203" pitchFamily="34" charset="0"/>
              </a:rPr>
              <a:t>безопасности</a:t>
            </a:r>
            <a:endParaRPr lang="en-US" sz="2800" dirty="0">
              <a:solidFill>
                <a:srgbClr val="AC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09099677"/>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6"/>
          <p:cNvSpPr>
            <a:spLocks noGrp="1"/>
          </p:cNvSpPr>
          <p:nvPr>
            <p:ph type="title" idx="4294967295"/>
          </p:nvPr>
        </p:nvSpPr>
        <p:spPr bwMode="auto">
          <a:xfrm>
            <a:off x="0" y="542693"/>
            <a:ext cx="8618220" cy="489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Схема принятия решения </a:t>
            </a:r>
            <a:r>
              <a:rPr lang="ru-RU" sz="1900" b="1" dirty="0" smtClean="0">
                <a:effectLst/>
                <a:latin typeface="+mj-lt"/>
              </a:rPr>
              <a:t>при перехвате отдельных процессов</a:t>
            </a:r>
            <a:endParaRPr lang="ru-RU" sz="1900" b="1" dirty="0">
              <a:effectLst/>
              <a:latin typeface="+mj-lt"/>
            </a:endParaRPr>
          </a:p>
        </p:txBody>
      </p:sp>
      <p:sp>
        <p:nvSpPr>
          <p:cNvPr id="93" name="Прямоугольник 150"/>
          <p:cNvSpPr>
            <a:spLocks noChangeArrowheads="1"/>
          </p:cNvSpPr>
          <p:nvPr/>
        </p:nvSpPr>
        <p:spPr bwMode="auto">
          <a:xfrm rot="5400000">
            <a:off x="-775494" y="3680619"/>
            <a:ext cx="2790825" cy="236538"/>
          </a:xfrm>
          <a:prstGeom prst="rect">
            <a:avLst/>
          </a:prstGeom>
          <a:solidFill>
            <a:srgbClr val="5D723A"/>
          </a:solidFill>
          <a:ln>
            <a:noFill/>
          </a:ln>
          <a:effectLst/>
        </p:spPr>
        <p:txBody>
          <a:bodyPr lIns="0" tIns="0" rIns="0" bIns="0"/>
          <a:lstStyle/>
          <a:p>
            <a:pPr eaLnBrk="1" fontAlgn="auto" hangingPunct="1">
              <a:spcBef>
                <a:spcPts val="0"/>
              </a:spcBef>
              <a:spcAft>
                <a:spcPts val="0"/>
              </a:spcAft>
              <a:defRPr/>
            </a:pPr>
            <a:endParaRPr lang="ru-RU" sz="900">
              <a:solidFill>
                <a:schemeClr val="bg1"/>
              </a:solidFill>
              <a:latin typeface="+mn-lt"/>
              <a:cs typeface="+mn-cs"/>
            </a:endParaRPr>
          </a:p>
        </p:txBody>
      </p:sp>
      <p:sp>
        <p:nvSpPr>
          <p:cNvPr id="38918" name="Text12"/>
          <p:cNvSpPr>
            <a:spLocks noChangeArrowheads="1"/>
          </p:cNvSpPr>
          <p:nvPr/>
        </p:nvSpPr>
        <p:spPr bwMode="auto">
          <a:xfrm>
            <a:off x="7329488" y="5594350"/>
            <a:ext cx="996950"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Локальная синхронизация</a:t>
            </a:r>
            <a:endParaRPr kumimoji="1" lang="en-ZA" altLang="de-DE" sz="900">
              <a:solidFill>
                <a:srgbClr val="000000"/>
              </a:solidFill>
            </a:endParaRPr>
          </a:p>
        </p:txBody>
      </p:sp>
      <p:grpSp>
        <p:nvGrpSpPr>
          <p:cNvPr id="95" name="Группа 7"/>
          <p:cNvGrpSpPr>
            <a:grpSpLocks/>
          </p:cNvGrpSpPr>
          <p:nvPr/>
        </p:nvGrpSpPr>
        <p:grpSpPr bwMode="auto">
          <a:xfrm>
            <a:off x="4239261" y="5942541"/>
            <a:ext cx="4086656" cy="376979"/>
            <a:chOff x="4656138" y="5998888"/>
            <a:chExt cx="4429125" cy="323850"/>
          </a:xfrm>
          <a:effectLst>
            <a:outerShdw blurRad="50800" dist="38100" dir="5400000" algn="t" rotWithShape="0">
              <a:prstClr val="black">
                <a:alpha val="40000"/>
              </a:prstClr>
            </a:outerShdw>
          </a:effectLst>
        </p:grpSpPr>
        <p:sp>
          <p:nvSpPr>
            <p:cNvPr id="96" name="Прямоугольник 126"/>
            <p:cNvSpPr>
              <a:spLocks noChangeArrowheads="1"/>
            </p:cNvSpPr>
            <p:nvPr/>
          </p:nvSpPr>
          <p:spPr bwMode="auto">
            <a:xfrm>
              <a:off x="4656138" y="5998888"/>
              <a:ext cx="4429125" cy="323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1" fontAlgn="auto" hangingPunct="1">
                <a:spcBef>
                  <a:spcPts val="0"/>
                </a:spcBef>
                <a:spcAft>
                  <a:spcPts val="0"/>
                </a:spcAft>
                <a:defRPr/>
              </a:pPr>
              <a:endParaRPr lang="ru-RU" sz="900" b="1" i="1">
                <a:solidFill>
                  <a:schemeClr val="bg1"/>
                </a:solidFill>
                <a:latin typeface="+mn-lt"/>
                <a:cs typeface="+mn-cs"/>
              </a:endParaRPr>
            </a:p>
          </p:txBody>
        </p:sp>
        <p:sp>
          <p:nvSpPr>
            <p:cNvPr id="97" name="Text12"/>
            <p:cNvSpPr>
              <a:spLocks noChangeArrowheads="1"/>
            </p:cNvSpPr>
            <p:nvPr/>
          </p:nvSpPr>
          <p:spPr bwMode="auto">
            <a:xfrm>
              <a:off x="4730750" y="6079850"/>
              <a:ext cx="4354513" cy="157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0" lvl="1" algn="ctr" defTabSz="330200" fontAlgn="auto">
                <a:spcBef>
                  <a:spcPts val="0"/>
                </a:spcBef>
                <a:spcAft>
                  <a:spcPts val="0"/>
                </a:spcAft>
                <a:defRPr/>
              </a:pPr>
              <a:r>
                <a:rPr kumimoji="1" lang="ru-RU" altLang="de-DE" sz="900" b="1" i="1" dirty="0">
                  <a:solidFill>
                    <a:schemeClr val="bg1"/>
                  </a:solidFill>
                  <a:latin typeface="Segoe UI" pitchFamily="34" charset="0"/>
                  <a:cs typeface="Segoe UI" pitchFamily="34" charset="0"/>
                </a:rPr>
                <a:t>Локальные каналы утечки данных</a:t>
              </a:r>
              <a:endParaRPr kumimoji="1" lang="en-ZA" altLang="de-DE" sz="900" b="1" i="1" dirty="0">
                <a:solidFill>
                  <a:schemeClr val="bg1"/>
                </a:solidFill>
                <a:latin typeface="Segoe UI" pitchFamily="34" charset="0"/>
                <a:cs typeface="Segoe UI" pitchFamily="34" charset="0"/>
              </a:endParaRPr>
            </a:p>
          </p:txBody>
        </p:sp>
      </p:grpSp>
      <p:sp>
        <p:nvSpPr>
          <p:cNvPr id="38920" name="Text12"/>
          <p:cNvSpPr>
            <a:spLocks noChangeArrowheads="1"/>
          </p:cNvSpPr>
          <p:nvPr/>
        </p:nvSpPr>
        <p:spPr bwMode="auto">
          <a:xfrm>
            <a:off x="806450" y="1511300"/>
            <a:ext cx="1087438"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spcBef>
                <a:spcPct val="0"/>
              </a:spcBef>
              <a:buClrTx/>
              <a:buFontTx/>
              <a:buNone/>
            </a:pPr>
            <a:r>
              <a:rPr kumimoji="1" lang="ru-RU" altLang="de-DE" sz="900" b="1" dirty="0"/>
              <a:t>Контентный</a:t>
            </a:r>
            <a:endParaRPr kumimoji="1" lang="en-US" altLang="de-DE" sz="900" b="1" dirty="0"/>
          </a:p>
          <a:p>
            <a:pPr marL="0" lvl="1">
              <a:spcBef>
                <a:spcPct val="0"/>
              </a:spcBef>
              <a:buClrTx/>
              <a:buFontTx/>
              <a:buNone/>
            </a:pPr>
            <a:r>
              <a:rPr kumimoji="1" lang="ru-RU" altLang="de-DE" sz="900" b="1" dirty="0"/>
              <a:t>анализ   и фильтрация</a:t>
            </a:r>
            <a:endParaRPr kumimoji="1" lang="en-ZA" altLang="de-DE" sz="900" b="1" dirty="0"/>
          </a:p>
        </p:txBody>
      </p:sp>
      <p:sp>
        <p:nvSpPr>
          <p:cNvPr id="108" name="Прямоугольник 5"/>
          <p:cNvSpPr>
            <a:spLocks noChangeArrowheads="1"/>
          </p:cNvSpPr>
          <p:nvPr/>
        </p:nvSpPr>
        <p:spPr bwMode="auto">
          <a:xfrm>
            <a:off x="777875" y="2403475"/>
            <a:ext cx="966788" cy="876300"/>
          </a:xfrm>
          <a:prstGeom prst="rect">
            <a:avLst/>
          </a:prstGeom>
          <a:solidFill>
            <a:srgbClr val="5D723A"/>
          </a:solidFill>
          <a:ln>
            <a:noFill/>
          </a:ln>
          <a:extLst/>
        </p:spPr>
        <p:txBody>
          <a:bodyPr lIns="0" tIns="0" rIns="0" bIns="0"/>
          <a:lstStyle/>
          <a:p>
            <a:pPr eaLnBrk="1" fontAlgn="auto" hangingPunct="1">
              <a:spcBef>
                <a:spcPts val="0"/>
              </a:spcBef>
              <a:spcAft>
                <a:spcPts val="0"/>
              </a:spcAft>
              <a:defRPr/>
            </a:pPr>
            <a:endParaRPr lang="ru-RU" sz="900">
              <a:latin typeface="+mn-lt"/>
              <a:cs typeface="+mn-cs"/>
            </a:endParaRPr>
          </a:p>
        </p:txBody>
      </p:sp>
      <p:sp>
        <p:nvSpPr>
          <p:cNvPr id="109" name="AutoShape 11"/>
          <p:cNvSpPr>
            <a:spLocks noChangeArrowheads="1"/>
          </p:cNvSpPr>
          <p:nvPr/>
        </p:nvSpPr>
        <p:spPr bwMode="auto">
          <a:xfrm rot="16200000" flipH="1" flipV="1">
            <a:off x="1505744" y="2642394"/>
            <a:ext cx="876300" cy="398462"/>
          </a:xfrm>
          <a:prstGeom prst="triangle">
            <a:avLst>
              <a:gd name="adj" fmla="val 50000"/>
            </a:avLst>
          </a:prstGeom>
          <a:solidFill>
            <a:srgbClr val="5D723A"/>
          </a:solidFill>
          <a:ln>
            <a:noFill/>
          </a:ln>
          <a:extLst/>
        </p:spPr>
        <p:txBody>
          <a:bodyPr lIns="0" tIns="0" rIns="0" bIns="0" anchor="ctr"/>
          <a:lstStyle/>
          <a:p>
            <a:pPr fontAlgn="auto">
              <a:spcBef>
                <a:spcPts val="0"/>
              </a:spcBef>
              <a:spcAft>
                <a:spcPts val="0"/>
              </a:spcAft>
              <a:defRPr/>
            </a:pPr>
            <a:endParaRPr kumimoji="1" lang="ru-RU" sz="900">
              <a:solidFill>
                <a:srgbClr val="000000"/>
              </a:solidFill>
              <a:latin typeface="Arial" pitchFamily="34" charset="0"/>
              <a:cs typeface="+mn-cs"/>
            </a:endParaRPr>
          </a:p>
        </p:txBody>
      </p:sp>
      <p:sp>
        <p:nvSpPr>
          <p:cNvPr id="100" name="Прямоугольник 95"/>
          <p:cNvSpPr>
            <a:spLocks noChangeArrowheads="1"/>
          </p:cNvSpPr>
          <p:nvPr/>
        </p:nvSpPr>
        <p:spPr bwMode="auto">
          <a:xfrm>
            <a:off x="777875" y="3371850"/>
            <a:ext cx="966788" cy="874713"/>
          </a:xfrm>
          <a:prstGeom prst="rect">
            <a:avLst/>
          </a:prstGeom>
          <a:solidFill>
            <a:srgbClr val="5D723A"/>
          </a:solidFill>
          <a:ln>
            <a:noFill/>
          </a:ln>
          <a:effectLst/>
        </p:spPr>
        <p:txBody>
          <a:bodyPr lIns="0" tIns="0" rIns="0" bIns="0"/>
          <a:lstStyle/>
          <a:p>
            <a:pPr eaLnBrk="1" fontAlgn="auto" hangingPunct="1">
              <a:spcBef>
                <a:spcPts val="0"/>
              </a:spcBef>
              <a:spcAft>
                <a:spcPts val="0"/>
              </a:spcAft>
              <a:defRPr/>
            </a:pPr>
            <a:endParaRPr lang="ru-RU" sz="900">
              <a:latin typeface="+mn-lt"/>
              <a:cs typeface="+mn-cs"/>
            </a:endParaRPr>
          </a:p>
        </p:txBody>
      </p:sp>
      <p:sp>
        <p:nvSpPr>
          <p:cNvPr id="103" name="AutoShape 11"/>
          <p:cNvSpPr>
            <a:spLocks noChangeArrowheads="1"/>
          </p:cNvSpPr>
          <p:nvPr/>
        </p:nvSpPr>
        <p:spPr bwMode="auto">
          <a:xfrm rot="16200000" flipH="1" flipV="1">
            <a:off x="1506537" y="3609976"/>
            <a:ext cx="874713" cy="398462"/>
          </a:xfrm>
          <a:prstGeom prst="triangle">
            <a:avLst>
              <a:gd name="adj" fmla="val 50000"/>
            </a:avLst>
          </a:prstGeom>
          <a:solidFill>
            <a:srgbClr val="5D723A"/>
          </a:solidFill>
          <a:ln>
            <a:noFill/>
          </a:ln>
          <a:effectLst/>
        </p:spPr>
        <p:txBody>
          <a:bodyPr lIns="0" tIns="0" rIns="0" bIns="0" anchor="ctr"/>
          <a:lstStyle/>
          <a:p>
            <a:pPr fontAlgn="auto">
              <a:spcBef>
                <a:spcPts val="0"/>
              </a:spcBef>
              <a:spcAft>
                <a:spcPts val="0"/>
              </a:spcAft>
              <a:defRPr/>
            </a:pPr>
            <a:endParaRPr kumimoji="1" lang="ru-RU" sz="900">
              <a:solidFill>
                <a:srgbClr val="000000"/>
              </a:solidFill>
              <a:latin typeface="Arial" pitchFamily="34" charset="0"/>
              <a:cs typeface="+mn-cs"/>
            </a:endParaRPr>
          </a:p>
        </p:txBody>
      </p:sp>
      <p:sp>
        <p:nvSpPr>
          <p:cNvPr id="38925" name="Text12"/>
          <p:cNvSpPr>
            <a:spLocks noChangeArrowheads="1"/>
          </p:cNvSpPr>
          <p:nvPr/>
        </p:nvSpPr>
        <p:spPr bwMode="auto">
          <a:xfrm>
            <a:off x="806450" y="3584575"/>
            <a:ext cx="1304925"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spcBef>
                <a:spcPct val="0"/>
              </a:spcBef>
              <a:buClrTx/>
              <a:buFontTx/>
              <a:buNone/>
            </a:pPr>
            <a:r>
              <a:rPr kumimoji="1" lang="ru-RU" altLang="zh-HK" sz="900" b="1" dirty="0" smtClean="0">
                <a:solidFill>
                  <a:schemeClr val="bg1"/>
                </a:solidFill>
              </a:rPr>
              <a:t>Перехват </a:t>
            </a:r>
            <a:br>
              <a:rPr kumimoji="1" lang="ru-RU" altLang="zh-HK" sz="900" b="1" dirty="0" smtClean="0">
                <a:solidFill>
                  <a:schemeClr val="bg1"/>
                </a:solidFill>
              </a:rPr>
            </a:br>
            <a:r>
              <a:rPr kumimoji="1" lang="ru-RU" altLang="zh-HK" sz="900" b="1" dirty="0" smtClean="0">
                <a:solidFill>
                  <a:schemeClr val="bg1"/>
                </a:solidFill>
              </a:rPr>
              <a:t>«</a:t>
            </a:r>
            <a:r>
              <a:rPr kumimoji="1" lang="ru-RU" altLang="zh-HK" sz="900" b="1" i="1" dirty="0" smtClean="0">
                <a:solidFill>
                  <a:schemeClr val="bg1"/>
                </a:solidFill>
              </a:rPr>
              <a:t>маркерных</a:t>
            </a:r>
            <a:r>
              <a:rPr kumimoji="1" lang="ru-RU" altLang="zh-HK" sz="900" b="1" dirty="0" smtClean="0">
                <a:solidFill>
                  <a:schemeClr val="bg1"/>
                </a:solidFill>
              </a:rPr>
              <a:t>»</a:t>
            </a:r>
            <a:br>
              <a:rPr kumimoji="1" lang="ru-RU" altLang="zh-HK" sz="900" b="1" dirty="0" smtClean="0">
                <a:solidFill>
                  <a:schemeClr val="bg1"/>
                </a:solidFill>
              </a:rPr>
            </a:br>
            <a:r>
              <a:rPr kumimoji="1" lang="ru-RU" altLang="zh-HK" sz="900" b="1" dirty="0" smtClean="0">
                <a:solidFill>
                  <a:schemeClr val="bg1"/>
                </a:solidFill>
              </a:rPr>
              <a:t>процессов</a:t>
            </a:r>
            <a:endParaRPr kumimoji="1" lang="ru-RU" altLang="zh-HK" sz="900" b="1" dirty="0">
              <a:solidFill>
                <a:schemeClr val="bg1"/>
              </a:solidFill>
            </a:endParaRPr>
          </a:p>
        </p:txBody>
      </p:sp>
      <p:sp>
        <p:nvSpPr>
          <p:cNvPr id="38926" name="Text12"/>
          <p:cNvSpPr>
            <a:spLocks noChangeArrowheads="1"/>
          </p:cNvSpPr>
          <p:nvPr/>
        </p:nvSpPr>
        <p:spPr bwMode="auto">
          <a:xfrm>
            <a:off x="806450" y="2635250"/>
            <a:ext cx="1336675"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spcBef>
                <a:spcPct val="0"/>
              </a:spcBef>
              <a:buClrTx/>
              <a:buFontTx/>
              <a:buNone/>
            </a:pPr>
            <a:r>
              <a:rPr kumimoji="1" lang="ru-RU" altLang="zh-HK" sz="900" b="1" dirty="0">
                <a:solidFill>
                  <a:schemeClr val="bg1"/>
                </a:solidFill>
              </a:rPr>
              <a:t>Фильтрация</a:t>
            </a:r>
          </a:p>
          <a:p>
            <a:pPr>
              <a:spcBef>
                <a:spcPct val="0"/>
              </a:spcBef>
              <a:buClrTx/>
              <a:buFontTx/>
              <a:buNone/>
            </a:pPr>
            <a:r>
              <a:rPr kumimoji="1" lang="ru-RU" altLang="zh-HK" sz="900" b="1" dirty="0">
                <a:solidFill>
                  <a:schemeClr val="bg1"/>
                </a:solidFill>
              </a:rPr>
              <a:t>типов данных</a:t>
            </a:r>
            <a:endParaRPr kumimoji="1" lang="en-US" altLang="zh-HK" sz="900" b="1" dirty="0">
              <a:solidFill>
                <a:schemeClr val="bg1"/>
              </a:solidFill>
            </a:endParaRPr>
          </a:p>
        </p:txBody>
      </p:sp>
      <p:sp>
        <p:nvSpPr>
          <p:cNvPr id="38927" name="Freeform 15"/>
          <p:cNvSpPr>
            <a:spLocks/>
          </p:cNvSpPr>
          <p:nvPr/>
        </p:nvSpPr>
        <p:spPr bwMode="auto">
          <a:xfrm>
            <a:off x="777875" y="1362075"/>
            <a:ext cx="1365250" cy="987425"/>
          </a:xfrm>
          <a:custGeom>
            <a:avLst/>
            <a:gdLst>
              <a:gd name="T0" fmla="*/ 0 w 6649"/>
              <a:gd name="T1" fmla="*/ 0 h 10000"/>
              <a:gd name="T2" fmla="*/ 2147483646 w 6649"/>
              <a:gd name="T3" fmla="*/ 0 h 10000"/>
              <a:gd name="T4" fmla="*/ 2147483646 w 6649"/>
              <a:gd name="T5" fmla="*/ 2147483646 h 10000"/>
              <a:gd name="T6" fmla="*/ 2147483646 w 6649"/>
              <a:gd name="T7" fmla="*/ 2147483646 h 100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649" h="10000">
                <a:moveTo>
                  <a:pt x="0" y="0"/>
                </a:moveTo>
                <a:lnTo>
                  <a:pt x="4813" y="0"/>
                </a:lnTo>
                <a:lnTo>
                  <a:pt x="6649" y="5040"/>
                </a:lnTo>
                <a:lnTo>
                  <a:pt x="4813" y="10000"/>
                </a:lnTo>
              </a:path>
            </a:pathLst>
          </a:custGeom>
          <a:noFill/>
          <a:ln w="22225" cap="flat" cmpd="sng">
            <a:solidFill>
              <a:schemeClr val="tx1"/>
            </a:solidFill>
            <a:prstDash val="solid"/>
            <a:round/>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111" name="Прямоугольник 140"/>
          <p:cNvSpPr>
            <a:spLocks noChangeArrowheads="1"/>
          </p:cNvSpPr>
          <p:nvPr/>
        </p:nvSpPr>
        <p:spPr bwMode="auto">
          <a:xfrm rot="5400000">
            <a:off x="6578186" y="3165114"/>
            <a:ext cx="3843708" cy="236360"/>
          </a:xfrm>
          <a:prstGeom prst="rect">
            <a:avLst/>
          </a:prstGeom>
          <a:solidFill>
            <a:schemeClr val="bg1"/>
          </a:solidFill>
          <a:ln>
            <a:headEnd/>
            <a:tailEnd/>
          </a:ln>
        </p:spPr>
        <p:style>
          <a:lnRef idx="0">
            <a:schemeClr val="dk1"/>
          </a:lnRef>
          <a:fillRef idx="3">
            <a:schemeClr val="dk1"/>
          </a:fillRef>
          <a:effectRef idx="3">
            <a:schemeClr val="dk1"/>
          </a:effectRef>
          <a:fontRef idx="minor">
            <a:schemeClr val="lt1"/>
          </a:fontRef>
        </p:style>
        <p:txBody>
          <a:bodyPr lIns="0" tIns="0" rIns="0" bIns="0"/>
          <a:lstStyle/>
          <a:p>
            <a:pPr eaLnBrk="1" fontAlgn="auto" hangingPunct="1">
              <a:spcBef>
                <a:spcPts val="0"/>
              </a:spcBef>
              <a:spcAft>
                <a:spcPts val="0"/>
              </a:spcAft>
              <a:defRPr/>
            </a:pPr>
            <a:endParaRPr lang="ru-RU" sz="900" b="1" i="1" dirty="0">
              <a:solidFill>
                <a:schemeClr val="tx1"/>
              </a:solidFill>
            </a:endParaRPr>
          </a:p>
        </p:txBody>
      </p:sp>
      <p:sp>
        <p:nvSpPr>
          <p:cNvPr id="38931" name="Text12"/>
          <p:cNvSpPr>
            <a:spLocks noChangeArrowheads="1"/>
          </p:cNvSpPr>
          <p:nvPr/>
        </p:nvSpPr>
        <p:spPr bwMode="auto">
          <a:xfrm rot="-5400000">
            <a:off x="6670675" y="3251200"/>
            <a:ext cx="3657600"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b="1"/>
              <a:t>Уровни контроля </a:t>
            </a:r>
            <a:r>
              <a:rPr kumimoji="1" lang="en-US" altLang="de-DE" sz="900" b="1"/>
              <a:t>DLP-</a:t>
            </a:r>
            <a:r>
              <a:rPr kumimoji="1" lang="ru-RU" altLang="de-DE" sz="900" b="1"/>
              <a:t>решений</a:t>
            </a:r>
            <a:endParaRPr kumimoji="1" lang="en-ZA" altLang="de-DE" sz="900" b="1"/>
          </a:p>
        </p:txBody>
      </p:sp>
      <p:sp>
        <p:nvSpPr>
          <p:cNvPr id="38932" name="Text12"/>
          <p:cNvSpPr>
            <a:spLocks noChangeArrowheads="1"/>
          </p:cNvSpPr>
          <p:nvPr/>
        </p:nvSpPr>
        <p:spPr bwMode="auto">
          <a:xfrm rot="-5400000">
            <a:off x="-757237" y="3713163"/>
            <a:ext cx="2735262" cy="138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b="1" dirty="0" err="1">
                <a:solidFill>
                  <a:schemeClr val="bg1"/>
                </a:solidFill>
              </a:rPr>
              <a:t>Контекстеные</a:t>
            </a:r>
            <a:r>
              <a:rPr kumimoji="1" lang="ru-RU" altLang="de-DE" sz="900" b="1" dirty="0">
                <a:solidFill>
                  <a:schemeClr val="bg1"/>
                </a:solidFill>
              </a:rPr>
              <a:t> </a:t>
            </a:r>
            <a:r>
              <a:rPr kumimoji="1" lang="en-US" altLang="de-DE" sz="900" b="1" dirty="0">
                <a:solidFill>
                  <a:schemeClr val="bg1"/>
                </a:solidFill>
              </a:rPr>
              <a:t>DLP-</a:t>
            </a:r>
            <a:r>
              <a:rPr kumimoji="1" lang="ru-RU" altLang="de-DE" sz="900" b="1" dirty="0">
                <a:solidFill>
                  <a:schemeClr val="bg1"/>
                </a:solidFill>
              </a:rPr>
              <a:t>решения</a:t>
            </a:r>
            <a:endParaRPr kumimoji="1" lang="en-ZA" altLang="de-DE" sz="900" b="1" dirty="0">
              <a:solidFill>
                <a:schemeClr val="bg1"/>
              </a:solidFill>
            </a:endParaRPr>
          </a:p>
        </p:txBody>
      </p:sp>
      <p:sp>
        <p:nvSpPr>
          <p:cNvPr id="114" name="Прямоугольник 108"/>
          <p:cNvSpPr>
            <a:spLocks noChangeArrowheads="1"/>
          </p:cNvSpPr>
          <p:nvPr/>
        </p:nvSpPr>
        <p:spPr bwMode="auto">
          <a:xfrm>
            <a:off x="6300770" y="2414764"/>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15" name="Прямоугольник 109"/>
          <p:cNvSpPr>
            <a:spLocks noChangeArrowheads="1"/>
          </p:cNvSpPr>
          <p:nvPr/>
        </p:nvSpPr>
        <p:spPr bwMode="auto">
          <a:xfrm>
            <a:off x="6300770" y="3394170"/>
            <a:ext cx="997188"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17" name="Прямоугольник 110"/>
          <p:cNvSpPr>
            <a:spLocks noChangeArrowheads="1"/>
          </p:cNvSpPr>
          <p:nvPr/>
        </p:nvSpPr>
        <p:spPr bwMode="auto">
          <a:xfrm>
            <a:off x="6300770" y="4329227"/>
            <a:ext cx="997188"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118" name="Прямоугольник 111"/>
          <p:cNvSpPr>
            <a:spLocks noChangeArrowheads="1"/>
          </p:cNvSpPr>
          <p:nvPr/>
        </p:nvSpPr>
        <p:spPr bwMode="auto">
          <a:xfrm>
            <a:off x="7328728" y="2414764"/>
            <a:ext cx="997189"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119" name="Прямоугольник 112"/>
          <p:cNvSpPr>
            <a:spLocks noChangeArrowheads="1"/>
          </p:cNvSpPr>
          <p:nvPr/>
        </p:nvSpPr>
        <p:spPr bwMode="auto">
          <a:xfrm>
            <a:off x="7328728" y="3394170"/>
            <a:ext cx="997189" cy="86298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120" name="Прямоугольник 113"/>
          <p:cNvSpPr>
            <a:spLocks noChangeArrowheads="1"/>
          </p:cNvSpPr>
          <p:nvPr/>
        </p:nvSpPr>
        <p:spPr bwMode="auto">
          <a:xfrm>
            <a:off x="7328728" y="4329227"/>
            <a:ext cx="997189"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38951" name="Text12"/>
          <p:cNvSpPr>
            <a:spLocks noChangeArrowheads="1"/>
          </p:cNvSpPr>
          <p:nvPr/>
        </p:nvSpPr>
        <p:spPr bwMode="auto">
          <a:xfrm>
            <a:off x="6351588" y="2663825"/>
            <a:ext cx="9080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Форматы печати </a:t>
            </a:r>
            <a:r>
              <a:rPr kumimoji="1" lang="en-US" altLang="de-DE" sz="900"/>
              <a:t/>
            </a:r>
            <a:br>
              <a:rPr kumimoji="1" lang="en-US" altLang="de-DE" sz="900"/>
            </a:br>
            <a:r>
              <a:rPr kumimoji="1" lang="ru-RU" altLang="de-DE" sz="900"/>
              <a:t>(</a:t>
            </a:r>
            <a:r>
              <a:rPr kumimoji="1" lang="en-US" altLang="de-DE" sz="900"/>
              <a:t>PCL, PS, …</a:t>
            </a:r>
            <a:r>
              <a:rPr kumimoji="1" lang="ru-RU" altLang="de-DE" sz="900"/>
              <a:t>)</a:t>
            </a:r>
            <a:endParaRPr kumimoji="1" lang="en-ZA" altLang="de-DE" sz="900"/>
          </a:p>
        </p:txBody>
      </p:sp>
      <p:sp>
        <p:nvSpPr>
          <p:cNvPr id="38952" name="Text12"/>
          <p:cNvSpPr>
            <a:spLocks noChangeArrowheads="1"/>
          </p:cNvSpPr>
          <p:nvPr/>
        </p:nvSpPr>
        <p:spPr bwMode="auto">
          <a:xfrm>
            <a:off x="6326188" y="1641926"/>
            <a:ext cx="933450"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отправляемые </a:t>
            </a:r>
            <a:r>
              <a:rPr kumimoji="1" lang="en-US" altLang="de-DE" sz="900" b="1"/>
              <a:t>     </a:t>
            </a:r>
            <a:r>
              <a:rPr kumimoji="1" lang="ru-RU" altLang="de-DE" sz="900" b="1"/>
              <a:t>на печать</a:t>
            </a:r>
            <a:endParaRPr kumimoji="1" lang="de-DE" altLang="de-DE" sz="900" b="1"/>
          </a:p>
        </p:txBody>
      </p:sp>
      <p:sp>
        <p:nvSpPr>
          <p:cNvPr id="38953" name="Text12"/>
          <p:cNvSpPr>
            <a:spLocks noChangeArrowheads="1"/>
          </p:cNvSpPr>
          <p:nvPr/>
        </p:nvSpPr>
        <p:spPr bwMode="auto">
          <a:xfrm>
            <a:off x="7380288" y="2573338"/>
            <a:ext cx="9080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Типы объектов протоколов синхронизации</a:t>
            </a:r>
            <a:endParaRPr kumimoji="1" lang="en-ZA" altLang="de-DE" sz="900"/>
          </a:p>
        </p:txBody>
      </p:sp>
      <p:sp>
        <p:nvSpPr>
          <p:cNvPr id="38954" name="Text12"/>
          <p:cNvSpPr>
            <a:spLocks noChangeArrowheads="1"/>
          </p:cNvSpPr>
          <p:nvPr/>
        </p:nvSpPr>
        <p:spPr bwMode="auto">
          <a:xfrm>
            <a:off x="7329488" y="1641926"/>
            <a:ext cx="977900"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локальной синхронизации</a:t>
            </a:r>
            <a:endParaRPr kumimoji="1" lang="de-DE" altLang="de-DE" sz="900" b="1"/>
          </a:p>
        </p:txBody>
      </p:sp>
      <p:sp>
        <p:nvSpPr>
          <p:cNvPr id="38955" name="Text12"/>
          <p:cNvSpPr>
            <a:spLocks noChangeArrowheads="1"/>
          </p:cNvSpPr>
          <p:nvPr/>
        </p:nvSpPr>
        <p:spPr bwMode="auto">
          <a:xfrm>
            <a:off x="6351588" y="3551238"/>
            <a:ext cx="9080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smtClean="0"/>
              <a:t>Приложения </a:t>
            </a:r>
            <a:br>
              <a:rPr kumimoji="1" lang="ru-RU" altLang="de-DE" sz="900" dirty="0" smtClean="0"/>
            </a:br>
            <a:r>
              <a:rPr kumimoji="1" lang="ru-RU" altLang="de-DE" sz="900" dirty="0" smtClean="0"/>
              <a:t>для организации</a:t>
            </a:r>
            <a:br>
              <a:rPr kumimoji="1" lang="ru-RU" altLang="de-DE" sz="900" dirty="0" smtClean="0"/>
            </a:br>
            <a:r>
              <a:rPr kumimoji="1" lang="ru-RU" altLang="de-DE" sz="900" dirty="0" smtClean="0"/>
              <a:t>рабочего </a:t>
            </a:r>
            <a:br>
              <a:rPr kumimoji="1" lang="ru-RU" altLang="de-DE" sz="900" dirty="0" smtClean="0"/>
            </a:br>
            <a:r>
              <a:rPr kumimoji="1" lang="ru-RU" altLang="de-DE" sz="900" dirty="0" smtClean="0"/>
              <a:t>места</a:t>
            </a:r>
            <a:endParaRPr kumimoji="1" lang="en-ZA" altLang="de-DE" sz="900" dirty="0"/>
          </a:p>
        </p:txBody>
      </p:sp>
      <p:sp>
        <p:nvSpPr>
          <p:cNvPr id="38959" name="Text12"/>
          <p:cNvSpPr>
            <a:spLocks noChangeArrowheads="1"/>
          </p:cNvSpPr>
          <p:nvPr/>
        </p:nvSpPr>
        <p:spPr bwMode="auto">
          <a:xfrm>
            <a:off x="6299200" y="5594350"/>
            <a:ext cx="998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Канал печати</a:t>
            </a:r>
            <a:endParaRPr kumimoji="1" lang="en-ZA" altLang="de-DE" sz="900">
              <a:solidFill>
                <a:srgbClr val="000000"/>
              </a:solidFill>
            </a:endParaRPr>
          </a:p>
        </p:txBody>
      </p:sp>
      <p:sp>
        <p:nvSpPr>
          <p:cNvPr id="150" name="AutoShape 11"/>
          <p:cNvSpPr>
            <a:spLocks noChangeArrowheads="1"/>
          </p:cNvSpPr>
          <p:nvPr/>
        </p:nvSpPr>
        <p:spPr bwMode="auto">
          <a:xfrm rot="10800000" flipH="1" flipV="1">
            <a:off x="6325945" y="5306784"/>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51" name="AutoShape 11"/>
          <p:cNvSpPr>
            <a:spLocks noChangeArrowheads="1"/>
          </p:cNvSpPr>
          <p:nvPr/>
        </p:nvSpPr>
        <p:spPr bwMode="auto">
          <a:xfrm rot="10800000" flipH="1" flipV="1">
            <a:off x="7346910" y="5306784"/>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52" name="Прямоугольник 105"/>
          <p:cNvSpPr>
            <a:spLocks noChangeArrowheads="1"/>
          </p:cNvSpPr>
          <p:nvPr/>
        </p:nvSpPr>
        <p:spPr bwMode="auto">
          <a:xfrm>
            <a:off x="3212702" y="2414764"/>
            <a:ext cx="997188"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153" name="Прямоугольник 106"/>
          <p:cNvSpPr>
            <a:spLocks noChangeArrowheads="1"/>
          </p:cNvSpPr>
          <p:nvPr/>
        </p:nvSpPr>
        <p:spPr bwMode="auto">
          <a:xfrm>
            <a:off x="3212702" y="3394170"/>
            <a:ext cx="997188" cy="862985"/>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154" name="Прямоугольник 107"/>
          <p:cNvSpPr>
            <a:spLocks noChangeArrowheads="1"/>
          </p:cNvSpPr>
          <p:nvPr/>
        </p:nvSpPr>
        <p:spPr bwMode="auto">
          <a:xfrm>
            <a:off x="3212702" y="4329227"/>
            <a:ext cx="997188"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38978" name="Text12"/>
          <p:cNvSpPr>
            <a:spLocks noChangeArrowheads="1"/>
          </p:cNvSpPr>
          <p:nvPr/>
        </p:nvSpPr>
        <p:spPr bwMode="auto">
          <a:xfrm>
            <a:off x="3213100" y="5594350"/>
            <a:ext cx="9969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Терминальные сессии и виртуальные рабочие</a:t>
            </a:r>
            <a:endParaRPr kumimoji="1" lang="en-US" altLang="de-DE" sz="900">
              <a:solidFill>
                <a:srgbClr val="000000"/>
              </a:solidFill>
            </a:endParaRPr>
          </a:p>
          <a:p>
            <a:pPr marL="0" lvl="1" algn="ctr">
              <a:spcBef>
                <a:spcPct val="0"/>
              </a:spcBef>
              <a:buClrTx/>
              <a:buFontTx/>
              <a:buNone/>
            </a:pPr>
            <a:r>
              <a:rPr kumimoji="1" lang="ru-RU" altLang="de-DE" sz="900">
                <a:solidFill>
                  <a:srgbClr val="000000"/>
                </a:solidFill>
              </a:rPr>
              <a:t>столы</a:t>
            </a:r>
            <a:endParaRPr kumimoji="1" lang="en-ZA" altLang="de-DE" sz="900">
              <a:solidFill>
                <a:srgbClr val="000000"/>
              </a:solidFill>
            </a:endParaRPr>
          </a:p>
        </p:txBody>
      </p:sp>
      <p:sp>
        <p:nvSpPr>
          <p:cNvPr id="159" name="AutoShape 11"/>
          <p:cNvSpPr>
            <a:spLocks noChangeArrowheads="1"/>
          </p:cNvSpPr>
          <p:nvPr/>
        </p:nvSpPr>
        <p:spPr bwMode="auto">
          <a:xfrm rot="10800000" flipH="1" flipV="1">
            <a:off x="3237876" y="5306784"/>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0" name="AutoShape 11"/>
          <p:cNvSpPr>
            <a:spLocks noChangeArrowheads="1"/>
          </p:cNvSpPr>
          <p:nvPr/>
        </p:nvSpPr>
        <p:spPr bwMode="auto">
          <a:xfrm flipH="1">
            <a:off x="3237876" y="2096919"/>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1" name="AutoShape 11"/>
          <p:cNvSpPr>
            <a:spLocks noChangeArrowheads="1"/>
          </p:cNvSpPr>
          <p:nvPr/>
        </p:nvSpPr>
        <p:spPr bwMode="auto">
          <a:xfrm flipH="1">
            <a:off x="6325945" y="2095071"/>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2" name="AutoShape 11"/>
          <p:cNvSpPr>
            <a:spLocks noChangeArrowheads="1"/>
          </p:cNvSpPr>
          <p:nvPr/>
        </p:nvSpPr>
        <p:spPr bwMode="auto">
          <a:xfrm flipH="1">
            <a:off x="7346910" y="2095071"/>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64" name="Прямоугольник 102"/>
          <p:cNvSpPr>
            <a:spLocks noChangeArrowheads="1"/>
          </p:cNvSpPr>
          <p:nvPr/>
        </p:nvSpPr>
        <p:spPr bwMode="auto">
          <a:xfrm>
            <a:off x="2183345" y="2414764"/>
            <a:ext cx="995790"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65" name="Прямоугольник 103"/>
          <p:cNvSpPr>
            <a:spLocks noChangeArrowheads="1"/>
          </p:cNvSpPr>
          <p:nvPr/>
        </p:nvSpPr>
        <p:spPr bwMode="auto">
          <a:xfrm>
            <a:off x="2183345" y="3394170"/>
            <a:ext cx="995790"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66" name="Прямоугольник 104"/>
          <p:cNvSpPr>
            <a:spLocks noChangeArrowheads="1"/>
          </p:cNvSpPr>
          <p:nvPr/>
        </p:nvSpPr>
        <p:spPr bwMode="auto">
          <a:xfrm>
            <a:off x="2183345" y="4329227"/>
            <a:ext cx="995790"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39000" name="Text12"/>
          <p:cNvSpPr>
            <a:spLocks noChangeArrowheads="1"/>
          </p:cNvSpPr>
          <p:nvPr/>
        </p:nvSpPr>
        <p:spPr bwMode="auto">
          <a:xfrm>
            <a:off x="2233613" y="2663825"/>
            <a:ext cx="909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a:t>Типы файлов и данных</a:t>
            </a:r>
            <a:endParaRPr kumimoji="1" lang="en-ZA" altLang="de-DE" sz="900" dirty="0"/>
          </a:p>
        </p:txBody>
      </p:sp>
      <p:sp>
        <p:nvSpPr>
          <p:cNvPr id="39001" name="Text12"/>
          <p:cNvSpPr>
            <a:spLocks noChangeArrowheads="1"/>
          </p:cNvSpPr>
          <p:nvPr/>
        </p:nvSpPr>
        <p:spPr bwMode="auto">
          <a:xfrm>
            <a:off x="2182813" y="1641926"/>
            <a:ext cx="960437"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dirty="0"/>
              <a:t>Данные, передаваемые по сети</a:t>
            </a:r>
            <a:endParaRPr kumimoji="1" lang="de-DE" altLang="de-DE" sz="900" b="1" dirty="0"/>
          </a:p>
        </p:txBody>
      </p:sp>
      <p:sp>
        <p:nvSpPr>
          <p:cNvPr id="39002" name="Text12"/>
          <p:cNvSpPr>
            <a:spLocks noChangeArrowheads="1"/>
          </p:cNvSpPr>
          <p:nvPr/>
        </p:nvSpPr>
        <p:spPr bwMode="auto">
          <a:xfrm>
            <a:off x="2233613" y="3551238"/>
            <a:ext cx="909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a:t>Сетевые </a:t>
            </a:r>
            <a:r>
              <a:rPr kumimoji="1" lang="ru-RU" altLang="de-DE" sz="900" dirty="0" smtClean="0"/>
              <a:t>приложения</a:t>
            </a:r>
            <a:endParaRPr kumimoji="1" lang="en-ZA" altLang="de-DE" sz="900" dirty="0"/>
          </a:p>
        </p:txBody>
      </p:sp>
      <p:sp>
        <p:nvSpPr>
          <p:cNvPr id="39004" name="Text12"/>
          <p:cNvSpPr>
            <a:spLocks noChangeArrowheads="1"/>
          </p:cNvSpPr>
          <p:nvPr/>
        </p:nvSpPr>
        <p:spPr bwMode="auto">
          <a:xfrm>
            <a:off x="2182813" y="5594350"/>
            <a:ext cx="9969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a:solidFill>
                  <a:srgbClr val="000000"/>
                </a:solidFill>
              </a:rPr>
              <a:t>Сетевые </a:t>
            </a:r>
            <a:r>
              <a:rPr kumimoji="1" lang="ru-RU" altLang="de-DE" sz="900" dirty="0" smtClean="0">
                <a:solidFill>
                  <a:srgbClr val="000000"/>
                </a:solidFill>
              </a:rPr>
              <a:t>каналы</a:t>
            </a:r>
            <a:br>
              <a:rPr kumimoji="1" lang="ru-RU" altLang="de-DE" sz="900" dirty="0" smtClean="0">
                <a:solidFill>
                  <a:srgbClr val="000000"/>
                </a:solidFill>
              </a:rPr>
            </a:br>
            <a:r>
              <a:rPr kumimoji="1" lang="ru-RU" altLang="de-DE" sz="900" dirty="0" smtClean="0">
                <a:solidFill>
                  <a:srgbClr val="000000"/>
                </a:solidFill>
              </a:rPr>
              <a:t>(Интернет,</a:t>
            </a:r>
            <a:br>
              <a:rPr kumimoji="1" lang="ru-RU" altLang="de-DE" sz="900" dirty="0" smtClean="0">
                <a:solidFill>
                  <a:srgbClr val="000000"/>
                </a:solidFill>
              </a:rPr>
            </a:br>
            <a:r>
              <a:rPr kumimoji="1" lang="ru-RU" altLang="de-DE" sz="900" dirty="0" smtClean="0">
                <a:solidFill>
                  <a:srgbClr val="000000"/>
                </a:solidFill>
              </a:rPr>
              <a:t>общие сетевые </a:t>
            </a:r>
            <a:br>
              <a:rPr kumimoji="1" lang="ru-RU" altLang="de-DE" sz="900" dirty="0" smtClean="0">
                <a:solidFill>
                  <a:srgbClr val="000000"/>
                </a:solidFill>
              </a:rPr>
            </a:br>
            <a:r>
              <a:rPr kumimoji="1" lang="ru-RU" altLang="de-DE" sz="900" dirty="0" smtClean="0">
                <a:solidFill>
                  <a:srgbClr val="000000"/>
                </a:solidFill>
              </a:rPr>
              <a:t>ресурсы)</a:t>
            </a:r>
            <a:endParaRPr kumimoji="1" lang="en-ZA" altLang="de-DE" sz="900" dirty="0">
              <a:solidFill>
                <a:srgbClr val="000000"/>
              </a:solidFill>
            </a:endParaRPr>
          </a:p>
        </p:txBody>
      </p:sp>
      <p:sp>
        <p:nvSpPr>
          <p:cNvPr id="172" name="AutoShape 11"/>
          <p:cNvSpPr>
            <a:spLocks noChangeArrowheads="1"/>
          </p:cNvSpPr>
          <p:nvPr/>
        </p:nvSpPr>
        <p:spPr bwMode="auto">
          <a:xfrm rot="10800000" flipH="1" flipV="1">
            <a:off x="2183345" y="5306784"/>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73" name="AutoShape 11"/>
          <p:cNvSpPr>
            <a:spLocks noChangeArrowheads="1"/>
          </p:cNvSpPr>
          <p:nvPr/>
        </p:nvSpPr>
        <p:spPr bwMode="auto">
          <a:xfrm flipH="1">
            <a:off x="2183345" y="2095071"/>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74" name="Прямоугольник 102"/>
          <p:cNvSpPr>
            <a:spLocks noChangeArrowheads="1"/>
          </p:cNvSpPr>
          <p:nvPr/>
        </p:nvSpPr>
        <p:spPr bwMode="auto">
          <a:xfrm>
            <a:off x="5270015" y="2414764"/>
            <a:ext cx="997189"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75" name="Прямоугольник 103"/>
          <p:cNvSpPr>
            <a:spLocks noChangeArrowheads="1"/>
          </p:cNvSpPr>
          <p:nvPr/>
        </p:nvSpPr>
        <p:spPr bwMode="auto">
          <a:xfrm>
            <a:off x="5270015" y="3394170"/>
            <a:ext cx="997189"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76" name="Прямоугольник 104"/>
          <p:cNvSpPr>
            <a:spLocks noChangeArrowheads="1"/>
          </p:cNvSpPr>
          <p:nvPr/>
        </p:nvSpPr>
        <p:spPr bwMode="auto">
          <a:xfrm>
            <a:off x="5270015" y="4329227"/>
            <a:ext cx="997189"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39020" name="Text12"/>
          <p:cNvSpPr>
            <a:spLocks noChangeArrowheads="1"/>
          </p:cNvSpPr>
          <p:nvPr/>
        </p:nvSpPr>
        <p:spPr bwMode="auto">
          <a:xfrm>
            <a:off x="5321300" y="2755900"/>
            <a:ext cx="9080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Типы данных</a:t>
            </a:r>
            <a:endParaRPr kumimoji="1" lang="en-ZA" altLang="de-DE" sz="900"/>
          </a:p>
        </p:txBody>
      </p:sp>
      <p:sp>
        <p:nvSpPr>
          <p:cNvPr id="39021" name="Text12"/>
          <p:cNvSpPr>
            <a:spLocks noChangeArrowheads="1"/>
          </p:cNvSpPr>
          <p:nvPr/>
        </p:nvSpPr>
        <p:spPr bwMode="auto">
          <a:xfrm>
            <a:off x="5270500" y="1819726"/>
            <a:ext cx="958850" cy="3667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в буфере обмена</a:t>
            </a:r>
            <a:endParaRPr kumimoji="1" lang="de-DE" altLang="de-DE" sz="900" b="1"/>
          </a:p>
        </p:txBody>
      </p:sp>
      <p:sp>
        <p:nvSpPr>
          <p:cNvPr id="39024" name="Text12"/>
          <p:cNvSpPr>
            <a:spLocks noChangeArrowheads="1"/>
          </p:cNvSpPr>
          <p:nvPr/>
        </p:nvSpPr>
        <p:spPr bwMode="auto">
          <a:xfrm>
            <a:off x="5270500" y="5594350"/>
            <a:ext cx="9969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Буфер обмена</a:t>
            </a:r>
            <a:endParaRPr kumimoji="1" lang="en-ZA" altLang="de-DE" sz="900">
              <a:solidFill>
                <a:srgbClr val="000000"/>
              </a:solidFill>
            </a:endParaRPr>
          </a:p>
        </p:txBody>
      </p:sp>
      <p:sp>
        <p:nvSpPr>
          <p:cNvPr id="182" name="AutoShape 11"/>
          <p:cNvSpPr>
            <a:spLocks noChangeArrowheads="1"/>
          </p:cNvSpPr>
          <p:nvPr/>
        </p:nvSpPr>
        <p:spPr bwMode="auto">
          <a:xfrm rot="10800000" flipH="1" flipV="1">
            <a:off x="5270015" y="5306784"/>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83" name="AutoShape 11"/>
          <p:cNvSpPr>
            <a:spLocks noChangeArrowheads="1"/>
          </p:cNvSpPr>
          <p:nvPr/>
        </p:nvSpPr>
        <p:spPr bwMode="auto">
          <a:xfrm flipH="1">
            <a:off x="5270015" y="2096919"/>
            <a:ext cx="959427"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84" name="Прямоугольник 105"/>
          <p:cNvSpPr>
            <a:spLocks noChangeArrowheads="1"/>
          </p:cNvSpPr>
          <p:nvPr/>
        </p:nvSpPr>
        <p:spPr bwMode="auto">
          <a:xfrm>
            <a:off x="4239261" y="2414764"/>
            <a:ext cx="997188" cy="864834"/>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85" name="Прямоугольник 106"/>
          <p:cNvSpPr>
            <a:spLocks noChangeArrowheads="1"/>
          </p:cNvSpPr>
          <p:nvPr/>
        </p:nvSpPr>
        <p:spPr bwMode="auto">
          <a:xfrm>
            <a:off x="4239261" y="3394170"/>
            <a:ext cx="997188" cy="862985"/>
          </a:xfrm>
          <a:prstGeom prst="rect">
            <a:avLst/>
          </a:prstGeom>
          <a:solidFill>
            <a:schemeClr val="bg1"/>
          </a:soli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defRPr/>
            </a:pPr>
            <a:endParaRPr lang="ru-RU" sz="900">
              <a:solidFill>
                <a:schemeClr val="tx1"/>
              </a:solidFill>
            </a:endParaRPr>
          </a:p>
        </p:txBody>
      </p:sp>
      <p:sp>
        <p:nvSpPr>
          <p:cNvPr id="186" name="Прямоугольник 107"/>
          <p:cNvSpPr>
            <a:spLocks noChangeArrowheads="1"/>
          </p:cNvSpPr>
          <p:nvPr/>
        </p:nvSpPr>
        <p:spPr bwMode="auto">
          <a:xfrm>
            <a:off x="4239261" y="4329227"/>
            <a:ext cx="997188" cy="864834"/>
          </a:xfrm>
          <a:prstGeom prst="rect">
            <a:avLst/>
          </a:prstGeom>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path path="circle">
              <a:fillToRect t="100000" r="100000"/>
            </a:path>
            <a:tileRect l="-100000" b="-100000"/>
          </a:gradFill>
          <a:ln/>
        </p:spPr>
        <p:style>
          <a:lnRef idx="0">
            <a:schemeClr val="dk1"/>
          </a:lnRef>
          <a:fillRef idx="3">
            <a:schemeClr val="dk1"/>
          </a:fillRef>
          <a:effectRef idx="3">
            <a:schemeClr val="dk1"/>
          </a:effectRef>
          <a:fontRef idx="minor">
            <a:schemeClr val="lt1"/>
          </a:fontRef>
        </p:style>
        <p:txBody>
          <a:bodyPr lIns="0" tIns="0" rIns="0" bIns="0"/>
          <a:lstStyle/>
          <a:p>
            <a:pPr algn="ctr" eaLnBrk="1" fontAlgn="auto" hangingPunct="1">
              <a:spcBef>
                <a:spcPts val="0"/>
              </a:spcBef>
              <a:spcAft>
                <a:spcPts val="0"/>
              </a:spcAft>
            </a:pPr>
            <a:endParaRPr lang="ru-RU" sz="900">
              <a:solidFill>
                <a:schemeClr val="tx1"/>
              </a:solidFill>
            </a:endParaRPr>
          </a:p>
        </p:txBody>
      </p:sp>
      <p:sp>
        <p:nvSpPr>
          <p:cNvPr id="39040" name="Text12"/>
          <p:cNvSpPr>
            <a:spLocks noChangeArrowheads="1"/>
          </p:cNvSpPr>
          <p:nvPr/>
        </p:nvSpPr>
        <p:spPr bwMode="auto">
          <a:xfrm>
            <a:off x="4291013" y="2755900"/>
            <a:ext cx="90805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t>Типы файлов</a:t>
            </a:r>
            <a:endParaRPr kumimoji="1" lang="en-ZA" altLang="de-DE" sz="900"/>
          </a:p>
        </p:txBody>
      </p:sp>
      <p:sp>
        <p:nvSpPr>
          <p:cNvPr id="39041" name="Text12"/>
          <p:cNvSpPr>
            <a:spLocks noChangeArrowheads="1"/>
          </p:cNvSpPr>
          <p:nvPr/>
        </p:nvSpPr>
        <p:spPr bwMode="auto">
          <a:xfrm>
            <a:off x="4264025" y="1819726"/>
            <a:ext cx="962025" cy="3667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Файлы и их содержимое</a:t>
            </a:r>
            <a:endParaRPr kumimoji="1" lang="de-DE" altLang="de-DE" sz="900" b="1"/>
          </a:p>
        </p:txBody>
      </p:sp>
      <p:sp>
        <p:nvSpPr>
          <p:cNvPr id="39044" name="Text12"/>
          <p:cNvSpPr>
            <a:spLocks noChangeArrowheads="1"/>
          </p:cNvSpPr>
          <p:nvPr/>
        </p:nvSpPr>
        <p:spPr bwMode="auto">
          <a:xfrm>
            <a:off x="4238625" y="5594350"/>
            <a:ext cx="9985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a:solidFill>
                  <a:srgbClr val="000000"/>
                </a:solidFill>
              </a:rPr>
              <a:t>Сменные устройства</a:t>
            </a:r>
            <a:endParaRPr kumimoji="1" lang="en-ZA" altLang="de-DE" sz="900">
              <a:solidFill>
                <a:srgbClr val="000000"/>
              </a:solidFill>
            </a:endParaRPr>
          </a:p>
        </p:txBody>
      </p:sp>
      <p:sp>
        <p:nvSpPr>
          <p:cNvPr id="192" name="AutoShape 11"/>
          <p:cNvSpPr>
            <a:spLocks noChangeArrowheads="1"/>
          </p:cNvSpPr>
          <p:nvPr/>
        </p:nvSpPr>
        <p:spPr bwMode="auto">
          <a:xfrm rot="10800000" flipH="1" flipV="1">
            <a:off x="4264435" y="5306784"/>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193" name="AutoShape 11"/>
          <p:cNvSpPr>
            <a:spLocks noChangeArrowheads="1"/>
          </p:cNvSpPr>
          <p:nvPr/>
        </p:nvSpPr>
        <p:spPr bwMode="auto">
          <a:xfrm flipH="1">
            <a:off x="4264435" y="2096919"/>
            <a:ext cx="960825" cy="206969"/>
          </a:xfrm>
          <a:prstGeom prst="triangle">
            <a:avLst>
              <a:gd name="adj" fmla="val 50000"/>
            </a:avLst>
          </a:prstGeom>
          <a:ln/>
        </p:spPr>
        <p:style>
          <a:lnRef idx="0">
            <a:schemeClr val="dk1"/>
          </a:lnRef>
          <a:fillRef idx="3">
            <a:schemeClr val="dk1"/>
          </a:fillRef>
          <a:effectRef idx="3">
            <a:schemeClr val="dk1"/>
          </a:effectRef>
          <a:fontRef idx="minor">
            <a:schemeClr val="lt1"/>
          </a:fontRef>
        </p:style>
        <p:txBody>
          <a:bodyPr lIns="0" tIns="0" rIns="0" bIns="0" anchor="ctr"/>
          <a:lstStyle/>
          <a:p>
            <a:pPr algn="ctr" fontAlgn="auto">
              <a:spcBef>
                <a:spcPts val="0"/>
              </a:spcBef>
              <a:spcAft>
                <a:spcPts val="0"/>
              </a:spcAft>
              <a:defRPr/>
            </a:pPr>
            <a:endParaRPr kumimoji="1" lang="ru-RU" sz="900">
              <a:solidFill>
                <a:srgbClr val="000000"/>
              </a:solidFill>
              <a:latin typeface="Arial" pitchFamily="34" charset="0"/>
            </a:endParaRPr>
          </a:p>
        </p:txBody>
      </p:sp>
      <p:sp>
        <p:nvSpPr>
          <p:cNvPr id="39051" name="Text12"/>
          <p:cNvSpPr>
            <a:spLocks noChangeArrowheads="1"/>
          </p:cNvSpPr>
          <p:nvPr/>
        </p:nvSpPr>
        <p:spPr bwMode="auto">
          <a:xfrm>
            <a:off x="3279775" y="1641926"/>
            <a:ext cx="958850" cy="549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Lst>
        </p:spPr>
        <p:txBody>
          <a:bodyPr lIns="0" tIns="0" rIns="0" bIns="0">
            <a:spAutoFit/>
          </a:bodyPr>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a:spcBef>
                <a:spcPct val="0"/>
              </a:spcBef>
              <a:buClrTx/>
              <a:buFontTx/>
              <a:buNone/>
            </a:pPr>
            <a:r>
              <a:rPr kumimoji="1" lang="ru-RU" altLang="de-DE" sz="900" b="1"/>
              <a:t>Данные, терминальной сессии</a:t>
            </a:r>
            <a:endParaRPr kumimoji="1" lang="de-DE" altLang="de-DE" sz="900" b="1"/>
          </a:p>
        </p:txBody>
      </p:sp>
      <p:sp>
        <p:nvSpPr>
          <p:cNvPr id="104" name="AutoShape 11"/>
          <p:cNvSpPr>
            <a:spLocks noChangeArrowheads="1"/>
          </p:cNvSpPr>
          <p:nvPr/>
        </p:nvSpPr>
        <p:spPr bwMode="auto">
          <a:xfrm rot="16200000" flipH="1" flipV="1">
            <a:off x="1505744" y="4564857"/>
            <a:ext cx="876300" cy="398462"/>
          </a:xfrm>
          <a:prstGeom prst="triangle">
            <a:avLst>
              <a:gd name="adj" fmla="val 50000"/>
            </a:avLst>
          </a:prstGeom>
          <a:solidFill>
            <a:srgbClr val="C00000"/>
          </a:solidFill>
          <a:ln>
            <a:noFill/>
          </a:ln>
          <a:effectLst/>
        </p:spPr>
        <p:txBody>
          <a:bodyPr lIns="0" tIns="0" rIns="0" bIns="0" anchor="ctr"/>
          <a:lstStyle/>
          <a:p>
            <a:pPr fontAlgn="auto">
              <a:spcBef>
                <a:spcPts val="0"/>
              </a:spcBef>
              <a:spcAft>
                <a:spcPts val="0"/>
              </a:spcAft>
              <a:defRPr/>
            </a:pPr>
            <a:endParaRPr kumimoji="1" lang="ru-RU" sz="900">
              <a:solidFill>
                <a:srgbClr val="000000"/>
              </a:solidFill>
              <a:latin typeface="Arial" pitchFamily="34" charset="0"/>
              <a:cs typeface="+mn-cs"/>
            </a:endParaRPr>
          </a:p>
        </p:txBody>
      </p:sp>
      <p:sp>
        <p:nvSpPr>
          <p:cNvPr id="101" name="Прямоугольник 96"/>
          <p:cNvSpPr>
            <a:spLocks noChangeArrowheads="1"/>
          </p:cNvSpPr>
          <p:nvPr/>
        </p:nvSpPr>
        <p:spPr bwMode="auto">
          <a:xfrm>
            <a:off x="777875" y="4325938"/>
            <a:ext cx="966788" cy="876300"/>
          </a:xfrm>
          <a:prstGeom prst="rect">
            <a:avLst/>
          </a:prstGeom>
          <a:solidFill>
            <a:srgbClr val="C00000"/>
          </a:solidFill>
          <a:ln>
            <a:noFill/>
          </a:ln>
          <a:effectLst/>
        </p:spPr>
        <p:txBody>
          <a:bodyPr lIns="0" tIns="0" rIns="0" bIns="0"/>
          <a:lstStyle/>
          <a:p>
            <a:pPr eaLnBrk="1" fontAlgn="auto" hangingPunct="1">
              <a:spcBef>
                <a:spcPts val="0"/>
              </a:spcBef>
              <a:spcAft>
                <a:spcPts val="0"/>
              </a:spcAft>
              <a:defRPr/>
            </a:pPr>
            <a:endParaRPr lang="ru-RU" sz="900">
              <a:latin typeface="+mn-lt"/>
              <a:cs typeface="+mn-cs"/>
            </a:endParaRPr>
          </a:p>
        </p:txBody>
      </p:sp>
      <p:sp>
        <p:nvSpPr>
          <p:cNvPr id="39054" name="Text12"/>
          <p:cNvSpPr>
            <a:spLocks noChangeArrowheads="1"/>
          </p:cNvSpPr>
          <p:nvPr/>
        </p:nvSpPr>
        <p:spPr bwMode="auto">
          <a:xfrm>
            <a:off x="806450" y="4510088"/>
            <a:ext cx="130492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spcBef>
                <a:spcPct val="0"/>
              </a:spcBef>
              <a:buClrTx/>
              <a:buFontTx/>
              <a:buNone/>
            </a:pPr>
            <a:r>
              <a:rPr kumimoji="1" lang="ru-RU" altLang="zh-HK" sz="900" b="1" dirty="0">
                <a:solidFill>
                  <a:schemeClr val="bg1"/>
                </a:solidFill>
              </a:rPr>
              <a:t>Контроль на</a:t>
            </a:r>
          </a:p>
          <a:p>
            <a:pPr>
              <a:spcBef>
                <a:spcPct val="0"/>
              </a:spcBef>
              <a:buClrTx/>
              <a:buFontTx/>
              <a:buNone/>
            </a:pPr>
            <a:r>
              <a:rPr kumimoji="1" lang="ru-RU" altLang="zh-HK" sz="900" b="1" dirty="0">
                <a:solidFill>
                  <a:schemeClr val="bg1"/>
                </a:solidFill>
              </a:rPr>
              <a:t>уровне  порта или </a:t>
            </a:r>
          </a:p>
          <a:p>
            <a:pPr>
              <a:spcBef>
                <a:spcPct val="0"/>
              </a:spcBef>
              <a:buClrTx/>
              <a:buFontTx/>
              <a:buNone/>
            </a:pPr>
            <a:r>
              <a:rPr kumimoji="1" lang="ru-RU" altLang="zh-HK" sz="900" b="1" dirty="0">
                <a:solidFill>
                  <a:schemeClr val="bg1"/>
                </a:solidFill>
              </a:rPr>
              <a:t>интерфейса</a:t>
            </a:r>
          </a:p>
        </p:txBody>
      </p:sp>
      <p:sp>
        <p:nvSpPr>
          <p:cNvPr id="87" name="Text12"/>
          <p:cNvSpPr>
            <a:spLocks noChangeArrowheads="1"/>
          </p:cNvSpPr>
          <p:nvPr/>
        </p:nvSpPr>
        <p:spPr bwMode="auto">
          <a:xfrm>
            <a:off x="3242491" y="2663825"/>
            <a:ext cx="9096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a:t>Типы файлов и данных</a:t>
            </a:r>
            <a:endParaRPr kumimoji="1" lang="en-ZA" altLang="de-DE" sz="900" dirty="0"/>
          </a:p>
        </p:txBody>
      </p:sp>
      <p:sp>
        <p:nvSpPr>
          <p:cNvPr id="81" name="Text12"/>
          <p:cNvSpPr>
            <a:spLocks noChangeArrowheads="1"/>
          </p:cNvSpPr>
          <p:nvPr/>
        </p:nvSpPr>
        <p:spPr bwMode="auto">
          <a:xfrm>
            <a:off x="3273681" y="3551238"/>
            <a:ext cx="90963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smtClean="0"/>
              <a:t>???</a:t>
            </a:r>
            <a:endParaRPr kumimoji="1" lang="en-ZA" altLang="de-DE" sz="900" dirty="0"/>
          </a:p>
        </p:txBody>
      </p:sp>
      <p:sp>
        <p:nvSpPr>
          <p:cNvPr id="82" name="Text12"/>
          <p:cNvSpPr>
            <a:spLocks noChangeArrowheads="1"/>
          </p:cNvSpPr>
          <p:nvPr/>
        </p:nvSpPr>
        <p:spPr bwMode="auto">
          <a:xfrm>
            <a:off x="4293460" y="3551238"/>
            <a:ext cx="9096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en-US" altLang="de-DE" sz="900" dirty="0" smtClean="0"/>
              <a:t>Windows</a:t>
            </a:r>
            <a:br>
              <a:rPr kumimoji="1" lang="en-US" altLang="de-DE" sz="900" dirty="0" smtClean="0"/>
            </a:br>
            <a:r>
              <a:rPr kumimoji="1" lang="en-US" altLang="de-DE" sz="900" dirty="0" smtClean="0"/>
              <a:t>Explorer</a:t>
            </a:r>
            <a:endParaRPr kumimoji="1" lang="en-ZA" altLang="de-DE" sz="900" dirty="0"/>
          </a:p>
        </p:txBody>
      </p:sp>
      <p:sp>
        <p:nvSpPr>
          <p:cNvPr id="83" name="Text12"/>
          <p:cNvSpPr>
            <a:spLocks noChangeArrowheads="1"/>
          </p:cNvSpPr>
          <p:nvPr/>
        </p:nvSpPr>
        <p:spPr bwMode="auto">
          <a:xfrm>
            <a:off x="5321300" y="3539489"/>
            <a:ext cx="90963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algn="ctr">
              <a:spcBef>
                <a:spcPct val="0"/>
              </a:spcBef>
              <a:buClrTx/>
              <a:buFontTx/>
              <a:buNone/>
            </a:pPr>
            <a:r>
              <a:rPr kumimoji="1" lang="ru-RU" altLang="de-DE" sz="900" dirty="0" smtClean="0"/>
              <a:t>Системные службы </a:t>
            </a:r>
            <a:r>
              <a:rPr kumimoji="1" lang="en-US" altLang="de-DE" sz="900" dirty="0" smtClean="0"/>
              <a:t/>
            </a:r>
            <a:br>
              <a:rPr kumimoji="1" lang="en-US" altLang="de-DE" sz="900" dirty="0" smtClean="0"/>
            </a:br>
            <a:r>
              <a:rPr kumimoji="1" lang="en-US" altLang="de-DE" sz="900" dirty="0" smtClean="0"/>
              <a:t>Windows</a:t>
            </a:r>
            <a:endParaRPr kumimoji="1" lang="en-ZA" altLang="de-DE" sz="900" dirty="0"/>
          </a:p>
        </p:txBody>
      </p:sp>
      <p:sp>
        <p:nvSpPr>
          <p:cNvPr id="86" name="Text12"/>
          <p:cNvSpPr>
            <a:spLocks noChangeArrowheads="1"/>
          </p:cNvSpPr>
          <p:nvPr/>
        </p:nvSpPr>
        <p:spPr bwMode="auto">
          <a:xfrm>
            <a:off x="2369860" y="1142751"/>
            <a:ext cx="5851615" cy="276999"/>
          </a:xfrm>
          <a:prstGeom prst="rect">
            <a:avLst/>
          </a:prstGeom>
          <a:solidFill>
            <a:srgbClr val="C00000"/>
          </a:solidFill>
          <a:ln>
            <a:noFill/>
          </a:ln>
          <a:effectLst/>
          <a:extLst/>
        </p:spPr>
        <p:txBody>
          <a:bodyPr lIns="0" tIns="0" rIns="0" bIns="0">
            <a:spAutoFit/>
          </a:bodyPr>
          <a:lstStyle/>
          <a:p>
            <a:pPr marL="0" lvl="1" algn="ctr" defTabSz="330200" fontAlgn="auto">
              <a:spcBef>
                <a:spcPts val="0"/>
              </a:spcBef>
              <a:spcAft>
                <a:spcPts val="0"/>
              </a:spcAft>
              <a:defRPr/>
            </a:pPr>
            <a:r>
              <a:rPr kumimoji="1" lang="ru-RU" altLang="de-DE" sz="900" b="1" i="1" dirty="0" smtClean="0">
                <a:solidFill>
                  <a:schemeClr val="bg1"/>
                </a:solidFill>
                <a:latin typeface="Segoe UI" pitchFamily="34" charset="0"/>
                <a:cs typeface="Segoe UI" pitchFamily="34" charset="0"/>
              </a:rPr>
              <a:t>Контроль отдельных процессов (</a:t>
            </a:r>
            <a:r>
              <a:rPr kumimoji="1" lang="ru-RU" altLang="de-DE" sz="900" b="1" i="1" dirty="0" err="1" smtClean="0">
                <a:solidFill>
                  <a:schemeClr val="bg1"/>
                </a:solidFill>
                <a:latin typeface="Segoe UI" pitchFamily="34" charset="0"/>
                <a:cs typeface="Segoe UI" pitchFamily="34" charset="0"/>
              </a:rPr>
              <a:t>инжектом</a:t>
            </a:r>
            <a:r>
              <a:rPr kumimoji="1" lang="ru-RU" altLang="de-DE" sz="900" b="1" i="1" dirty="0" smtClean="0">
                <a:solidFill>
                  <a:schemeClr val="bg1"/>
                </a:solidFill>
                <a:latin typeface="Segoe UI" pitchFamily="34" charset="0"/>
                <a:cs typeface="Segoe UI" pitchFamily="34" charset="0"/>
              </a:rPr>
              <a:t> в приложения) всегда (!) лимитирован, не бывает универсальным и заведомо порождает «дыру» в системе противодействия утечкам</a:t>
            </a:r>
            <a:endParaRPr kumimoji="1" lang="en-ZA" altLang="de-DE" sz="900" b="1" i="1" dirty="0">
              <a:solidFill>
                <a:schemeClr val="bg1"/>
              </a:solidFill>
              <a:latin typeface="Segoe UI" pitchFamily="34" charset="0"/>
              <a:cs typeface="Segoe UI" pitchFamily="34" charset="0"/>
            </a:endParaRPr>
          </a:p>
        </p:txBody>
      </p:sp>
    </p:spTree>
    <p:extLst>
      <p:ext uri="{BB962C8B-B14F-4D97-AF65-F5344CB8AC3E}">
        <p14:creationId xmlns:p14="http://schemas.microsoft.com/office/powerpoint/2010/main" val="2532311370"/>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Slide Number Placeholder 3"/>
          <p:cNvSpPr txBox="1">
            <a:spLocks noGrp="1"/>
          </p:cNvSpPr>
          <p:nvPr/>
        </p:nvSpPr>
        <p:spPr bwMode="auto">
          <a:xfrm>
            <a:off x="8758605" y="6358305"/>
            <a:ext cx="342900" cy="23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b="1">
                <a:solidFill>
                  <a:schemeClr val="tx1"/>
                </a:solidFill>
                <a:latin typeface="Arial Narrow" panose="020B0606020202030204" pitchFamily="34" charset="0"/>
              </a:defRPr>
            </a:lvl1pPr>
            <a:lvl2pPr marL="742950" indent="-285750" eaLnBrk="0" hangingPunct="0">
              <a:defRPr sz="1700" b="1">
                <a:solidFill>
                  <a:schemeClr val="tx1"/>
                </a:solidFill>
                <a:latin typeface="Arial Narrow" panose="020B0606020202030204" pitchFamily="34" charset="0"/>
              </a:defRPr>
            </a:lvl2pPr>
            <a:lvl3pPr marL="1143000" indent="-228600" eaLnBrk="0" hangingPunct="0">
              <a:defRPr sz="1700" b="1">
                <a:solidFill>
                  <a:schemeClr val="tx1"/>
                </a:solidFill>
                <a:latin typeface="Arial Narrow" panose="020B0606020202030204" pitchFamily="34" charset="0"/>
              </a:defRPr>
            </a:lvl3pPr>
            <a:lvl4pPr marL="1600200" indent="-228600" eaLnBrk="0" hangingPunct="0">
              <a:defRPr sz="1700" b="1">
                <a:solidFill>
                  <a:schemeClr val="tx1"/>
                </a:solidFill>
                <a:latin typeface="Arial Narrow" panose="020B0606020202030204" pitchFamily="34" charset="0"/>
              </a:defRPr>
            </a:lvl4pPr>
            <a:lvl5pPr marL="2057400" indent="-228600" eaLnBrk="0" hangingPunct="0">
              <a:defRPr sz="1700" b="1">
                <a:solidFill>
                  <a:schemeClr val="tx1"/>
                </a:solidFill>
                <a:latin typeface="Arial Narrow" panose="020B0606020202030204" pitchFamily="34" charset="0"/>
              </a:defRPr>
            </a:lvl5pPr>
            <a:lvl6pPr marL="25146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6pPr>
            <a:lvl7pPr marL="29718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7pPr>
            <a:lvl8pPr marL="34290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8pPr>
            <a:lvl9pPr marL="38862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9pPr>
          </a:lstStyle>
          <a:p>
            <a:pPr eaLnBrk="1" hangingPunct="1"/>
            <a:fld id="{25195426-8B72-407E-90C2-C11EB18E8C0F}" type="slidenum">
              <a:rPr lang="de-DE" altLang="ru-RU" sz="1200" b="0">
                <a:solidFill>
                  <a:schemeClr val="bg1"/>
                </a:solidFill>
                <a:latin typeface="Segoe UI" panose="020B0502040204020203" pitchFamily="34" charset="0"/>
                <a:cs typeface="Segoe UI" panose="020B0502040204020203" pitchFamily="34" charset="0"/>
              </a:rPr>
              <a:pPr eaLnBrk="1" hangingPunct="1"/>
              <a:t>21</a:t>
            </a:fld>
            <a:endParaRPr lang="de-DE" altLang="ru-RU" sz="1200" b="0">
              <a:solidFill>
                <a:schemeClr val="bg1"/>
              </a:solidFill>
              <a:latin typeface="Segoe UI" panose="020B0502040204020203" pitchFamily="34" charset="0"/>
              <a:cs typeface="Segoe UI" panose="020B0502040204020203" pitchFamily="34" charset="0"/>
            </a:endParaRPr>
          </a:p>
        </p:txBody>
      </p:sp>
      <p:sp>
        <p:nvSpPr>
          <p:cNvPr id="21507" name="Rectangle 4"/>
          <p:cNvSpPr>
            <a:spLocks noChangeArrowheads="1"/>
          </p:cNvSpPr>
          <p:nvPr/>
        </p:nvSpPr>
        <p:spPr bwMode="auto">
          <a:xfrm>
            <a:off x="0" y="1313897"/>
            <a:ext cx="4140200" cy="415498"/>
          </a:xfrm>
          <a:prstGeom prst="rect">
            <a:avLst/>
          </a:prstGeom>
          <a:solidFill>
            <a:srgbClr val="5D723A"/>
          </a:solidFill>
          <a:ln>
            <a:noFill/>
          </a:ln>
          <a:extLst/>
        </p:spPr>
        <p:txBody>
          <a:bodyPr wrap="square" lIns="0" tIns="0" rIns="0" bIns="0" anchor="ctr">
            <a:spAutoFit/>
          </a:bodyPr>
          <a:lstStyle/>
          <a:p>
            <a:pPr algn="ctr" eaLnBrk="1" hangingPunct="1">
              <a:lnSpc>
                <a:spcPct val="150000"/>
              </a:lnSpc>
              <a:buFont typeface="Wingdings" panose="05000000000000000000" pitchFamily="2" charset="2"/>
              <a:buNone/>
            </a:pPr>
            <a:r>
              <a:rPr lang="ru-RU" altLang="de-DE" b="1" dirty="0">
                <a:solidFill>
                  <a:schemeClr val="bg1"/>
                </a:solidFill>
                <a:latin typeface="Segoe UI" panose="020B0502040204020203" pitchFamily="34" charset="0"/>
                <a:cs typeface="Segoe UI" panose="020B0502040204020203" pitchFamily="34" charset="0"/>
              </a:rPr>
              <a:t>КОНТЕКСТНЫЙ МЕТО</a:t>
            </a:r>
            <a:r>
              <a:rPr lang="de-DE" altLang="de-DE" b="1" dirty="0">
                <a:solidFill>
                  <a:schemeClr val="bg1"/>
                </a:solidFill>
                <a:latin typeface="Segoe UI" panose="020B0502040204020203" pitchFamily="34" charset="0"/>
                <a:cs typeface="Segoe UI" panose="020B0502040204020203" pitchFamily="34" charset="0"/>
              </a:rPr>
              <a:t>Д</a:t>
            </a:r>
            <a:endParaRPr lang="ru-RU" altLang="de-DE" b="1" dirty="0">
              <a:solidFill>
                <a:schemeClr val="bg1"/>
              </a:solidFill>
              <a:latin typeface="Segoe UI" panose="020B0502040204020203" pitchFamily="34" charset="0"/>
              <a:cs typeface="Segoe UI" panose="020B0502040204020203" pitchFamily="34" charset="0"/>
            </a:endParaRPr>
          </a:p>
        </p:txBody>
      </p:sp>
      <p:sp>
        <p:nvSpPr>
          <p:cNvPr id="21508" name="Rectangle 4"/>
          <p:cNvSpPr>
            <a:spLocks noChangeArrowheads="1"/>
          </p:cNvSpPr>
          <p:nvPr/>
        </p:nvSpPr>
        <p:spPr bwMode="auto">
          <a:xfrm>
            <a:off x="287225" y="1993743"/>
            <a:ext cx="289561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2563" indent="-182563" eaLnBrk="0" hangingPunct="0">
              <a:defRPr sz="1700" b="1">
                <a:solidFill>
                  <a:schemeClr val="tx1"/>
                </a:solidFill>
                <a:latin typeface="Arial Narrow" panose="020B0606020202030204" pitchFamily="34" charset="0"/>
              </a:defRPr>
            </a:lvl1pPr>
            <a:lvl2pPr marL="742950" indent="-285750" eaLnBrk="0" hangingPunct="0">
              <a:defRPr sz="1700" b="1">
                <a:solidFill>
                  <a:schemeClr val="tx1"/>
                </a:solidFill>
                <a:latin typeface="Arial Narrow" panose="020B0606020202030204" pitchFamily="34" charset="0"/>
              </a:defRPr>
            </a:lvl2pPr>
            <a:lvl3pPr marL="1143000" indent="-228600" eaLnBrk="0" hangingPunct="0">
              <a:defRPr sz="1700" b="1">
                <a:solidFill>
                  <a:schemeClr val="tx1"/>
                </a:solidFill>
                <a:latin typeface="Arial Narrow" panose="020B0606020202030204" pitchFamily="34" charset="0"/>
              </a:defRPr>
            </a:lvl3pPr>
            <a:lvl4pPr marL="1600200" indent="-228600" eaLnBrk="0" hangingPunct="0">
              <a:defRPr sz="1700" b="1">
                <a:solidFill>
                  <a:schemeClr val="tx1"/>
                </a:solidFill>
                <a:latin typeface="Arial Narrow" panose="020B0606020202030204" pitchFamily="34" charset="0"/>
              </a:defRPr>
            </a:lvl4pPr>
            <a:lvl5pPr marL="2057400" indent="-228600" eaLnBrk="0" hangingPunct="0">
              <a:defRPr sz="1700" b="1">
                <a:solidFill>
                  <a:schemeClr val="tx1"/>
                </a:solidFill>
                <a:latin typeface="Arial Narrow" panose="020B0606020202030204" pitchFamily="34" charset="0"/>
              </a:defRPr>
            </a:lvl5pPr>
            <a:lvl6pPr marL="25146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6pPr>
            <a:lvl7pPr marL="29718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7pPr>
            <a:lvl8pPr marL="34290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8pPr>
            <a:lvl9pPr marL="38862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9pPr>
          </a:lstStyle>
          <a:p>
            <a:pPr algn="l" eaLnBrk="1" hangingPunct="1">
              <a:buFont typeface="Arial" panose="020B0604020202020204" pitchFamily="34" charset="0"/>
              <a:buChar char="•"/>
            </a:pPr>
            <a:r>
              <a:rPr lang="ru-RU" altLang="de-DE" sz="1400" b="0" dirty="0">
                <a:latin typeface="Segoe UI" panose="020B0502040204020203" pitchFamily="34" charset="0"/>
                <a:cs typeface="Segoe UI" panose="020B0502040204020203" pitchFamily="34" charset="0"/>
              </a:rPr>
              <a:t>Опосредован: контролируется доступ к портам, устройствам, другим интерфейсам</a:t>
            </a:r>
          </a:p>
          <a:p>
            <a:pPr algn="l" eaLnBrk="1" hangingPunct="1">
              <a:buFont typeface="Arial" panose="020B0604020202020204" pitchFamily="34" charset="0"/>
              <a:buChar char="•"/>
            </a:pPr>
            <a:endParaRPr lang="en-US" altLang="de-DE" sz="1400" b="0" dirty="0">
              <a:latin typeface="Segoe UI" panose="020B0502040204020203" pitchFamily="34" charset="0"/>
              <a:cs typeface="Segoe UI" panose="020B0502040204020203" pitchFamily="34" charset="0"/>
            </a:endParaRPr>
          </a:p>
          <a:p>
            <a:pPr algn="l" eaLnBrk="1" hangingPunct="1">
              <a:buFont typeface="Arial" panose="020B0604020202020204" pitchFamily="34" charset="0"/>
              <a:buChar char="•"/>
            </a:pPr>
            <a:r>
              <a:rPr lang="ru-RU" altLang="de-DE" sz="1400" b="0" dirty="0" smtClean="0">
                <a:latin typeface="Segoe UI" panose="020B0502040204020203" pitchFamily="34" charset="0"/>
                <a:cs typeface="Segoe UI" panose="020B0502040204020203" pitchFamily="34" charset="0"/>
              </a:rPr>
              <a:t>Надежен, но неинтеллектуален</a:t>
            </a:r>
            <a:r>
              <a:rPr lang="ru-RU" altLang="de-DE" sz="1400" b="0" dirty="0">
                <a:latin typeface="Segoe UI" panose="020B0502040204020203" pitchFamily="34" charset="0"/>
                <a:cs typeface="Segoe UI" panose="020B0502040204020203" pitchFamily="34" charset="0"/>
              </a:rPr>
              <a:t>:  не может работать с информацией, содержащейся в формах данных</a:t>
            </a:r>
            <a:endParaRPr lang="en-US" altLang="de-DE" sz="1400" b="0" dirty="0">
              <a:latin typeface="Segoe UI" panose="020B0502040204020203" pitchFamily="34" charset="0"/>
              <a:cs typeface="Segoe UI" panose="020B0502040204020203" pitchFamily="34" charset="0"/>
            </a:endParaRPr>
          </a:p>
          <a:p>
            <a:pPr algn="l" eaLnBrk="1" hangingPunct="1">
              <a:buFont typeface="Arial" panose="020B0604020202020204" pitchFamily="34" charset="0"/>
              <a:buChar char="•"/>
            </a:pPr>
            <a:endParaRPr lang="en-US" altLang="de-DE" sz="1400" b="0" dirty="0">
              <a:latin typeface="Segoe UI" panose="020B0502040204020203" pitchFamily="34" charset="0"/>
              <a:cs typeface="Segoe UI" panose="020B0502040204020203" pitchFamily="34" charset="0"/>
            </a:endParaRPr>
          </a:p>
        </p:txBody>
      </p:sp>
      <p:sp>
        <p:nvSpPr>
          <p:cNvPr id="21510" name="Rectangle 4"/>
          <p:cNvSpPr>
            <a:spLocks noChangeArrowheads="1"/>
          </p:cNvSpPr>
          <p:nvPr/>
        </p:nvSpPr>
        <p:spPr bwMode="auto">
          <a:xfrm>
            <a:off x="4914900" y="1321680"/>
            <a:ext cx="4229100" cy="415498"/>
          </a:xfrm>
          <a:prstGeom prst="rect">
            <a:avLst/>
          </a:prstGeom>
          <a:solidFill>
            <a:srgbClr val="5D723A"/>
          </a:solidFill>
          <a:ln>
            <a:noFill/>
          </a:ln>
          <a:extLst/>
        </p:spPr>
        <p:txBody>
          <a:bodyPr wrap="square" lIns="0" tIns="0" rIns="0" bIns="0" anchor="ctr">
            <a:spAutoFit/>
          </a:bodyPr>
          <a:lstStyle/>
          <a:p>
            <a:pPr algn="ctr" eaLnBrk="1" hangingPunct="1">
              <a:lnSpc>
                <a:spcPct val="150000"/>
              </a:lnSpc>
              <a:buFont typeface="Wingdings" panose="05000000000000000000" pitchFamily="2" charset="2"/>
              <a:buNone/>
            </a:pPr>
            <a:r>
              <a:rPr lang="ru-RU" altLang="de-DE" b="1" dirty="0">
                <a:solidFill>
                  <a:schemeClr val="bg1"/>
                </a:solidFill>
                <a:latin typeface="Segoe UI" panose="020B0502040204020203" pitchFamily="34" charset="0"/>
                <a:cs typeface="Segoe UI" panose="020B0502040204020203" pitchFamily="34" charset="0"/>
              </a:rPr>
              <a:t>КОНТЕНТНАЯ ФИЛЬТРАЦИЯ</a:t>
            </a:r>
          </a:p>
        </p:txBody>
      </p:sp>
      <p:sp>
        <p:nvSpPr>
          <p:cNvPr id="21511" name="Rectangle 4"/>
          <p:cNvSpPr>
            <a:spLocks noChangeArrowheads="1"/>
          </p:cNvSpPr>
          <p:nvPr/>
        </p:nvSpPr>
        <p:spPr bwMode="auto">
          <a:xfrm>
            <a:off x="5304693" y="1993743"/>
            <a:ext cx="3572607"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82563" indent="-182563" eaLnBrk="0" hangingPunct="0">
              <a:defRPr sz="1700" b="1">
                <a:solidFill>
                  <a:schemeClr val="tx1"/>
                </a:solidFill>
                <a:latin typeface="Arial Narrow" panose="020B0606020202030204" pitchFamily="34" charset="0"/>
              </a:defRPr>
            </a:lvl1pPr>
            <a:lvl2pPr marL="742950" indent="-285750" eaLnBrk="0" hangingPunct="0">
              <a:defRPr sz="1700" b="1">
                <a:solidFill>
                  <a:schemeClr val="tx1"/>
                </a:solidFill>
                <a:latin typeface="Arial Narrow" panose="020B0606020202030204" pitchFamily="34" charset="0"/>
              </a:defRPr>
            </a:lvl2pPr>
            <a:lvl3pPr marL="1143000" indent="-228600" eaLnBrk="0" hangingPunct="0">
              <a:defRPr sz="1700" b="1">
                <a:solidFill>
                  <a:schemeClr val="tx1"/>
                </a:solidFill>
                <a:latin typeface="Arial Narrow" panose="020B0606020202030204" pitchFamily="34" charset="0"/>
              </a:defRPr>
            </a:lvl3pPr>
            <a:lvl4pPr marL="1600200" indent="-228600" eaLnBrk="0" hangingPunct="0">
              <a:defRPr sz="1700" b="1">
                <a:solidFill>
                  <a:schemeClr val="tx1"/>
                </a:solidFill>
                <a:latin typeface="Arial Narrow" panose="020B0606020202030204" pitchFamily="34" charset="0"/>
              </a:defRPr>
            </a:lvl4pPr>
            <a:lvl5pPr marL="2057400" indent="-228600" eaLnBrk="0" hangingPunct="0">
              <a:defRPr sz="1700" b="1">
                <a:solidFill>
                  <a:schemeClr val="tx1"/>
                </a:solidFill>
                <a:latin typeface="Arial Narrow" panose="020B0606020202030204" pitchFamily="34" charset="0"/>
              </a:defRPr>
            </a:lvl5pPr>
            <a:lvl6pPr marL="25146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6pPr>
            <a:lvl7pPr marL="29718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7pPr>
            <a:lvl8pPr marL="34290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8pPr>
            <a:lvl9pPr marL="3886200" indent="-228600" algn="ctr" eaLnBrk="0" fontAlgn="base" hangingPunct="0">
              <a:lnSpc>
                <a:spcPct val="90000"/>
              </a:lnSpc>
              <a:spcBef>
                <a:spcPct val="0"/>
              </a:spcBef>
              <a:spcAft>
                <a:spcPct val="0"/>
              </a:spcAft>
              <a:defRPr sz="1700" b="1">
                <a:solidFill>
                  <a:schemeClr val="tx1"/>
                </a:solidFill>
                <a:latin typeface="Arial Narrow" panose="020B0606020202030204" pitchFamily="34" charset="0"/>
              </a:defRPr>
            </a:lvl9pPr>
          </a:lstStyle>
          <a:p>
            <a:pPr algn="l" eaLnBrk="1" hangingPunct="1">
              <a:buFont typeface="Arial" panose="020B0604020202020204" pitchFamily="34" charset="0"/>
              <a:buChar char="•"/>
            </a:pPr>
            <a:r>
              <a:rPr lang="ru-RU" altLang="de-DE" sz="1400" b="0" dirty="0">
                <a:latin typeface="Segoe UI" panose="020B0502040204020203" pitchFamily="34" charset="0"/>
                <a:cs typeface="Segoe UI" panose="020B0502040204020203" pitchFamily="34" charset="0"/>
              </a:rPr>
              <a:t>Эффективный анализ информации возможен только в рамках её контекста</a:t>
            </a:r>
            <a:endParaRPr lang="en-US" altLang="de-DE" sz="1400" b="0" dirty="0">
              <a:latin typeface="Segoe UI" panose="020B0502040204020203" pitchFamily="34" charset="0"/>
              <a:cs typeface="Segoe UI" panose="020B0502040204020203" pitchFamily="34" charset="0"/>
            </a:endParaRPr>
          </a:p>
          <a:p>
            <a:pPr algn="l" eaLnBrk="1" hangingPunct="1">
              <a:buFont typeface="Arial" panose="020B0604020202020204" pitchFamily="34" charset="0"/>
              <a:buChar char="•"/>
            </a:pPr>
            <a:r>
              <a:rPr lang="ru-RU" altLang="de-DE" sz="1400" b="0" dirty="0">
                <a:latin typeface="Segoe UI" panose="020B0502040204020203" pitchFamily="34" charset="0"/>
                <a:cs typeface="Segoe UI" panose="020B0502040204020203" pitchFamily="34" charset="0"/>
              </a:rPr>
              <a:t>Эффективная контентная фильтрация невозможна без сопутствующих данных о её передаче, отвечающих на вопросы: «кто», «откуда/куда», «когда» и т.п.</a:t>
            </a:r>
            <a:endParaRPr lang="en-US" altLang="de-DE" sz="1400" b="0" dirty="0">
              <a:latin typeface="Segoe UI" panose="020B0502040204020203" pitchFamily="34" charset="0"/>
              <a:cs typeface="Segoe UI" panose="020B0502040204020203" pitchFamily="34" charset="0"/>
            </a:endParaRPr>
          </a:p>
          <a:p>
            <a:pPr algn="l" eaLnBrk="1" hangingPunct="1">
              <a:buFont typeface="Arial" panose="020B0604020202020204" pitchFamily="34" charset="0"/>
              <a:buChar char="•"/>
            </a:pPr>
            <a:r>
              <a:rPr lang="ru-RU" altLang="de-DE" sz="1400" b="0" dirty="0">
                <a:latin typeface="Segoe UI" panose="020B0502040204020203" pitchFamily="34" charset="0"/>
                <a:cs typeface="Segoe UI" panose="020B0502040204020203" pitchFamily="34" charset="0"/>
              </a:rPr>
              <a:t>Для того, чтобы отфильтрованная информация была содержательной и применимой к конкретным задачам обеспечения информационной безопасности, </a:t>
            </a:r>
            <a:r>
              <a:rPr lang="ru-RU" altLang="de-DE" sz="1400" b="0" dirty="0" smtClean="0">
                <a:latin typeface="Segoe UI" panose="020B0502040204020203" pitchFamily="34" charset="0"/>
                <a:cs typeface="Segoe UI" panose="020B0502040204020203" pitchFamily="34" charset="0"/>
              </a:rPr>
              <a:t>методы </a:t>
            </a:r>
            <a:r>
              <a:rPr lang="ru-RU" altLang="de-DE" sz="1400" b="0" dirty="0">
                <a:latin typeface="Segoe UI" panose="020B0502040204020203" pitchFamily="34" charset="0"/>
                <a:cs typeface="Segoe UI" panose="020B0502040204020203" pitchFamily="34" charset="0"/>
              </a:rPr>
              <a:t>контентной фильтрации должны включать обработку контекстных параметров</a:t>
            </a:r>
            <a:endParaRPr lang="en-US" altLang="de-DE" sz="1400" b="0" dirty="0">
              <a:latin typeface="Segoe UI" panose="020B0502040204020203" pitchFamily="34" charset="0"/>
              <a:cs typeface="Segoe UI" panose="020B0502040204020203" pitchFamily="34" charset="0"/>
            </a:endParaRPr>
          </a:p>
        </p:txBody>
      </p:sp>
      <p:sp>
        <p:nvSpPr>
          <p:cNvPr id="21512" name="Title 1"/>
          <p:cNvSpPr txBox="1">
            <a:spLocks/>
          </p:cNvSpPr>
          <p:nvPr/>
        </p:nvSpPr>
        <p:spPr bwMode="auto">
          <a:xfrm>
            <a:off x="0" y="542693"/>
            <a:ext cx="9004789" cy="5296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lvl1pPr marL="446088" eaLnBrk="1" hangingPunct="1">
              <a:defRPr sz="1900" b="1">
                <a:solidFill>
                  <a:schemeClr val="bg1"/>
                </a:solidFill>
                <a:effectLst/>
                <a:latin typeface="+mj-lt"/>
                <a:ea typeface="Segoe UI" pitchFamily="34" charset="0"/>
                <a:cs typeface="Segoe UI" pitchFamily="34" charset="0"/>
              </a:defRPr>
            </a:lvl1pPr>
            <a:lvl2pPr>
              <a:defRPr sz="2100">
                <a:solidFill>
                  <a:schemeClr val="bg1"/>
                </a:solidFill>
                <a:latin typeface="Segoe UI" pitchFamily="34" charset="0"/>
                <a:cs typeface="Segoe UI" pitchFamily="34" charset="0"/>
              </a:defRPr>
            </a:lvl2pPr>
            <a:lvl3pPr>
              <a:defRPr sz="2100">
                <a:solidFill>
                  <a:schemeClr val="bg1"/>
                </a:solidFill>
                <a:latin typeface="Segoe UI" pitchFamily="34" charset="0"/>
                <a:cs typeface="Segoe UI" pitchFamily="34" charset="0"/>
              </a:defRPr>
            </a:lvl3pPr>
            <a:lvl4pPr>
              <a:defRPr sz="2100">
                <a:solidFill>
                  <a:schemeClr val="bg1"/>
                </a:solidFill>
                <a:latin typeface="Segoe UI" pitchFamily="34" charset="0"/>
                <a:cs typeface="Segoe UI" pitchFamily="34" charset="0"/>
              </a:defRPr>
            </a:lvl4pPr>
            <a:lvl5pPr>
              <a:defRPr sz="2100">
                <a:solidFill>
                  <a:schemeClr val="bg1"/>
                </a:solidFill>
                <a:latin typeface="Segoe UI" pitchFamily="34" charset="0"/>
                <a:cs typeface="Segoe UI" pitchFamily="34" charset="0"/>
              </a:defRPr>
            </a:lvl5pPr>
            <a:lvl6pPr marL="457200" fontAlgn="base">
              <a:spcBef>
                <a:spcPct val="0"/>
              </a:spcBef>
              <a:spcAft>
                <a:spcPct val="0"/>
              </a:spcAft>
              <a:defRPr sz="2100">
                <a:solidFill>
                  <a:schemeClr val="bg1"/>
                </a:solidFill>
                <a:latin typeface="Segoe UI" pitchFamily="34" charset="0"/>
                <a:cs typeface="Segoe UI" pitchFamily="34" charset="0"/>
              </a:defRPr>
            </a:lvl6pPr>
            <a:lvl7pPr marL="914400" fontAlgn="base">
              <a:spcBef>
                <a:spcPct val="0"/>
              </a:spcBef>
              <a:spcAft>
                <a:spcPct val="0"/>
              </a:spcAft>
              <a:defRPr sz="2100">
                <a:solidFill>
                  <a:schemeClr val="bg1"/>
                </a:solidFill>
                <a:latin typeface="Segoe UI" pitchFamily="34" charset="0"/>
                <a:cs typeface="Segoe UI" pitchFamily="34" charset="0"/>
              </a:defRPr>
            </a:lvl7pPr>
            <a:lvl8pPr marL="1371600" fontAlgn="base">
              <a:spcBef>
                <a:spcPct val="0"/>
              </a:spcBef>
              <a:spcAft>
                <a:spcPct val="0"/>
              </a:spcAft>
              <a:defRPr sz="2100">
                <a:solidFill>
                  <a:schemeClr val="bg1"/>
                </a:solidFill>
                <a:latin typeface="Segoe UI" pitchFamily="34" charset="0"/>
                <a:cs typeface="Segoe UI" pitchFamily="34" charset="0"/>
              </a:defRPr>
            </a:lvl8pPr>
            <a:lvl9pPr marL="1828800" fontAlgn="base">
              <a:spcBef>
                <a:spcPct val="0"/>
              </a:spcBef>
              <a:spcAft>
                <a:spcPct val="0"/>
              </a:spcAft>
              <a:defRPr sz="2100">
                <a:solidFill>
                  <a:schemeClr val="bg1"/>
                </a:solidFill>
                <a:latin typeface="Segoe UI" pitchFamily="34" charset="0"/>
                <a:cs typeface="Segoe UI" pitchFamily="34" charset="0"/>
              </a:defRPr>
            </a:lvl9pPr>
          </a:lstStyle>
          <a:p>
            <a:r>
              <a:rPr lang="ru-RU" altLang="ru-RU" dirty="0"/>
              <a:t>Взаимозависимость контентной фильтрации и контекстного метода</a:t>
            </a:r>
          </a:p>
        </p:txBody>
      </p:sp>
      <p:sp>
        <p:nvSpPr>
          <p:cNvPr id="21513" name="Rectangle 149"/>
          <p:cNvSpPr>
            <a:spLocks noChangeArrowheads="1"/>
          </p:cNvSpPr>
          <p:nvPr/>
        </p:nvSpPr>
        <p:spPr bwMode="auto">
          <a:xfrm>
            <a:off x="1" y="5065643"/>
            <a:ext cx="9144000" cy="830997"/>
          </a:xfrm>
          <a:prstGeom prst="rect">
            <a:avLst/>
          </a:prstGeom>
          <a:solidFill>
            <a:srgbClr val="5D723A"/>
          </a:solidFill>
          <a:ln>
            <a:noFill/>
          </a:ln>
          <a:extLst/>
        </p:spPr>
        <p:txBody>
          <a:bodyPr wrap="square" lIns="0" tIns="0" rIns="0" bIns="0">
            <a:spAutoFit/>
          </a:bodyPr>
          <a:lstStyle/>
          <a:p>
            <a:pPr marL="355600" algn="ctr" eaLnBrk="1" hangingPunct="1">
              <a:lnSpc>
                <a:spcPct val="150000"/>
              </a:lnSpc>
              <a:spcBef>
                <a:spcPts val="600"/>
              </a:spcBef>
              <a:spcAft>
                <a:spcPts val="600"/>
              </a:spcAft>
              <a:buFont typeface="Wingdings" panose="05000000000000000000" pitchFamily="2" charset="2"/>
              <a:buNone/>
            </a:pPr>
            <a:r>
              <a:rPr lang="ru-RU" altLang="de-DE" b="1" dirty="0">
                <a:solidFill>
                  <a:schemeClr val="bg1"/>
                </a:solidFill>
                <a:latin typeface="Segoe UI" panose="020B0502040204020203" pitchFamily="34" charset="0"/>
                <a:cs typeface="Segoe UI" panose="020B0502040204020203" pitchFamily="34" charset="0"/>
              </a:rPr>
              <a:t>Для полноценного </a:t>
            </a:r>
            <a:r>
              <a:rPr lang="en-US" altLang="de-DE" b="1" dirty="0">
                <a:solidFill>
                  <a:schemeClr val="bg1"/>
                </a:solidFill>
                <a:latin typeface="Segoe UI" panose="020B0502040204020203" pitchFamily="34" charset="0"/>
                <a:cs typeface="Segoe UI" panose="020B0502040204020203" pitchFamily="34" charset="0"/>
              </a:rPr>
              <a:t>DLP </a:t>
            </a:r>
            <a:r>
              <a:rPr lang="ru-RU" altLang="de-DE" b="1" dirty="0">
                <a:solidFill>
                  <a:schemeClr val="bg1"/>
                </a:solidFill>
                <a:latin typeface="Segoe UI" panose="020B0502040204020203" pitchFamily="34" charset="0"/>
                <a:cs typeface="Segoe UI" panose="020B0502040204020203" pitchFamily="34" charset="0"/>
              </a:rPr>
              <a:t>решения требуется интеграция </a:t>
            </a:r>
            <a:br>
              <a:rPr lang="ru-RU" altLang="de-DE" b="1" dirty="0">
                <a:solidFill>
                  <a:schemeClr val="bg1"/>
                </a:solidFill>
                <a:latin typeface="Segoe UI" panose="020B0502040204020203" pitchFamily="34" charset="0"/>
                <a:cs typeface="Segoe UI" panose="020B0502040204020203" pitchFamily="34" charset="0"/>
              </a:rPr>
            </a:br>
            <a:r>
              <a:rPr lang="ru-RU" altLang="de-DE" b="1" dirty="0" smtClean="0">
                <a:solidFill>
                  <a:schemeClr val="bg1"/>
                </a:solidFill>
                <a:latin typeface="Segoe UI" panose="020B0502040204020203" pitchFamily="34" charset="0"/>
                <a:cs typeface="Segoe UI" panose="020B0502040204020203" pitchFamily="34" charset="0"/>
              </a:rPr>
              <a:t>контекстных механизмов </a:t>
            </a:r>
            <a:r>
              <a:rPr lang="ru-RU" altLang="de-DE" b="1" dirty="0">
                <a:solidFill>
                  <a:schemeClr val="bg1"/>
                </a:solidFill>
                <a:latin typeface="Segoe UI" panose="020B0502040204020203" pitchFamily="34" charset="0"/>
                <a:cs typeface="Segoe UI" panose="020B0502040204020203" pitchFamily="34" charset="0"/>
              </a:rPr>
              <a:t>контроля </a:t>
            </a:r>
            <a:r>
              <a:rPr lang="ru-RU" altLang="de-DE" b="1" dirty="0" smtClean="0">
                <a:solidFill>
                  <a:schemeClr val="bg1"/>
                </a:solidFill>
                <a:latin typeface="Segoe UI" panose="020B0502040204020203" pitchFamily="34" charset="0"/>
                <a:cs typeface="Segoe UI" panose="020B0502040204020203" pitchFamily="34" charset="0"/>
              </a:rPr>
              <a:t>с </a:t>
            </a:r>
            <a:r>
              <a:rPr lang="ru-RU" altLang="de-DE" b="1" dirty="0">
                <a:solidFill>
                  <a:schemeClr val="bg1"/>
                </a:solidFill>
                <a:latin typeface="Segoe UI" panose="020B0502040204020203" pitchFamily="34" charset="0"/>
                <a:cs typeface="Segoe UI" panose="020B0502040204020203" pitchFamily="34" charset="0"/>
              </a:rPr>
              <a:t>системой контентного анализа</a:t>
            </a:r>
            <a:endParaRPr lang="en-US" altLang="de-DE" b="1" dirty="0">
              <a:solidFill>
                <a:schemeClr val="bg1"/>
              </a:solidFill>
              <a:latin typeface="Segoe UI" panose="020B0502040204020203" pitchFamily="34" charset="0"/>
              <a:cs typeface="Segoe UI" panose="020B0502040204020203" pitchFamily="34" charset="0"/>
            </a:endParaRPr>
          </a:p>
        </p:txBody>
      </p:sp>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t="1134"/>
          <a:stretch>
            <a:fillRect/>
          </a:stretch>
        </p:blipFill>
        <p:spPr bwMode="auto">
          <a:xfrm>
            <a:off x="3422017" y="2205224"/>
            <a:ext cx="1724621" cy="2203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288073"/>
      </p:ext>
    </p:extLst>
  </p:cSld>
  <p:clrMapOvr>
    <a:overrideClrMapping bg1="lt1" tx1="dk1" bg2="lt2" tx2="dk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6"/>
          <p:cNvSpPr>
            <a:spLocks noGrp="1"/>
          </p:cNvSpPr>
          <p:nvPr>
            <p:ph type="title" idx="4294967295"/>
          </p:nvPr>
        </p:nvSpPr>
        <p:spPr bwMode="auto">
          <a:xfrm>
            <a:off x="1" y="527823"/>
            <a:ext cx="9144000" cy="504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en-US" sz="1900" b="1" dirty="0">
                <a:effectLst/>
                <a:latin typeface="+mj-lt"/>
              </a:rPr>
              <a:t>Skype </a:t>
            </a:r>
            <a:r>
              <a:rPr lang="ru-RU" sz="1900" b="1" dirty="0">
                <a:effectLst/>
                <a:latin typeface="+mj-lt"/>
              </a:rPr>
              <a:t>является межкорпоративным стандартом взаимодействия</a:t>
            </a:r>
          </a:p>
        </p:txBody>
      </p:sp>
      <p:sp>
        <p:nvSpPr>
          <p:cNvPr id="20" name="Content Placeholder 1"/>
          <p:cNvSpPr>
            <a:spLocks noGrp="1"/>
          </p:cNvSpPr>
          <p:nvPr>
            <p:ph idx="4294967295"/>
          </p:nvPr>
        </p:nvSpPr>
        <p:spPr>
          <a:xfrm>
            <a:off x="460199" y="1360959"/>
            <a:ext cx="4948238"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108000" indent="-171450" eaLnBrk="1" hangingPunct="1">
              <a:lnSpc>
                <a:spcPct val="150000"/>
              </a:lnSpc>
              <a:spcBef>
                <a:spcPct val="0"/>
              </a:spcBef>
              <a:buClrTx/>
              <a:buBlip>
                <a:blip r:embed="rId3"/>
              </a:buBlip>
            </a:pPr>
            <a:r>
              <a:rPr lang="ru-RU" sz="1400" dirty="0">
                <a:ea typeface="+mn-ea"/>
              </a:rPr>
              <a:t>Более 300 миллионов активных </a:t>
            </a:r>
            <a:r>
              <a:rPr lang="ru-RU" sz="1400" dirty="0" smtClean="0">
                <a:ea typeface="+mn-ea"/>
              </a:rPr>
              <a:t>пользователей</a:t>
            </a:r>
            <a:endParaRPr lang="ru-RU" sz="1400" dirty="0">
              <a:ea typeface="+mn-ea"/>
            </a:endParaRPr>
          </a:p>
          <a:p>
            <a:pPr marL="108000" indent="-171450" eaLnBrk="1" hangingPunct="1">
              <a:lnSpc>
                <a:spcPct val="150000"/>
              </a:lnSpc>
              <a:spcBef>
                <a:spcPct val="0"/>
              </a:spcBef>
              <a:buClrTx/>
              <a:buBlip>
                <a:blip r:embed="rId3"/>
              </a:buBlip>
            </a:pPr>
            <a:r>
              <a:rPr lang="en-US" sz="1400" dirty="0">
                <a:ea typeface="+mn-ea"/>
              </a:rPr>
              <a:t>35% </a:t>
            </a:r>
            <a:r>
              <a:rPr lang="ru-RU" sz="1400" dirty="0">
                <a:ea typeface="+mn-ea"/>
              </a:rPr>
              <a:t>пользователей </a:t>
            </a:r>
            <a:r>
              <a:rPr lang="en-US" sz="1400" b="1" dirty="0">
                <a:ea typeface="+mn-ea"/>
              </a:rPr>
              <a:t>Skype </a:t>
            </a:r>
            <a:r>
              <a:rPr lang="ru-RU" sz="1400" dirty="0">
                <a:ea typeface="+mn-ea"/>
              </a:rPr>
              <a:t>– малый и средний бизнес, основное средство </a:t>
            </a:r>
            <a:r>
              <a:rPr lang="ru-RU" sz="1400" dirty="0" smtClean="0">
                <a:ea typeface="+mn-ea"/>
              </a:rPr>
              <a:t>коммуникаций в бизнесе</a:t>
            </a:r>
            <a:endParaRPr lang="ru-RU" sz="1400" dirty="0">
              <a:ea typeface="+mn-ea"/>
            </a:endParaRPr>
          </a:p>
          <a:p>
            <a:pPr marL="108000" indent="-171450" eaLnBrk="1" hangingPunct="1">
              <a:lnSpc>
                <a:spcPct val="150000"/>
              </a:lnSpc>
              <a:spcBef>
                <a:spcPct val="0"/>
              </a:spcBef>
              <a:buClrTx/>
              <a:buBlip>
                <a:blip r:embed="rId3"/>
              </a:buBlip>
            </a:pPr>
            <a:r>
              <a:rPr lang="ru-RU" sz="1400" dirty="0">
                <a:ea typeface="+mn-ea"/>
              </a:rPr>
              <a:t>С </a:t>
            </a:r>
            <a:r>
              <a:rPr lang="en-US" sz="1400" dirty="0">
                <a:ea typeface="+mn-ea"/>
              </a:rPr>
              <a:t>08.04.2013 </a:t>
            </a:r>
            <a:r>
              <a:rPr lang="ru-RU" sz="1400" dirty="0">
                <a:ea typeface="+mn-ea"/>
              </a:rPr>
              <a:t>прекращена поддержка </a:t>
            </a:r>
            <a:r>
              <a:rPr lang="en-US" sz="1400" dirty="0">
                <a:ea typeface="+mn-ea"/>
              </a:rPr>
              <a:t>Live Messenger</a:t>
            </a:r>
            <a:r>
              <a:rPr lang="ru-RU" sz="1400" dirty="0">
                <a:ea typeface="+mn-ea"/>
              </a:rPr>
              <a:t>, пользователи </a:t>
            </a:r>
            <a:r>
              <a:rPr lang="ru-RU" sz="1400" dirty="0" smtClean="0">
                <a:ea typeface="+mn-ea"/>
              </a:rPr>
              <a:t>переведены в </a:t>
            </a:r>
            <a:r>
              <a:rPr lang="en-US" sz="1400" dirty="0" smtClean="0">
                <a:ea typeface="+mn-ea"/>
              </a:rPr>
              <a:t>Skype</a:t>
            </a:r>
            <a:r>
              <a:rPr lang="ru-RU" sz="1400" dirty="0" smtClean="0">
                <a:ea typeface="+mn-ea"/>
              </a:rPr>
              <a:t>; </a:t>
            </a:r>
            <a:r>
              <a:rPr lang="en-US" sz="1400" dirty="0" smtClean="0">
                <a:ea typeface="+mn-ea"/>
              </a:rPr>
              <a:t>Microsoft </a:t>
            </a:r>
            <a:r>
              <a:rPr lang="ru-RU" sz="1400" dirty="0">
                <a:ea typeface="+mn-ea"/>
              </a:rPr>
              <a:t>объединила </a:t>
            </a:r>
            <a:r>
              <a:rPr lang="en-US" sz="1400" dirty="0">
                <a:ea typeface="+mn-ea"/>
              </a:rPr>
              <a:t>Lync </a:t>
            </a:r>
            <a:r>
              <a:rPr lang="ru-RU" sz="1400" dirty="0">
                <a:ea typeface="+mn-ea"/>
              </a:rPr>
              <a:t>и</a:t>
            </a:r>
            <a:r>
              <a:rPr lang="en-US" sz="1400" dirty="0">
                <a:ea typeface="+mn-ea"/>
              </a:rPr>
              <a:t> </a:t>
            </a:r>
            <a:r>
              <a:rPr lang="en-US" sz="1400" dirty="0" smtClean="0">
                <a:ea typeface="+mn-ea"/>
              </a:rPr>
              <a:t>Skype</a:t>
            </a:r>
            <a:r>
              <a:rPr lang="ru-RU" sz="1400" dirty="0" smtClean="0">
                <a:ea typeface="+mn-ea"/>
              </a:rPr>
              <a:t>; </a:t>
            </a:r>
            <a:r>
              <a:rPr lang="en-US" sz="1400" dirty="0" smtClean="0">
                <a:ea typeface="+mn-ea"/>
              </a:rPr>
              <a:t>Skype </a:t>
            </a:r>
            <a:r>
              <a:rPr lang="ru-RU" sz="1400" dirty="0">
                <a:ea typeface="+mn-ea"/>
              </a:rPr>
              <a:t>интегрирован в </a:t>
            </a:r>
            <a:r>
              <a:rPr lang="en-US" sz="1400" dirty="0">
                <a:ea typeface="+mn-ea"/>
              </a:rPr>
              <a:t>Outlook 2013/36</a:t>
            </a:r>
            <a:r>
              <a:rPr lang="ru-RU" sz="1400" dirty="0" smtClean="0">
                <a:ea typeface="+mn-ea"/>
              </a:rPr>
              <a:t>5</a:t>
            </a:r>
          </a:p>
          <a:p>
            <a:pPr marL="108000" indent="-171450" eaLnBrk="1" hangingPunct="1">
              <a:lnSpc>
                <a:spcPct val="150000"/>
              </a:lnSpc>
              <a:spcBef>
                <a:spcPct val="0"/>
              </a:spcBef>
              <a:buClrTx/>
              <a:buBlip>
                <a:blip r:embed="rId3"/>
              </a:buBlip>
            </a:pPr>
            <a:r>
              <a:rPr lang="ru-RU" sz="1400" dirty="0" smtClean="0">
                <a:ea typeface="+mn-ea"/>
              </a:rPr>
              <a:t>Поддерживается для любой ОС</a:t>
            </a:r>
          </a:p>
          <a:p>
            <a:pPr marL="108000" indent="-171450" eaLnBrk="1" hangingPunct="1">
              <a:lnSpc>
                <a:spcPct val="150000"/>
              </a:lnSpc>
              <a:spcBef>
                <a:spcPct val="0"/>
              </a:spcBef>
              <a:buClrTx/>
              <a:buBlip>
                <a:blip r:embed="rId3"/>
              </a:buBlip>
            </a:pPr>
            <a:r>
              <a:rPr lang="ru-RU" sz="1400" dirty="0" smtClean="0">
                <a:ea typeface="+mn-ea"/>
              </a:rPr>
              <a:t>Позволяет </a:t>
            </a:r>
            <a:r>
              <a:rPr lang="ru-RU" sz="1400" b="1" dirty="0" smtClean="0">
                <a:ea typeface="+mn-ea"/>
              </a:rPr>
              <a:t>чат, быструю передачу файлов</a:t>
            </a:r>
            <a:r>
              <a:rPr lang="ru-RU" sz="1400" dirty="0" smtClean="0">
                <a:ea typeface="+mn-ea"/>
              </a:rPr>
              <a:t>, </a:t>
            </a:r>
            <a:br>
              <a:rPr lang="ru-RU" sz="1400" dirty="0" smtClean="0">
                <a:ea typeface="+mn-ea"/>
              </a:rPr>
            </a:br>
            <a:r>
              <a:rPr lang="ru-RU" sz="1400" dirty="0" smtClean="0">
                <a:ea typeface="+mn-ea"/>
              </a:rPr>
              <a:t>аудио- и видео-конференции</a:t>
            </a:r>
          </a:p>
          <a:p>
            <a:pPr marL="108000" indent="-171450" eaLnBrk="1" hangingPunct="1">
              <a:lnSpc>
                <a:spcPct val="150000"/>
              </a:lnSpc>
              <a:spcBef>
                <a:spcPct val="0"/>
              </a:spcBef>
              <a:buClrTx/>
              <a:buBlip>
                <a:blip r:embed="rId3"/>
              </a:buBlip>
            </a:pPr>
            <a:r>
              <a:rPr lang="ru-RU" sz="1400" dirty="0" smtClean="0">
                <a:ea typeface="+mn-ea"/>
              </a:rPr>
              <a:t>Все коммуникации в </a:t>
            </a:r>
            <a:r>
              <a:rPr lang="en-US" sz="1400" dirty="0" smtClean="0">
                <a:ea typeface="+mn-ea"/>
              </a:rPr>
              <a:t>Skype </a:t>
            </a:r>
            <a:r>
              <a:rPr lang="ru-RU" sz="1400" b="1" dirty="0" smtClean="0">
                <a:ea typeface="+mn-ea"/>
              </a:rPr>
              <a:t>зашифрованы</a:t>
            </a:r>
            <a:r>
              <a:rPr lang="ru-RU" sz="1400" dirty="0" smtClean="0">
                <a:ea typeface="+mn-ea"/>
              </a:rPr>
              <a:t>, </a:t>
            </a:r>
            <a:br>
              <a:rPr lang="ru-RU" sz="1400" dirty="0" smtClean="0">
                <a:ea typeface="+mn-ea"/>
              </a:rPr>
            </a:br>
            <a:r>
              <a:rPr lang="ru-RU" sz="1400" b="1" dirty="0" smtClean="0">
                <a:ea typeface="+mn-ea"/>
              </a:rPr>
              <a:t>перехват на уровне корпоративных шлюзов невозможен</a:t>
            </a:r>
          </a:p>
        </p:txBody>
      </p:sp>
      <p:grpSp>
        <p:nvGrpSpPr>
          <p:cNvPr id="25" name="Group 43"/>
          <p:cNvGrpSpPr>
            <a:grpSpLocks noChangeAspect="1"/>
          </p:cNvGrpSpPr>
          <p:nvPr/>
        </p:nvGrpSpPr>
        <p:grpSpPr>
          <a:xfrm>
            <a:off x="5722620" y="4797495"/>
            <a:ext cx="2431360" cy="1355582"/>
            <a:chOff x="5961112" y="2043995"/>
            <a:chExt cx="2746589" cy="1656184"/>
          </a:xfrm>
        </p:grpSpPr>
        <p:pic>
          <p:nvPicPr>
            <p:cNvPr id="26" name="Picture 2" descr="http://www.infosightinc.com/images/data-loss-prevention.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7761312" y="2260019"/>
              <a:ext cx="946389" cy="1127614"/>
            </a:xfrm>
            <a:prstGeom prst="rect">
              <a:avLst/>
            </a:prstGeom>
            <a:noFill/>
          </p:spPr>
        </p:pic>
        <p:pic>
          <p:nvPicPr>
            <p:cNvPr id="27" name="Picture 2" descr="http://www.infosightinc.com/images/data-loss-prevention.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6969224" y="2188011"/>
              <a:ext cx="1125247" cy="1340720"/>
            </a:xfrm>
            <a:prstGeom prst="rect">
              <a:avLst/>
            </a:prstGeom>
            <a:noFill/>
          </p:spPr>
        </p:pic>
        <p:pic>
          <p:nvPicPr>
            <p:cNvPr id="28" name="Picture 2" descr="http://www.infosightinc.com/images/data-loss-prevention.png"/>
            <p:cNvPicPr>
              <a:picLocks noChangeAspect="1" noChangeArrowheads="1"/>
            </p:cNvPicPr>
            <p:nvPr/>
          </p:nvPicPr>
          <p:blipFill>
            <a:blip r:embed="rId4" cstate="print">
              <a:duotone>
                <a:prstClr val="black"/>
                <a:schemeClr val="accent3">
                  <a:tint val="45000"/>
                  <a:satMod val="400000"/>
                </a:schemeClr>
              </a:duotone>
            </a:blip>
            <a:srcRect/>
            <a:stretch>
              <a:fillRect/>
            </a:stretch>
          </p:blipFill>
          <p:spPr bwMode="auto">
            <a:xfrm>
              <a:off x="5961112" y="2043995"/>
              <a:ext cx="1390012" cy="1656184"/>
            </a:xfrm>
            <a:prstGeom prst="rect">
              <a:avLst/>
            </a:prstGeom>
            <a:noFill/>
          </p:spPr>
        </p:pic>
      </p:grpSp>
      <p:pic>
        <p:nvPicPr>
          <p:cNvPr id="1026" name="Picture 2" descr="http://cryden.ru/sites/default/files/skyp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8758" y="1357297"/>
            <a:ext cx="2738154" cy="1192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596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8" name="Соединительная линия уступом 117"/>
          <p:cNvCxnSpPr>
            <a:stCxn id="115" idx="2"/>
            <a:endCxn id="117" idx="0"/>
          </p:cNvCxnSpPr>
          <p:nvPr/>
        </p:nvCxnSpPr>
        <p:spPr>
          <a:xfrm rot="5400000">
            <a:off x="5611312" y="3996947"/>
            <a:ext cx="1084314" cy="1244285"/>
          </a:xfrm>
          <a:prstGeom prst="bentConnector3">
            <a:avLst>
              <a:gd name="adj1" fmla="val 67100"/>
            </a:avLst>
          </a:prstGeom>
          <a:ln>
            <a:solidFill>
              <a:srgbClr val="6F8E3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369" name="Заголовок 1"/>
          <p:cNvSpPr>
            <a:spLocks noGrp="1"/>
          </p:cNvSpPr>
          <p:nvPr>
            <p:ph type="title" idx="4294967295"/>
          </p:nvPr>
        </p:nvSpPr>
        <p:spPr bwMode="auto">
          <a:xfrm>
            <a:off x="0" y="542693"/>
            <a:ext cx="9144000" cy="489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en-US" sz="1900" b="1" dirty="0">
                <a:effectLst/>
                <a:latin typeface="+mj-lt"/>
              </a:rPr>
              <a:t>Skype</a:t>
            </a:r>
            <a:r>
              <a:rPr lang="ru-RU" sz="1900" b="1" dirty="0">
                <a:effectLst/>
                <a:latin typeface="+mj-lt"/>
              </a:rPr>
              <a:t>: классический вариант контроля</a:t>
            </a:r>
          </a:p>
        </p:txBody>
      </p:sp>
      <p:pic>
        <p:nvPicPr>
          <p:cNvPr id="98" name="Picture 2" descr="https://cdn2.iconfinder.com/data/icons/simplus-users/225/Layer_8-01-512.pn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14642" y="3068288"/>
            <a:ext cx="904234" cy="1008644"/>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8" descr="https://cdn0.iconfinder.com/data/icons/iphone-black-people-svg-icons/60/boss_user_man_business_supervisor_female_caucasian-512.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49890" y="5150203"/>
            <a:ext cx="1141903" cy="114190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16" descr="https://cdn1.iconfinder.com/data/icons/education-set-6/512/tutor_teacher-512.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1319" y="5161246"/>
            <a:ext cx="1122308" cy="1122308"/>
          </a:xfrm>
          <a:prstGeom prst="rect">
            <a:avLst/>
          </a:prstGeom>
          <a:noFill/>
          <a:extLst>
            <a:ext uri="{909E8E84-426E-40DD-AFC4-6F175D3DCCD1}">
              <a14:hiddenFill xmlns:a14="http://schemas.microsoft.com/office/drawing/2010/main">
                <a:solidFill>
                  <a:srgbClr val="FFFFFF"/>
                </a:solidFill>
              </a14:hiddenFill>
            </a:ext>
          </a:extLst>
        </p:spPr>
      </p:pic>
      <p:cxnSp>
        <p:nvCxnSpPr>
          <p:cNvPr id="6" name="Соединительная линия уступом 5"/>
          <p:cNvCxnSpPr>
            <a:stCxn id="98" idx="2"/>
            <a:endCxn id="102" idx="0"/>
          </p:cNvCxnSpPr>
          <p:nvPr/>
        </p:nvCxnSpPr>
        <p:spPr>
          <a:xfrm rot="5400000">
            <a:off x="1102459" y="3996946"/>
            <a:ext cx="1084314" cy="1244286"/>
          </a:xfrm>
          <a:prstGeom prst="bentConnector3">
            <a:avLst>
              <a:gd name="adj1" fmla="val 67803"/>
            </a:avLst>
          </a:prstGeom>
          <a:ln>
            <a:solidFill>
              <a:srgbClr val="9C2D2A"/>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06" name="Соединительная линия уступом 105"/>
          <p:cNvCxnSpPr>
            <a:stCxn id="98" idx="2"/>
            <a:endCxn id="99" idx="0"/>
          </p:cNvCxnSpPr>
          <p:nvPr/>
        </p:nvCxnSpPr>
        <p:spPr>
          <a:xfrm rot="16200000" flipH="1">
            <a:off x="2357165" y="3986525"/>
            <a:ext cx="1073271" cy="1254083"/>
          </a:xfrm>
          <a:prstGeom prst="bentConnector3">
            <a:avLst>
              <a:gd name="adj1" fmla="val 67750"/>
            </a:avLst>
          </a:prstGeom>
          <a:ln>
            <a:solidFill>
              <a:srgbClr val="9C2D2A"/>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descr="https://cdn2.iconfinder.com/data/icons/windows-8-metro-style/512/firewall.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1982983" y="4356979"/>
            <a:ext cx="581943" cy="581943"/>
          </a:xfrm>
          <a:prstGeom prst="rect">
            <a:avLst/>
          </a:prstGeom>
          <a:solidFill>
            <a:schemeClr val="bg1"/>
          </a:solidFill>
        </p:spPr>
      </p:pic>
      <p:pic>
        <p:nvPicPr>
          <p:cNvPr id="115" name="Picture 2" descr="https://cdn2.iconfinder.com/data/icons/simplus-users/225/Layer_8-01-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6323494" y="3068288"/>
            <a:ext cx="904234" cy="1008644"/>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https://cdn0.iconfinder.com/data/icons/iphone-black-people-svg-icons/60/boss_user_man_business_supervisor_female_caucasian-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7458743" y="5150203"/>
            <a:ext cx="1141903" cy="114190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16" descr="https://cdn1.iconfinder.com/data/icons/education-set-6/512/tutor_teacher-512.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4970172" y="5161246"/>
            <a:ext cx="1122308" cy="1122308"/>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Соединительная линия уступом 118"/>
          <p:cNvCxnSpPr>
            <a:stCxn id="115" idx="2"/>
            <a:endCxn id="116" idx="0"/>
          </p:cNvCxnSpPr>
          <p:nvPr/>
        </p:nvCxnSpPr>
        <p:spPr>
          <a:xfrm rot="16200000" flipH="1">
            <a:off x="6866018" y="3986525"/>
            <a:ext cx="1073271" cy="1254084"/>
          </a:xfrm>
          <a:prstGeom prst="bentConnector3">
            <a:avLst>
              <a:gd name="adj1" fmla="val 67750"/>
            </a:avLst>
          </a:prstGeom>
          <a:ln>
            <a:solidFill>
              <a:srgbClr val="6F8E3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134" name="Группа 133"/>
          <p:cNvGrpSpPr/>
          <p:nvPr/>
        </p:nvGrpSpPr>
        <p:grpSpPr>
          <a:xfrm>
            <a:off x="1612910" y="5810299"/>
            <a:ext cx="1246736" cy="440443"/>
            <a:chOff x="3506588" y="1912650"/>
            <a:chExt cx="1721185" cy="608056"/>
          </a:xfrm>
        </p:grpSpPr>
        <p:pic>
          <p:nvPicPr>
            <p:cNvPr id="135" name="Picture 8" descr="https://cdn3.iconfinder.com/data/icons/miniglyphs/500/064-256.png"/>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8967" y="1912650"/>
              <a:ext cx="608056" cy="608056"/>
            </a:xfrm>
            <a:prstGeom prst="rect">
              <a:avLst/>
            </a:prstGeom>
            <a:noFill/>
            <a:extLst>
              <a:ext uri="{909E8E84-426E-40DD-AFC4-6F175D3DCCD1}">
                <a14:hiddenFill xmlns:a14="http://schemas.microsoft.com/office/drawing/2010/main">
                  <a:solidFill>
                    <a:srgbClr val="FFFFFF"/>
                  </a:solidFill>
                </a14:hiddenFill>
              </a:ext>
            </a:extLst>
          </p:spPr>
        </p:pic>
        <p:pic>
          <p:nvPicPr>
            <p:cNvPr id="136" name="Picture 10" descr="https://cdn2.iconfinder.com/data/icons/picons-essentials/71/call-512.png"/>
            <p:cNvPicPr>
              <a:picLocks noChangeAspect="1" noChangeArrowheads="1"/>
            </p:cNvPicPr>
            <p:nvPr/>
          </p:nvPicPr>
          <p:blipFill rotWithShape="1">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l="17643" t="5847" r="15273"/>
            <a:stretch/>
          </p:blipFill>
          <p:spPr bwMode="auto">
            <a:xfrm>
              <a:off x="3506588" y="1930996"/>
              <a:ext cx="523419" cy="589710"/>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12" descr="https://cdn4.iconfinder.com/data/icons/epic-outlines/30/message-512.png"/>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8063" y="1930996"/>
              <a:ext cx="589710" cy="5897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8" name="Группа 137"/>
          <p:cNvGrpSpPr/>
          <p:nvPr/>
        </p:nvGrpSpPr>
        <p:grpSpPr>
          <a:xfrm flipH="1">
            <a:off x="6175604" y="5810299"/>
            <a:ext cx="1246736" cy="440443"/>
            <a:chOff x="3506588" y="1912650"/>
            <a:chExt cx="1721185" cy="608056"/>
          </a:xfrm>
        </p:grpSpPr>
        <p:pic>
          <p:nvPicPr>
            <p:cNvPr id="139" name="Picture 8" descr="https://cdn3.iconfinder.com/data/icons/miniglyphs/500/064-256.png"/>
            <p:cNvPicPr>
              <a:picLocks noChangeAspect="1" noChangeArrowheads="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8967" y="1912650"/>
              <a:ext cx="608056" cy="608056"/>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10" descr="https://cdn2.iconfinder.com/data/icons/picons-essentials/71/call-512.png"/>
            <p:cNvPicPr>
              <a:picLocks noChangeAspect="1" noChangeArrowheads="1"/>
            </p:cNvPicPr>
            <p:nvPr/>
          </p:nvPicPr>
          <p:blipFill rotWithShape="1">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l="17643" t="5847" r="15273"/>
            <a:stretch/>
          </p:blipFill>
          <p:spPr bwMode="auto">
            <a:xfrm>
              <a:off x="3506588" y="1930996"/>
              <a:ext cx="523419" cy="589710"/>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12" descr="https://cdn4.iconfinder.com/data/icons/epic-outlines/30/message-512.png"/>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8063" y="1930996"/>
              <a:ext cx="589710" cy="589710"/>
            </a:xfrm>
            <a:prstGeom prst="rect">
              <a:avLst/>
            </a:prstGeom>
            <a:noFill/>
            <a:extLst>
              <a:ext uri="{909E8E84-426E-40DD-AFC4-6F175D3DCCD1}">
                <a14:hiddenFill xmlns:a14="http://schemas.microsoft.com/office/drawing/2010/main">
                  <a:solidFill>
                    <a:srgbClr val="FFFFFF"/>
                  </a:solidFill>
                </a14:hiddenFill>
              </a:ext>
            </a:extLst>
          </p:spPr>
        </p:pic>
      </p:grpSp>
      <p:sp>
        <p:nvSpPr>
          <p:cNvPr id="159" name="TextBox 158"/>
          <p:cNvSpPr txBox="1"/>
          <p:nvPr/>
        </p:nvSpPr>
        <p:spPr>
          <a:xfrm>
            <a:off x="4942219" y="1684372"/>
            <a:ext cx="3648630" cy="1292662"/>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400" dirty="0" smtClean="0">
                <a:latin typeface="Segoe UI" panose="020B0502040204020203" pitchFamily="34" charset="0"/>
                <a:cs typeface="Segoe UI" panose="020B0502040204020203" pitchFamily="34" charset="0"/>
              </a:rPr>
              <a:t>Передача всех типов данных разрешена</a:t>
            </a:r>
          </a:p>
          <a:p>
            <a:pPr marL="171450" indent="-171450">
              <a:buFont typeface="Arial" panose="020B0604020202020204" pitchFamily="34" charset="0"/>
              <a:buChar char="•"/>
            </a:pPr>
            <a:r>
              <a:rPr lang="ru-RU" sz="1400" dirty="0" smtClean="0">
                <a:latin typeface="Segoe UI" panose="020B0502040204020203" pitchFamily="34" charset="0"/>
                <a:cs typeface="Segoe UI" panose="020B0502040204020203" pitchFamily="34" charset="0"/>
              </a:rPr>
              <a:t>Протоколирование отправки данных в центральном журнале событийной регистрации.</a:t>
            </a:r>
          </a:p>
          <a:p>
            <a:pPr marL="171450" indent="-171450">
              <a:buFont typeface="Arial" panose="020B0604020202020204" pitchFamily="34" charset="0"/>
              <a:buChar char="•"/>
            </a:pPr>
            <a:r>
              <a:rPr lang="ru-RU" sz="1400" dirty="0" smtClean="0">
                <a:latin typeface="Segoe UI" panose="020B0502040204020203" pitchFamily="34" charset="0"/>
                <a:cs typeface="Segoe UI" panose="020B0502040204020203" pitchFamily="34" charset="0"/>
              </a:rPr>
              <a:t>Сохраняются теневые копии сообщений и вложений.</a:t>
            </a:r>
            <a:endParaRPr lang="ru-RU" sz="1400" dirty="0">
              <a:latin typeface="Segoe UI" panose="020B0502040204020203" pitchFamily="34" charset="0"/>
              <a:cs typeface="Segoe UI" panose="020B0502040204020203" pitchFamily="34" charset="0"/>
            </a:endParaRPr>
          </a:p>
        </p:txBody>
      </p:sp>
      <p:sp>
        <p:nvSpPr>
          <p:cNvPr id="160" name="TextBox 159"/>
          <p:cNvSpPr txBox="1"/>
          <p:nvPr/>
        </p:nvSpPr>
        <p:spPr>
          <a:xfrm>
            <a:off x="362622" y="1633616"/>
            <a:ext cx="3630474" cy="1077218"/>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400" dirty="0" smtClean="0">
                <a:latin typeface="Segoe UI" panose="020B0502040204020203" pitchFamily="34" charset="0"/>
                <a:cs typeface="Segoe UI" panose="020B0502040204020203" pitchFamily="34" charset="0"/>
              </a:rPr>
              <a:t>Передача всех типов данных запрещена</a:t>
            </a:r>
          </a:p>
          <a:p>
            <a:pPr marL="171450" indent="-171450">
              <a:buFont typeface="Arial" panose="020B0604020202020204" pitchFamily="34" charset="0"/>
              <a:buChar char="•"/>
            </a:pPr>
            <a:r>
              <a:rPr lang="ru-RU" sz="1400" dirty="0" smtClean="0">
                <a:latin typeface="Segoe UI" panose="020B0502040204020203" pitchFamily="34" charset="0"/>
                <a:cs typeface="Segoe UI" panose="020B0502040204020203" pitchFamily="34" charset="0"/>
              </a:rPr>
              <a:t>Нет протоколирования, </a:t>
            </a:r>
            <a:br>
              <a:rPr lang="ru-RU" sz="1400" dirty="0" smtClean="0">
                <a:latin typeface="Segoe UI" panose="020B0502040204020203" pitchFamily="34" charset="0"/>
                <a:cs typeface="Segoe UI" panose="020B0502040204020203" pitchFamily="34" charset="0"/>
              </a:rPr>
            </a:br>
            <a:r>
              <a:rPr lang="ru-RU" sz="1400" dirty="0" smtClean="0">
                <a:latin typeface="Segoe UI" panose="020B0502040204020203" pitchFamily="34" charset="0"/>
                <a:cs typeface="Segoe UI" panose="020B0502040204020203" pitchFamily="34" charset="0"/>
              </a:rPr>
              <a:t>Нет событийной регистрации</a:t>
            </a:r>
          </a:p>
          <a:p>
            <a:pPr marL="171450" indent="-171450">
              <a:buFont typeface="Arial" panose="020B0604020202020204" pitchFamily="34" charset="0"/>
              <a:buChar char="•"/>
            </a:pPr>
            <a:r>
              <a:rPr lang="ru-RU" sz="1400" dirty="0" smtClean="0">
                <a:latin typeface="Segoe UI" panose="020B0502040204020203" pitchFamily="34" charset="0"/>
                <a:cs typeface="Segoe UI" panose="020B0502040204020203" pitchFamily="34" charset="0"/>
              </a:rPr>
              <a:t>Не сохраняются теневые копии сообщений и вложений</a:t>
            </a:r>
            <a:endParaRPr lang="ru-RU" sz="1400" dirty="0">
              <a:latin typeface="Segoe UI" panose="020B0502040204020203" pitchFamily="34" charset="0"/>
              <a:cs typeface="Segoe UI" panose="020B0502040204020203" pitchFamily="34" charset="0"/>
            </a:endParaRPr>
          </a:p>
        </p:txBody>
      </p:sp>
      <p:sp>
        <p:nvSpPr>
          <p:cNvPr id="187" name="Заголовок 1"/>
          <p:cNvSpPr txBox="1">
            <a:spLocks/>
          </p:cNvSpPr>
          <p:nvPr/>
        </p:nvSpPr>
        <p:spPr bwMode="auto">
          <a:xfrm>
            <a:off x="-12760" y="1225646"/>
            <a:ext cx="4343459" cy="415498"/>
          </a:xfrm>
          <a:prstGeom prst="rect">
            <a:avLst/>
          </a:prstGeom>
          <a:solidFill>
            <a:srgbClr val="5D723A"/>
          </a:solidFill>
          <a:ln>
            <a:noFill/>
          </a:ln>
          <a:extLst/>
        </p:spPr>
        <p:txBody>
          <a:bodyPr wrap="square" lIns="0" tIns="0" rIns="0" bIns="0" anchor="ctr">
            <a:spAutoFit/>
          </a:bodyPr>
          <a:lstStyle>
            <a:defPPr>
              <a:defRPr lang="en-US"/>
            </a:defPPr>
            <a:lvl1pPr algn="ctr" eaLnBrk="1" hangingPunct="1">
              <a:lnSpc>
                <a:spcPct val="150000"/>
              </a:lnSpc>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stStyle>
          <a:p>
            <a:r>
              <a:rPr lang="ru-RU" dirty="0"/>
              <a:t>Запрет на уровне файрволла</a:t>
            </a:r>
          </a:p>
        </p:txBody>
      </p:sp>
      <p:sp>
        <p:nvSpPr>
          <p:cNvPr id="188" name="Заголовок 1"/>
          <p:cNvSpPr txBox="1">
            <a:spLocks/>
          </p:cNvSpPr>
          <p:nvPr/>
        </p:nvSpPr>
        <p:spPr bwMode="auto">
          <a:xfrm>
            <a:off x="4802762" y="1226782"/>
            <a:ext cx="4341238" cy="415498"/>
          </a:xfrm>
          <a:prstGeom prst="rect">
            <a:avLst/>
          </a:prstGeom>
          <a:solidFill>
            <a:srgbClr val="5D723A"/>
          </a:solidFill>
          <a:ln>
            <a:noFill/>
          </a:ln>
          <a:extLst/>
        </p:spPr>
        <p:txBody>
          <a:bodyPr wrap="square" lIns="0" tIns="0" rIns="0" bIns="0" anchor="ctr">
            <a:spAutoFit/>
          </a:bodyPr>
          <a:lstStyle>
            <a:defPPr>
              <a:defRPr lang="en-US"/>
            </a:defPPr>
            <a:lvl1pPr algn="ctr" eaLnBrk="1" hangingPunct="1">
              <a:lnSpc>
                <a:spcPct val="150000"/>
              </a:lnSpc>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stStyle>
          <a:p>
            <a:r>
              <a:rPr lang="ru-RU" dirty="0" smtClean="0"/>
              <a:t>«Простой» </a:t>
            </a:r>
            <a:r>
              <a:rPr lang="en-US" dirty="0"/>
              <a:t>DLP-</a:t>
            </a:r>
            <a:r>
              <a:rPr lang="ru-RU" dirty="0"/>
              <a:t>контроль</a:t>
            </a:r>
          </a:p>
        </p:txBody>
      </p:sp>
      <p:sp>
        <p:nvSpPr>
          <p:cNvPr id="69" name="Правая фигурная скобка 68"/>
          <p:cNvSpPr/>
          <p:nvPr/>
        </p:nvSpPr>
        <p:spPr>
          <a:xfrm rot="16200000">
            <a:off x="6706776" y="5008307"/>
            <a:ext cx="137671" cy="1246736"/>
          </a:xfrm>
          <a:prstGeom prst="rightBrace">
            <a:avLst>
              <a:gd name="adj1" fmla="val 226398"/>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pic>
        <p:nvPicPr>
          <p:cNvPr id="31" name="Picture 6" descr="https://cdn2.iconfinder.com/data/icons/my-cubicle/512/Notepad-512.png"/>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6558321" y="5017807"/>
            <a:ext cx="477255" cy="477255"/>
          </a:xfrm>
          <a:prstGeom prst="rect">
            <a:avLst/>
          </a:prstGeom>
          <a:solidFill>
            <a:schemeClr val="bg1"/>
          </a:solidFill>
        </p:spPr>
      </p:pic>
    </p:spTree>
    <p:extLst>
      <p:ext uri="{BB962C8B-B14F-4D97-AF65-F5344CB8AC3E}">
        <p14:creationId xmlns:p14="http://schemas.microsoft.com/office/powerpoint/2010/main" val="1758008876"/>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Равнобедренный треугольник 4"/>
          <p:cNvSpPr/>
          <p:nvPr/>
        </p:nvSpPr>
        <p:spPr>
          <a:xfrm>
            <a:off x="2009250" y="2652936"/>
            <a:ext cx="4942620" cy="3595464"/>
          </a:xfrm>
          <a:prstGeom prst="triangl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9" name="Заголовок 1"/>
          <p:cNvSpPr>
            <a:spLocks noGrp="1"/>
          </p:cNvSpPr>
          <p:nvPr>
            <p:ph type="title" idx="4294967295"/>
          </p:nvPr>
        </p:nvSpPr>
        <p:spPr bwMode="auto">
          <a:xfrm>
            <a:off x="0" y="542693"/>
            <a:ext cx="9144000" cy="489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en-US" sz="1900" b="1" dirty="0">
                <a:effectLst/>
                <a:latin typeface="+mj-lt"/>
              </a:rPr>
              <a:t>Skype: </a:t>
            </a:r>
            <a:r>
              <a:rPr lang="ru-RU" sz="1900" b="1" dirty="0">
                <a:effectLst/>
                <a:latin typeface="+mj-lt"/>
              </a:rPr>
              <a:t>избирательный контроль</a:t>
            </a:r>
          </a:p>
        </p:txBody>
      </p:sp>
      <p:sp>
        <p:nvSpPr>
          <p:cNvPr id="160" name="TextBox 159"/>
          <p:cNvSpPr txBox="1"/>
          <p:nvPr/>
        </p:nvSpPr>
        <p:spPr>
          <a:xfrm>
            <a:off x="454371" y="1822976"/>
            <a:ext cx="8184841" cy="98488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600" dirty="0" smtClean="0">
                <a:latin typeface="Segoe UI" panose="020B0502040204020203" pitchFamily="34" charset="0"/>
                <a:cs typeface="Segoe UI" panose="020B0502040204020203" pitchFamily="34" charset="0"/>
              </a:rPr>
              <a:t>Передача разрешена только между санкционированными учетными записями </a:t>
            </a:r>
            <a:r>
              <a:rPr lang="en-US" sz="1600" dirty="0" smtClean="0">
                <a:latin typeface="Segoe UI" panose="020B0502040204020203" pitchFamily="34" charset="0"/>
                <a:cs typeface="Segoe UI" panose="020B0502040204020203" pitchFamily="34" charset="0"/>
              </a:rPr>
              <a:t>Skype</a:t>
            </a:r>
            <a:endParaRPr lang="ru-RU" sz="1600" dirty="0" smtClean="0">
              <a:latin typeface="Segoe UI" panose="020B0502040204020203" pitchFamily="34" charset="0"/>
              <a:cs typeface="Segoe UI" panose="020B0502040204020203" pitchFamily="34" charset="0"/>
            </a:endParaRPr>
          </a:p>
          <a:p>
            <a:pPr marL="171450" indent="-171450">
              <a:buFont typeface="Arial" panose="020B0604020202020204" pitchFamily="34" charset="0"/>
              <a:buChar char="•"/>
            </a:pPr>
            <a:r>
              <a:rPr lang="ru-RU" sz="1600" dirty="0" smtClean="0">
                <a:latin typeface="Segoe UI" panose="020B0502040204020203" pitchFamily="34" charset="0"/>
                <a:cs typeface="Segoe UI" panose="020B0502040204020203" pitchFamily="34" charset="0"/>
              </a:rPr>
              <a:t>Событийная регистрация попыток и фактов передачи данных</a:t>
            </a:r>
          </a:p>
          <a:p>
            <a:pPr marL="171450" indent="-171450">
              <a:buFont typeface="Arial" panose="020B0604020202020204" pitchFamily="34" charset="0"/>
              <a:buChar char="•"/>
            </a:pPr>
            <a:r>
              <a:rPr lang="ru-RU" sz="1600" dirty="0" smtClean="0">
                <a:latin typeface="Segoe UI" panose="020B0502040204020203" pitchFamily="34" charset="0"/>
                <a:cs typeface="Segoe UI" panose="020B0502040204020203" pitchFamily="34" charset="0"/>
              </a:rPr>
              <a:t>Содержимое вложений анализируется и фильтруется</a:t>
            </a:r>
          </a:p>
          <a:p>
            <a:pPr marL="171450" indent="-171450">
              <a:buFont typeface="Arial" panose="020B0604020202020204" pitchFamily="34" charset="0"/>
              <a:buChar char="•"/>
            </a:pPr>
            <a:r>
              <a:rPr lang="ru-RU" sz="1600" dirty="0" smtClean="0">
                <a:latin typeface="Segoe UI" panose="020B0502040204020203" pitchFamily="34" charset="0"/>
                <a:cs typeface="Segoe UI" panose="020B0502040204020203" pitchFamily="34" charset="0"/>
              </a:rPr>
              <a:t>Сохраняются теневые копии вложений</a:t>
            </a:r>
          </a:p>
        </p:txBody>
      </p:sp>
      <p:pic>
        <p:nvPicPr>
          <p:cNvPr id="35" name="Picture 8" descr="https://cdn0.iconfinder.com/data/icons/iphone-black-people-svg-icons/60/boss_user_man_business_supervisor_female_caucasian-5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5580" y="4670198"/>
            <a:ext cx="1141903" cy="114190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https://cdn1.iconfinder.com/data/icons/education-set-6/512/tutor_teacher-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2817" y="4678218"/>
            <a:ext cx="1122308" cy="112230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cdn2.iconfinder.com/data/icons/simplus-users/225/Layer_8-01-512.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4003235" y="3353157"/>
            <a:ext cx="904234" cy="100864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cdn0.iconfinder.com/data/icons/huge-basic-icons-part-2/512/Woman.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3251" y="4803457"/>
            <a:ext cx="1008644" cy="1008644"/>
          </a:xfrm>
          <a:prstGeom prst="rect">
            <a:avLst/>
          </a:prstGeom>
          <a:noFill/>
          <a:extLst>
            <a:ext uri="{909E8E84-426E-40DD-AFC4-6F175D3DCCD1}">
              <a14:hiddenFill xmlns:a14="http://schemas.microsoft.com/office/drawing/2010/main">
                <a:solidFill>
                  <a:srgbClr val="FFFFFF"/>
                </a:solidFill>
              </a14:hiddenFill>
            </a:ext>
          </a:extLst>
        </p:spPr>
      </p:pic>
      <p:cxnSp>
        <p:nvCxnSpPr>
          <p:cNvPr id="9" name="Соединительная линия уступом 8"/>
          <p:cNvCxnSpPr/>
          <p:nvPr/>
        </p:nvCxnSpPr>
        <p:spPr>
          <a:xfrm>
            <a:off x="4907469" y="3629250"/>
            <a:ext cx="3144003" cy="867923"/>
          </a:xfrm>
          <a:prstGeom prst="bentConnector2">
            <a:avLst/>
          </a:prstGeom>
          <a:ln>
            <a:solidFill>
              <a:srgbClr val="9C2D2A"/>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6" name="Соединительная линия уступом 45"/>
          <p:cNvCxnSpPr/>
          <p:nvPr/>
        </p:nvCxnSpPr>
        <p:spPr>
          <a:xfrm rot="5400000" flipH="1" flipV="1">
            <a:off x="1986756" y="2608135"/>
            <a:ext cx="995363" cy="3037595"/>
          </a:xfrm>
          <a:prstGeom prst="bentConnector2">
            <a:avLst/>
          </a:prstGeom>
          <a:ln>
            <a:solidFill>
              <a:srgbClr val="9C2D2A"/>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054747" y="5948768"/>
            <a:ext cx="4876808" cy="169277"/>
          </a:xfrm>
          <a:prstGeom prst="rect">
            <a:avLst/>
          </a:prstGeom>
          <a:noFill/>
        </p:spPr>
        <p:txBody>
          <a:bodyPr wrap="square" lIns="0" tIns="0" rIns="0" bIns="0" rtlCol="0">
            <a:spAutoFit/>
          </a:bodyPr>
          <a:lstStyle/>
          <a:p>
            <a:pPr algn="ctr"/>
            <a:r>
              <a:rPr lang="ru-RU" sz="1100" b="1" i="1" dirty="0" smtClean="0">
                <a:latin typeface="Segoe UI" panose="020B0502040204020203" pitchFamily="34" charset="0"/>
                <a:cs typeface="Segoe UI" panose="020B0502040204020203" pitchFamily="34" charset="0"/>
              </a:rPr>
              <a:t>Санкционированные учетные записи</a:t>
            </a:r>
            <a:endParaRPr lang="ru-RU" sz="1100" b="1" i="1" dirty="0">
              <a:latin typeface="Segoe UI" panose="020B0502040204020203" pitchFamily="34" charset="0"/>
              <a:cs typeface="Segoe UI" panose="020B0502040204020203" pitchFamily="34" charset="0"/>
            </a:endParaRPr>
          </a:p>
        </p:txBody>
      </p:sp>
      <p:cxnSp>
        <p:nvCxnSpPr>
          <p:cNvPr id="14" name="Соединительная линия уступом 13"/>
          <p:cNvCxnSpPr/>
          <p:nvPr/>
        </p:nvCxnSpPr>
        <p:spPr>
          <a:xfrm rot="5400000">
            <a:off x="3634677" y="4520810"/>
            <a:ext cx="877570" cy="559554"/>
          </a:xfrm>
          <a:prstGeom prst="bentConnector2">
            <a:avLst/>
          </a:prstGeom>
          <a:ln>
            <a:solidFill>
              <a:srgbClr val="6F8E3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4" name="Соединительная линия уступом 53"/>
          <p:cNvCxnSpPr/>
          <p:nvPr/>
        </p:nvCxnSpPr>
        <p:spPr>
          <a:xfrm rot="16200000" flipH="1">
            <a:off x="4392232" y="4516361"/>
            <a:ext cx="879349" cy="570228"/>
          </a:xfrm>
          <a:prstGeom prst="bentConnector2">
            <a:avLst/>
          </a:prstGeom>
          <a:ln>
            <a:solidFill>
              <a:srgbClr val="6F8E3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4" name="Соединительная линия уступом 63"/>
          <p:cNvCxnSpPr/>
          <p:nvPr/>
        </p:nvCxnSpPr>
        <p:spPr>
          <a:xfrm>
            <a:off x="4907469" y="3849917"/>
            <a:ext cx="685800" cy="731520"/>
          </a:xfrm>
          <a:prstGeom prst="bentConnector2">
            <a:avLst/>
          </a:prstGeom>
          <a:ln>
            <a:solidFill>
              <a:srgbClr val="6F8E3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Соединительная линия уступом 65"/>
          <p:cNvCxnSpPr/>
          <p:nvPr/>
        </p:nvCxnSpPr>
        <p:spPr>
          <a:xfrm flipH="1">
            <a:off x="3312099" y="3849917"/>
            <a:ext cx="685800" cy="731520"/>
          </a:xfrm>
          <a:prstGeom prst="bentConnector2">
            <a:avLst/>
          </a:prstGeom>
          <a:ln>
            <a:solidFill>
              <a:schemeClr val="accent6">
                <a:lumMod val="75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pic>
        <p:nvPicPr>
          <p:cNvPr id="68" name="Picture 8" descr="https://cdn3.iconfinder.com/data/icons/miniglyphs/500/064-256.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28441" y="3772500"/>
            <a:ext cx="440444" cy="440443"/>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0" descr="https://cdn2.iconfinder.com/data/icons/picons-essentials/71/call-512.png"/>
          <p:cNvPicPr>
            <a:picLocks noChangeAspect="1" noChangeArrowheads="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7643" t="5847" r="15273"/>
          <a:stretch/>
        </p:blipFill>
        <p:spPr bwMode="auto">
          <a:xfrm>
            <a:off x="1059464" y="3785789"/>
            <a:ext cx="379137" cy="42715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2" descr="https://cdn4.iconfinder.com/data/icons/epic-outlines/30/message-512.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9045" y="3785789"/>
            <a:ext cx="427155" cy="427154"/>
          </a:xfrm>
          <a:prstGeom prst="rect">
            <a:avLst/>
          </a:prstGeom>
          <a:noFill/>
          <a:extLst>
            <a:ext uri="{909E8E84-426E-40DD-AFC4-6F175D3DCCD1}">
              <a14:hiddenFill xmlns:a14="http://schemas.microsoft.com/office/drawing/2010/main">
                <a:solidFill>
                  <a:srgbClr val="FFFFFF"/>
                </a:solidFill>
              </a14:hiddenFill>
            </a:ext>
          </a:extLst>
        </p:spPr>
      </p:pic>
      <p:grpSp>
        <p:nvGrpSpPr>
          <p:cNvPr id="71" name="Группа 70"/>
          <p:cNvGrpSpPr/>
          <p:nvPr/>
        </p:nvGrpSpPr>
        <p:grpSpPr>
          <a:xfrm flipH="1">
            <a:off x="6671402" y="3772500"/>
            <a:ext cx="1246736" cy="440443"/>
            <a:chOff x="3506588" y="1912650"/>
            <a:chExt cx="1721185" cy="608056"/>
          </a:xfrm>
        </p:grpSpPr>
        <p:pic>
          <p:nvPicPr>
            <p:cNvPr id="72" name="Picture 8" descr="https://cdn3.iconfinder.com/data/icons/miniglyphs/500/064-256.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15980" y="1912650"/>
              <a:ext cx="608056" cy="60805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0" descr="https://cdn2.iconfinder.com/data/icons/picons-essentials/71/call-512.png"/>
            <p:cNvPicPr>
              <a:picLocks noChangeAspect="1" noChangeArrowheads="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7643" t="5847" r="15273"/>
            <a:stretch/>
          </p:blipFill>
          <p:spPr bwMode="auto">
            <a:xfrm>
              <a:off x="3506588" y="1930996"/>
              <a:ext cx="523419" cy="58971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12" descr="https://cdn4.iconfinder.com/data/icons/epic-outlines/30/message-512.png"/>
            <p:cNvPicPr>
              <a:picLocks noChangeAspect="1" noChangeArrowheads="1"/>
            </p:cNvPicPr>
            <p:nvPr/>
          </p:nvPicPr>
          <p:blipFill>
            <a:blip r:embed="rId9"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38063" y="1930996"/>
              <a:ext cx="589710" cy="589710"/>
            </a:xfrm>
            <a:prstGeom prst="rect">
              <a:avLst/>
            </a:prstGeom>
            <a:noFill/>
            <a:extLst>
              <a:ext uri="{909E8E84-426E-40DD-AFC4-6F175D3DCCD1}">
                <a14:hiddenFill xmlns:a14="http://schemas.microsoft.com/office/drawing/2010/main">
                  <a:solidFill>
                    <a:srgbClr val="FFFFFF"/>
                  </a:solidFill>
                </a14:hiddenFill>
              </a:ext>
            </a:extLst>
          </p:spPr>
        </p:pic>
      </p:grpSp>
      <p:pic>
        <p:nvPicPr>
          <p:cNvPr id="77" name="Picture 10" descr="https://cdn2.iconfinder.com/data/icons/picons-essentials/71/call-512.png"/>
          <p:cNvPicPr>
            <a:picLocks noChangeAspect="1" noChangeArrowheads="1"/>
          </p:cNvPicPr>
          <p:nvPr/>
        </p:nvPicPr>
        <p:blipFill rotWithShape="1">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l="17643" t="5847" r="15273"/>
          <a:stretch/>
        </p:blipFill>
        <p:spPr bwMode="auto">
          <a:xfrm>
            <a:off x="5155786" y="3951078"/>
            <a:ext cx="379137" cy="427154"/>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2" descr="https://cdn4.iconfinder.com/data/icons/epic-outlines/30/message-512.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21443" y="5331608"/>
            <a:ext cx="427155" cy="42715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3" name="Picture 8" descr="https://cdn3.iconfinder.com/data/icons/miniglyphs/500/064-256.png"/>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66123" y="3937789"/>
            <a:ext cx="440444" cy="440443"/>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8" descr="https://cdn3.iconfinder.com/data/icons/miniglyphs/500/064-256.png"/>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1479" y="3937789"/>
            <a:ext cx="440444" cy="44044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s.cdn1.123rf.com/168nwm/arcady31/arcady311408/arcady31140800036/30822895-filtering-funnel-icon.jpg"/>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1133" y="3856509"/>
            <a:ext cx="569101" cy="569101"/>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descr="https://cdn2.iconfinder.com/data/icons/my-cubicle/512/Notepad-512.png"/>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4578632" y="4729679"/>
            <a:ext cx="477255" cy="47725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0" descr="https://cdn0.iconfinder.com/data/icons/seo-smart-pack/128/grey_new_seo2-06-512.png"/>
          <p:cNvPicPr>
            <a:picLocks noChangeAspect="1" noChangeArrowheads="1"/>
          </p:cNvPicPr>
          <p:nvPr/>
        </p:nvPicPr>
        <p:blipFill>
          <a:blip r:embed="rId12" cstate="print">
            <a:clrChange>
              <a:clrFrom>
                <a:srgbClr val="040404">
                  <a:alpha val="5882"/>
                </a:srgbClr>
              </a:clrFrom>
              <a:clrTo>
                <a:srgbClr val="040404">
                  <a:alpha val="0"/>
                </a:srgbClr>
              </a:clrTo>
            </a:clrChange>
            <a:biLevel thresh="75000"/>
            <a:extLst>
              <a:ext uri="{28A0092B-C50C-407E-A947-70E740481C1C}">
                <a14:useLocalDpi xmlns:a14="http://schemas.microsoft.com/office/drawing/2010/main" val="0"/>
              </a:ext>
            </a:extLst>
          </a:blip>
          <a:srcRect/>
          <a:stretch>
            <a:fillRect/>
          </a:stretch>
        </p:blipFill>
        <p:spPr bwMode="auto">
          <a:xfrm>
            <a:off x="3481899" y="4370853"/>
            <a:ext cx="381146" cy="381145"/>
          </a:xfrm>
          <a:prstGeom prst="rect">
            <a:avLst/>
          </a:prstGeom>
          <a:noFill/>
        </p:spPr>
      </p:pic>
      <p:pic>
        <p:nvPicPr>
          <p:cNvPr id="100" name="Picture 20" descr="https://cdn0.iconfinder.com/data/icons/seo-smart-pack/128/grey_new_seo2-06-512.png"/>
          <p:cNvPicPr>
            <a:picLocks noChangeAspect="1" noChangeArrowheads="1"/>
          </p:cNvPicPr>
          <p:nvPr/>
        </p:nvPicPr>
        <p:blipFill>
          <a:blip r:embed="rId13" cstate="print">
            <a:clrChange>
              <a:clrFrom>
                <a:srgbClr val="040404">
                  <a:alpha val="5882"/>
                </a:srgbClr>
              </a:clrFrom>
              <a:clrTo>
                <a:srgbClr val="040404">
                  <a:alpha val="0"/>
                </a:srgbClr>
              </a:clrTo>
            </a:clrChange>
            <a:biLevel thresh="75000"/>
            <a:extLst>
              <a:ext uri="{28A0092B-C50C-407E-A947-70E740481C1C}">
                <a14:useLocalDpi xmlns:a14="http://schemas.microsoft.com/office/drawing/2010/main" val="0"/>
              </a:ext>
            </a:extLst>
          </a:blip>
          <a:srcRect/>
          <a:stretch>
            <a:fillRect/>
          </a:stretch>
        </p:blipFill>
        <p:spPr bwMode="auto">
          <a:xfrm>
            <a:off x="7092235" y="4221359"/>
            <a:ext cx="493856" cy="493855"/>
          </a:xfrm>
          <a:prstGeom prst="rect">
            <a:avLst/>
          </a:prstGeom>
          <a:noFill/>
        </p:spPr>
      </p:pic>
      <p:pic>
        <p:nvPicPr>
          <p:cNvPr id="101" name="Picture 6" descr="https://cdn2.iconfinder.com/data/icons/my-cubicle/512/Notepad-512.png"/>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6681452" y="3249785"/>
            <a:ext cx="477255" cy="477255"/>
          </a:xfrm>
          <a:prstGeom prst="rect">
            <a:avLst/>
          </a:prstGeom>
          <a:solidFill>
            <a:schemeClr val="bg1"/>
          </a:solidFill>
        </p:spPr>
      </p:pic>
      <p:pic>
        <p:nvPicPr>
          <p:cNvPr id="104" name="Picture 20" descr="https://cdn0.iconfinder.com/data/icons/seo-smart-pack/128/grey_new_seo2-06-512.png"/>
          <p:cNvPicPr>
            <a:picLocks noChangeAspect="1" noChangeArrowheads="1"/>
          </p:cNvPicPr>
          <p:nvPr/>
        </p:nvPicPr>
        <p:blipFill>
          <a:blip r:embed="rId13" cstate="print">
            <a:clrChange>
              <a:clrFrom>
                <a:srgbClr val="040404">
                  <a:alpha val="5882"/>
                </a:srgbClr>
              </a:clrFrom>
              <a:clrTo>
                <a:srgbClr val="040404">
                  <a:alpha val="0"/>
                </a:srgbClr>
              </a:clrTo>
            </a:clrChange>
            <a:biLevel thresh="75000"/>
            <a:extLst>
              <a:ext uri="{28A0092B-C50C-407E-A947-70E740481C1C}">
                <a14:useLocalDpi xmlns:a14="http://schemas.microsoft.com/office/drawing/2010/main" val="0"/>
              </a:ext>
            </a:extLst>
          </a:blip>
          <a:srcRect/>
          <a:stretch>
            <a:fillRect/>
          </a:stretch>
        </p:blipFill>
        <p:spPr bwMode="auto">
          <a:xfrm>
            <a:off x="1400122" y="4221359"/>
            <a:ext cx="493856" cy="493855"/>
          </a:xfrm>
          <a:prstGeom prst="rect">
            <a:avLst/>
          </a:prstGeom>
          <a:noFill/>
        </p:spPr>
      </p:pic>
      <p:pic>
        <p:nvPicPr>
          <p:cNvPr id="107" name="Picture 6" descr="https://cdn2.iconfinder.com/data/icons/my-cubicle/512/Notepad-512.png"/>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a:off x="1900101" y="3263074"/>
            <a:ext cx="477255" cy="477255"/>
          </a:xfrm>
          <a:prstGeom prst="rect">
            <a:avLst/>
          </a:prstGeom>
          <a:solidFill>
            <a:schemeClr val="bg1"/>
          </a:solidFill>
        </p:spPr>
      </p:pic>
      <p:pic>
        <p:nvPicPr>
          <p:cNvPr id="108" name="Picture 6" descr="https://cdn2.iconfinder.com/data/icons/my-cubicle/512/Notepad-512.png"/>
          <p:cNvPicPr>
            <a:picLocks noChangeAspect="1" noChangeArrowheads="1"/>
          </p:cNvPicPr>
          <p:nvPr/>
        </p:nvPicPr>
        <p:blipFill>
          <a:blip r:embed="rId11" cstate="print">
            <a:biLevel thresh="75000"/>
            <a:extLst>
              <a:ext uri="{28A0092B-C50C-407E-A947-70E740481C1C}">
                <a14:useLocalDpi xmlns:a14="http://schemas.microsoft.com/office/drawing/2010/main" val="0"/>
              </a:ext>
            </a:extLst>
          </a:blip>
          <a:srcRect/>
          <a:stretch>
            <a:fillRect/>
          </a:stretch>
        </p:blipFill>
        <p:spPr bwMode="auto">
          <a:xfrm flipH="1">
            <a:off x="3860842" y="4729679"/>
            <a:ext cx="477255" cy="477255"/>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2" descr="https://cdn4.iconfinder.com/data/icons/epic-outlines/30/message-512.png"/>
          <p:cNvPicPr>
            <a:picLocks noChangeAspect="1" noChangeArrowheads="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577478" y="5331608"/>
            <a:ext cx="427155" cy="42715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0" name="Заголовок 1"/>
          <p:cNvSpPr txBox="1">
            <a:spLocks/>
          </p:cNvSpPr>
          <p:nvPr/>
        </p:nvSpPr>
        <p:spPr bwMode="auto">
          <a:xfrm>
            <a:off x="-16256" y="1316215"/>
            <a:ext cx="5261355" cy="415498"/>
          </a:xfrm>
          <a:prstGeom prst="rect">
            <a:avLst/>
          </a:prstGeom>
          <a:solidFill>
            <a:srgbClr val="5D723A"/>
          </a:solidFill>
          <a:ln>
            <a:noFill/>
          </a:ln>
          <a:extLst/>
        </p:spPr>
        <p:txBody>
          <a:bodyPr wrap="square" lIns="0" tIns="0" rIns="0" bIns="0" anchor="ctr">
            <a:spAutoFit/>
          </a:bodyPr>
          <a:lstStyle>
            <a:defPPr>
              <a:defRPr lang="en-US"/>
            </a:defPPr>
            <a:lvl1pPr algn="ctr" eaLnBrk="1" hangingPunct="1">
              <a:lnSpc>
                <a:spcPct val="150000"/>
              </a:lnSpc>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stStyle>
          <a:p>
            <a:r>
              <a:rPr lang="ru-RU" dirty="0"/>
              <a:t>Полнофункциональная </a:t>
            </a:r>
            <a:r>
              <a:rPr lang="en-US" dirty="0"/>
              <a:t>DLP-</a:t>
            </a:r>
            <a:r>
              <a:rPr lang="ru-RU" dirty="0"/>
              <a:t>система</a:t>
            </a:r>
          </a:p>
        </p:txBody>
      </p:sp>
      <p:pic>
        <p:nvPicPr>
          <p:cNvPr id="41" name="Picture 2" descr="https://cdn0.iconfinder.com/data/icons/huge-basic-icons-part-2/512/Woman.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67895" y="4791882"/>
            <a:ext cx="1008644" cy="1008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098452"/>
      </p:ext>
    </p:extLst>
  </p:cSld>
  <p:clrMapOvr>
    <a:masterClrMapping/>
  </p:clrMapOvr>
  <p:transition spd="med">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6"/>
          <p:cNvSpPr>
            <a:spLocks noGrp="1"/>
          </p:cNvSpPr>
          <p:nvPr>
            <p:ph type="title" idx="4294967295"/>
          </p:nvPr>
        </p:nvSpPr>
        <p:spPr bwMode="auto">
          <a:xfrm>
            <a:off x="0" y="550127"/>
            <a:ext cx="8105775" cy="481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Основные варианты архитектуры </a:t>
            </a:r>
            <a:r>
              <a:rPr lang="en-US" sz="1900" b="1" dirty="0">
                <a:effectLst/>
                <a:latin typeface="+mj-lt"/>
              </a:rPr>
              <a:t>DLP-</a:t>
            </a:r>
            <a:r>
              <a:rPr lang="ru-RU" sz="1900" b="1" dirty="0">
                <a:effectLst/>
                <a:latin typeface="+mj-lt"/>
              </a:rPr>
              <a:t>систем</a:t>
            </a:r>
          </a:p>
        </p:txBody>
      </p:sp>
      <p:cxnSp>
        <p:nvCxnSpPr>
          <p:cNvPr id="7" name="Прямая соединительная линия 144"/>
          <p:cNvCxnSpPr>
            <a:cxnSpLocks noChangeShapeType="1"/>
          </p:cNvCxnSpPr>
          <p:nvPr/>
        </p:nvCxnSpPr>
        <p:spPr bwMode="auto">
          <a:xfrm>
            <a:off x="5048250" y="2400029"/>
            <a:ext cx="1703388" cy="0"/>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8" name="Соединительная линия уступом 156"/>
          <p:cNvCxnSpPr>
            <a:cxnSpLocks noChangeShapeType="1"/>
            <a:stCxn id="37" idx="3"/>
          </p:cNvCxnSpPr>
          <p:nvPr/>
        </p:nvCxnSpPr>
        <p:spPr bwMode="auto">
          <a:xfrm flipV="1">
            <a:off x="4991100" y="2629250"/>
            <a:ext cx="2258720" cy="835992"/>
          </a:xfrm>
          <a:prstGeom prst="bentConnector3">
            <a:avLst>
              <a:gd name="adj1" fmla="val 99794"/>
            </a:avLst>
          </a:prstGeom>
          <a:noFill/>
          <a:ln w="9525">
            <a:solidFill>
              <a:srgbClr val="333333"/>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9" name="Прямая со стрелкой 4"/>
          <p:cNvCxnSpPr>
            <a:cxnSpLocks noChangeShapeType="1"/>
          </p:cNvCxnSpPr>
          <p:nvPr/>
        </p:nvCxnSpPr>
        <p:spPr bwMode="auto">
          <a:xfrm flipV="1">
            <a:off x="2119313" y="1696093"/>
            <a:ext cx="1349403" cy="1351637"/>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10" name="Прямая со стрелкой 66"/>
          <p:cNvCxnSpPr>
            <a:cxnSpLocks noChangeShapeType="1"/>
          </p:cNvCxnSpPr>
          <p:nvPr/>
        </p:nvCxnSpPr>
        <p:spPr bwMode="auto">
          <a:xfrm>
            <a:off x="2119313" y="3047729"/>
            <a:ext cx="1279525" cy="417513"/>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11" name="Прямая со стрелкой 69"/>
          <p:cNvCxnSpPr>
            <a:cxnSpLocks noChangeShapeType="1"/>
          </p:cNvCxnSpPr>
          <p:nvPr/>
        </p:nvCxnSpPr>
        <p:spPr bwMode="auto">
          <a:xfrm>
            <a:off x="2119313" y="3047729"/>
            <a:ext cx="1384300" cy="1322388"/>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12" name="Прямая со стрелкой 72"/>
          <p:cNvCxnSpPr>
            <a:cxnSpLocks noChangeShapeType="1"/>
          </p:cNvCxnSpPr>
          <p:nvPr/>
        </p:nvCxnSpPr>
        <p:spPr bwMode="auto">
          <a:xfrm>
            <a:off x="2119313" y="3047729"/>
            <a:ext cx="1461111" cy="2092960"/>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13" name="Прямая соединительная линия 144"/>
          <p:cNvCxnSpPr>
            <a:cxnSpLocks noChangeShapeType="1"/>
          </p:cNvCxnSpPr>
          <p:nvPr/>
        </p:nvCxnSpPr>
        <p:spPr bwMode="auto">
          <a:xfrm>
            <a:off x="5048250" y="1525317"/>
            <a:ext cx="1703388" cy="0"/>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sp>
        <p:nvSpPr>
          <p:cNvPr id="14" name="TextBox 24"/>
          <p:cNvSpPr txBox="1">
            <a:spLocks noChangeArrowheads="1"/>
          </p:cNvSpPr>
          <p:nvPr/>
        </p:nvSpPr>
        <p:spPr bwMode="auto">
          <a:xfrm>
            <a:off x="538163" y="3635885"/>
            <a:ext cx="17748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eaLnBrk="1" hangingPunct="1">
              <a:spcBef>
                <a:spcPct val="0"/>
              </a:spcBef>
              <a:buClrTx/>
              <a:buFontTx/>
              <a:buNone/>
            </a:pPr>
            <a:r>
              <a:rPr lang="ru-RU" sz="1100" b="1" i="1" dirty="0"/>
              <a:t>Рабочая станция</a:t>
            </a:r>
          </a:p>
          <a:p>
            <a:pPr algn="ctr" eaLnBrk="1" hangingPunct="1">
              <a:spcBef>
                <a:spcPct val="0"/>
              </a:spcBef>
              <a:buClrTx/>
              <a:buFontTx/>
              <a:buNone/>
            </a:pPr>
            <a:r>
              <a:rPr lang="ru-RU" sz="1100" b="1" dirty="0" smtClean="0"/>
              <a:t>Агент </a:t>
            </a:r>
            <a:r>
              <a:rPr lang="en-US" sz="1100" b="1" dirty="0" smtClean="0"/>
              <a:t>(device control)</a:t>
            </a:r>
            <a:endParaRPr lang="ru-RU" sz="1100" b="1" dirty="0"/>
          </a:p>
        </p:txBody>
      </p:sp>
      <p:cxnSp>
        <p:nvCxnSpPr>
          <p:cNvPr id="15" name="Прямая со стрелкой 63"/>
          <p:cNvCxnSpPr>
            <a:cxnSpLocks noChangeShapeType="1"/>
          </p:cNvCxnSpPr>
          <p:nvPr/>
        </p:nvCxnSpPr>
        <p:spPr bwMode="auto">
          <a:xfrm flipV="1">
            <a:off x="2119313" y="2719117"/>
            <a:ext cx="1279525" cy="336550"/>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grpSp>
        <p:nvGrpSpPr>
          <p:cNvPr id="16" name="Группа 2"/>
          <p:cNvGrpSpPr>
            <a:grpSpLocks/>
          </p:cNvGrpSpPr>
          <p:nvPr/>
        </p:nvGrpSpPr>
        <p:grpSpPr bwMode="auto">
          <a:xfrm>
            <a:off x="6854825" y="1215754"/>
            <a:ext cx="1766887" cy="1367118"/>
            <a:chOff x="6854190" y="1849438"/>
            <a:chExt cx="1766888" cy="1366837"/>
          </a:xfrm>
          <a:effectLst>
            <a:outerShdw blurRad="50800" dist="38100" dir="5400000" algn="t" rotWithShape="0">
              <a:prstClr val="black">
                <a:alpha val="40000"/>
              </a:prstClr>
            </a:outerShdw>
          </a:effectLst>
        </p:grpSpPr>
        <p:pic>
          <p:nvPicPr>
            <p:cNvPr id="17" name="Picture 4" descr="http://pixabay.com/static/uploads/photo/2012/04/01/12/51/computer-23297_640.png"/>
            <p:cNvPicPr>
              <a:picLocks noChangeAspect="1" noChangeArrowheads="1"/>
            </p:cNvPicPr>
            <p:nvPr/>
          </p:nvPicPr>
          <p:blipFill>
            <a:blip r:embed="rId2">
              <a:biLevel thresh="50000"/>
            </a:blip>
            <a:srcRect/>
            <a:stretch>
              <a:fillRect/>
            </a:stretch>
          </p:blipFill>
          <p:spPr bwMode="auto">
            <a:xfrm>
              <a:off x="6854190" y="1849438"/>
              <a:ext cx="1766889" cy="136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1" descr="http://media.audio.dk/imageCopies/20110125/dropbox-app_imageCopy_32cdfba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000" r="12001"/>
            <a:stretch>
              <a:fillRect/>
            </a:stretch>
          </p:blipFill>
          <p:spPr bwMode="auto">
            <a:xfrm>
              <a:off x="7878988" y="2329678"/>
              <a:ext cx="224419" cy="2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t2.gstatic.com/images?q=tbn:ANd9GcShyW2iXKrgnL0pt3Ar3lQ5O851vqcyyD5UYwYzzo08tU6sqzhLq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3875" y="2071087"/>
              <a:ext cx="276436" cy="21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5" descr="Image Detail"/>
            <p:cNvPicPr>
              <a:picLocks noChangeAspect="1" noChangeArrowheads="1"/>
            </p:cNvPicPr>
            <p:nvPr/>
          </p:nvPicPr>
          <p:blipFill>
            <a:blip r:embed="rId5">
              <a:extLst>
                <a:ext uri="{28A0092B-C50C-407E-A947-70E740481C1C}">
                  <a14:useLocalDpi xmlns:a14="http://schemas.microsoft.com/office/drawing/2010/main" val="0"/>
                </a:ext>
              </a:extLst>
            </a:blip>
            <a:srcRect l="1512" t="1512" r="3233" b="1721"/>
            <a:stretch>
              <a:fillRect/>
            </a:stretch>
          </p:blipFill>
          <p:spPr bwMode="auto">
            <a:xfrm>
              <a:off x="7959533" y="2883801"/>
              <a:ext cx="217827" cy="22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9" descr="Image Detail"/>
            <p:cNvPicPr>
              <a:picLocks noChangeAspect="1" noChangeArrowheads="1"/>
            </p:cNvPicPr>
            <p:nvPr/>
          </p:nvPicPr>
          <p:blipFill>
            <a:blip r:embed="rId6" cstate="print">
              <a:extLst>
                <a:ext uri="{28A0092B-C50C-407E-A947-70E740481C1C}">
                  <a14:useLocalDpi xmlns:a14="http://schemas.microsoft.com/office/drawing/2010/main" val="0"/>
                </a:ext>
              </a:extLst>
            </a:blip>
            <a:srcRect l="1512" t="1512" r="3233" b="1721"/>
            <a:stretch>
              <a:fillRect/>
            </a:stretch>
          </p:blipFill>
          <p:spPr bwMode="auto">
            <a:xfrm>
              <a:off x="7142017" y="2292737"/>
              <a:ext cx="239187" cy="2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45" descr="Image Detail"/>
            <p:cNvPicPr>
              <a:picLocks noChangeAspect="1" noChangeArrowheads="1"/>
            </p:cNvPicPr>
            <p:nvPr/>
          </p:nvPicPr>
          <p:blipFill>
            <a:blip r:embed="rId7">
              <a:extLst>
                <a:ext uri="{28A0092B-C50C-407E-A947-70E740481C1C}">
                  <a14:useLocalDpi xmlns:a14="http://schemas.microsoft.com/office/drawing/2010/main" val="0"/>
                </a:ext>
              </a:extLst>
            </a:blip>
            <a:srcRect l="1463" t="1180" r="2856" b="1421"/>
            <a:stretch>
              <a:fillRect/>
            </a:stretch>
          </p:blipFill>
          <p:spPr bwMode="auto">
            <a:xfrm>
              <a:off x="8251312" y="2735475"/>
              <a:ext cx="221860" cy="2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51" descr="Image Detail"/>
            <p:cNvPicPr>
              <a:picLocks noChangeAspect="1" noChangeArrowheads="1"/>
            </p:cNvPicPr>
            <p:nvPr/>
          </p:nvPicPr>
          <p:blipFill>
            <a:blip r:embed="rId8" cstate="print">
              <a:extLst>
                <a:ext uri="{28A0092B-C50C-407E-A947-70E740481C1C}">
                  <a14:useLocalDpi xmlns:a14="http://schemas.microsoft.com/office/drawing/2010/main" val="0"/>
                </a:ext>
              </a:extLst>
            </a:blip>
            <a:srcRect t="17017" b="5197"/>
            <a:stretch>
              <a:fillRect/>
            </a:stretch>
          </p:blipFill>
          <p:spPr bwMode="auto">
            <a:xfrm>
              <a:off x="7326899" y="2625211"/>
              <a:ext cx="248238" cy="1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3" descr="https://227db862-a-7d83507a-s-sites.googlegroups.com/a/pressatgoogle.com/google-pages-press-sites/screenshots-and-media/gplusicon_large.png?attachauth=ANoY7co4uUp6FT802mRH6HY39JlQrfIEWjnSxXjHtPpLTaHImCB_XaVRyPvz3LCRReKRWODVOvS2FdDJtyy-WBu_XkTDtQnIkRX7cqQAPrCCeVw5GSbiOOxq--IfcaS93K1Y2U6R7_oJAGoOhvenD5LfNIDc3sIpaIrpL-txaKiXQbf0V-1_QcQ_Xm2EBXeD0T-sJfbRyWAvi4N0nwpcbq3CRsg58Zz7jkIR41sK-agHp9xgU4xdUESWCYcBxMBWmlnM376H0ijpkXMfm0aISQakZgZkCLtgHw%3D%3D&amp;attredirects=0"/>
            <p:cNvPicPr>
              <a:picLocks noChangeAspect="1" noChangeArrowheads="1"/>
            </p:cNvPicPr>
            <p:nvPr/>
          </p:nvPicPr>
          <p:blipFill>
            <a:blip r:embed="rId9">
              <a:extLst>
                <a:ext uri="{28A0092B-C50C-407E-A947-70E740481C1C}">
                  <a14:useLocalDpi xmlns:a14="http://schemas.microsoft.com/office/drawing/2010/main" val="0"/>
                </a:ext>
              </a:extLst>
            </a:blip>
            <a:srcRect l="35620" r="36557" b="5968"/>
            <a:stretch>
              <a:fillRect/>
            </a:stretch>
          </p:blipFill>
          <p:spPr bwMode="auto">
            <a:xfrm>
              <a:off x="7770618" y="2070149"/>
              <a:ext cx="217278" cy="2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57" descr="http://images-1.findicons.com/files/icons/1070/software/256/skype.png"/>
            <p:cNvPicPr>
              <a:picLocks noChangeAspect="1" noChangeArrowheads="1"/>
            </p:cNvPicPr>
            <p:nvPr/>
          </p:nvPicPr>
          <p:blipFill>
            <a:blip r:embed="rId10" cstate="print">
              <a:extLst>
                <a:ext uri="{28A0092B-C50C-407E-A947-70E740481C1C}">
                  <a14:useLocalDpi xmlns:a14="http://schemas.microsoft.com/office/drawing/2010/main" val="0"/>
                </a:ext>
              </a:extLst>
            </a:blip>
            <a:srcRect l="4138" t="3986" r="4411" b="2055"/>
            <a:stretch>
              <a:fillRect/>
            </a:stretch>
          </p:blipFill>
          <p:spPr bwMode="auto">
            <a:xfrm>
              <a:off x="7511781" y="2329678"/>
              <a:ext cx="258836" cy="26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http://gateway27.com/images/contact_im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5500" y="2588269"/>
              <a:ext cx="253766" cy="25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descr="http://static.wix.com/media/bfdf76_b6c1290256cf2808b8aad41e3880ef60.png_256"/>
            <p:cNvPicPr>
              <a:picLocks noChangeAspect="1" noChangeArrowheads="1"/>
            </p:cNvPicPr>
            <p:nvPr/>
          </p:nvPicPr>
          <p:blipFill>
            <a:blip r:embed="rId12">
              <a:extLst>
                <a:ext uri="{28A0092B-C50C-407E-A947-70E740481C1C}">
                  <a14:useLocalDpi xmlns:a14="http://schemas.microsoft.com/office/drawing/2010/main" val="0"/>
                </a:ext>
              </a:extLst>
            </a:blip>
            <a:srcRect l="1666" r="1666" b="1666"/>
            <a:stretch>
              <a:fillRect/>
            </a:stretch>
          </p:blipFill>
          <p:spPr bwMode="auto">
            <a:xfrm>
              <a:off x="7031086" y="2699094"/>
              <a:ext cx="218099" cy="2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6" descr="http://freesoftsite.ru/img/icq/icq1.pn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7360" y="2292737"/>
              <a:ext cx="221860" cy="2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8" descr="File:Windows Live Messenger icon.png"/>
            <p:cNvPicPr>
              <a:picLocks noChangeAspect="1" noChangeArrowheads="1"/>
            </p:cNvPicPr>
            <p:nvPr/>
          </p:nvPicPr>
          <p:blipFill>
            <a:blip r:embed="rId14" cstate="print">
              <a:extLst>
                <a:ext uri="{28A0092B-C50C-407E-A947-70E740481C1C}">
                  <a14:useLocalDpi xmlns:a14="http://schemas.microsoft.com/office/drawing/2010/main" val="0"/>
                </a:ext>
              </a:extLst>
            </a:blip>
            <a:srcRect t="15742" b="5545"/>
            <a:stretch>
              <a:fillRect/>
            </a:stretch>
          </p:blipFill>
          <p:spPr bwMode="auto">
            <a:xfrm>
              <a:off x="7622712" y="2680259"/>
              <a:ext cx="258836" cy="20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0" name="Прямая соединительная линия 144"/>
          <p:cNvCxnSpPr>
            <a:cxnSpLocks noChangeShapeType="1"/>
          </p:cNvCxnSpPr>
          <p:nvPr/>
        </p:nvCxnSpPr>
        <p:spPr bwMode="auto">
          <a:xfrm flipH="1">
            <a:off x="5154614" y="5271372"/>
            <a:ext cx="2209896" cy="0"/>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sp>
        <p:nvSpPr>
          <p:cNvPr id="31" name="TextBox 24"/>
          <p:cNvSpPr txBox="1">
            <a:spLocks noChangeArrowheads="1"/>
          </p:cNvSpPr>
          <p:nvPr/>
        </p:nvSpPr>
        <p:spPr bwMode="auto">
          <a:xfrm>
            <a:off x="3033530" y="2650913"/>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en-US" sz="1100" dirty="0"/>
              <a:t>Wi-Fi, 3G</a:t>
            </a:r>
            <a:endParaRPr lang="ru-RU" sz="1100" dirty="0"/>
          </a:p>
        </p:txBody>
      </p:sp>
      <p:sp>
        <p:nvSpPr>
          <p:cNvPr id="32" name="TextBox 24"/>
          <p:cNvSpPr txBox="1">
            <a:spLocks noChangeArrowheads="1"/>
          </p:cNvSpPr>
          <p:nvPr/>
        </p:nvSpPr>
        <p:spPr bwMode="auto">
          <a:xfrm>
            <a:off x="3178175" y="3377929"/>
            <a:ext cx="109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a:t>Локальная синхронизация</a:t>
            </a:r>
          </a:p>
        </p:txBody>
      </p:sp>
      <p:sp>
        <p:nvSpPr>
          <p:cNvPr id="33" name="TextBox 24"/>
          <p:cNvSpPr txBox="1">
            <a:spLocks noChangeArrowheads="1"/>
          </p:cNvSpPr>
          <p:nvPr/>
        </p:nvSpPr>
        <p:spPr bwMode="auto">
          <a:xfrm>
            <a:off x="3178175" y="4224067"/>
            <a:ext cx="109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a:t>Съёмные</a:t>
            </a:r>
          </a:p>
          <a:p>
            <a:pPr algn="r" eaLnBrk="1" hangingPunct="1">
              <a:spcBef>
                <a:spcPct val="0"/>
              </a:spcBef>
              <a:buClrTx/>
              <a:buFontTx/>
              <a:buNone/>
            </a:pPr>
            <a:r>
              <a:rPr lang="ru-RU" sz="1100"/>
              <a:t>носители</a:t>
            </a:r>
          </a:p>
        </p:txBody>
      </p:sp>
      <p:sp>
        <p:nvSpPr>
          <p:cNvPr id="34" name="TextBox 24"/>
          <p:cNvSpPr txBox="1">
            <a:spLocks noChangeArrowheads="1"/>
          </p:cNvSpPr>
          <p:nvPr/>
        </p:nvSpPr>
        <p:spPr bwMode="auto">
          <a:xfrm>
            <a:off x="3178175" y="5140689"/>
            <a:ext cx="109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dirty="0"/>
              <a:t>Локальные</a:t>
            </a:r>
          </a:p>
          <a:p>
            <a:pPr algn="r" eaLnBrk="1" hangingPunct="1">
              <a:spcBef>
                <a:spcPct val="0"/>
              </a:spcBef>
              <a:buClrTx/>
              <a:buFontTx/>
              <a:buNone/>
            </a:pPr>
            <a:r>
              <a:rPr lang="ru-RU" sz="1100" dirty="0"/>
              <a:t>принтеры</a:t>
            </a:r>
          </a:p>
        </p:txBody>
      </p:sp>
      <p:pic>
        <p:nvPicPr>
          <p:cNvPr id="35" name="Picture 131" descr="http://ooss.org/wp-content/themes/OOSS/images/printerIcon.png"/>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4389438" y="4880339"/>
            <a:ext cx="635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45" descr="http://t3.gstatic.com/images?q=tbn:ANd9GcQ-gvdN-LMkfX27jzs0wa0kYJlpRoS0ZeOB-dJZByLXQohwve6ijA"/>
          <p:cNvPicPr>
            <a:picLocks noChangeAspect="1" noChangeArrowheads="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87976" y="2445261"/>
            <a:ext cx="693737" cy="608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descr="http://png-3.findicons.com/files/icons/266/mac/128/iphone_archigraphs.png"/>
          <p:cNvPicPr>
            <a:picLocks noChangeAspect="1" noChangeArrowheads="1"/>
          </p:cNvPicPr>
          <p:nvPr/>
        </p:nvPicPr>
        <p:blipFill>
          <a:blip r:embed="rId18">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81500" y="316044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49" descr="http://www.veryicon.com/icon/png/System/Crystal%20Clear%20Actions/Server.png"/>
          <p:cNvPicPr>
            <a:picLocks noChangeAspect="1" noChangeArrowheads="1"/>
          </p:cNvPicPr>
          <p:nvPr/>
        </p:nvPicPr>
        <p:blipFill>
          <a:blip r:embed="rId19">
            <a:grayscl/>
            <a:extLst>
              <a:ext uri="{28A0092B-C50C-407E-A947-70E740481C1C}">
                <a14:useLocalDpi xmlns:a14="http://schemas.microsoft.com/office/drawing/2010/main" val="0"/>
              </a:ext>
            </a:extLst>
          </a:blip>
          <a:srcRect/>
          <a:stretch>
            <a:fillRect/>
          </a:stretch>
        </p:blipFill>
        <p:spPr bwMode="auto">
          <a:xfrm>
            <a:off x="4202626" y="1160314"/>
            <a:ext cx="825797" cy="825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24"/>
          <p:cNvSpPr txBox="1">
            <a:spLocks noChangeArrowheads="1"/>
          </p:cNvSpPr>
          <p:nvPr/>
        </p:nvSpPr>
        <p:spPr bwMode="auto">
          <a:xfrm>
            <a:off x="3167365" y="1558506"/>
            <a:ext cx="10937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dirty="0"/>
              <a:t>Локальная </a:t>
            </a:r>
            <a:br>
              <a:rPr lang="ru-RU" sz="1100" dirty="0"/>
            </a:br>
            <a:r>
              <a:rPr lang="ru-RU" sz="1100" dirty="0" smtClean="0"/>
              <a:t>сеть</a:t>
            </a:r>
            <a:r>
              <a:rPr lang="en-US" sz="1100" dirty="0" smtClean="0"/>
              <a:t> (</a:t>
            </a:r>
            <a:r>
              <a:rPr lang="ru-RU" sz="1100" dirty="0" smtClean="0"/>
              <a:t>шлюз</a:t>
            </a:r>
            <a:r>
              <a:rPr lang="en-US" sz="1100" dirty="0" smtClean="0"/>
              <a:t>)</a:t>
            </a:r>
            <a:endParaRPr lang="ru-RU" sz="1100" dirty="0"/>
          </a:p>
        </p:txBody>
      </p:sp>
      <p:sp>
        <p:nvSpPr>
          <p:cNvPr id="40" name="Text Box 65"/>
          <p:cNvSpPr txBox="1">
            <a:spLocks noChangeArrowheads="1"/>
          </p:cNvSpPr>
          <p:nvPr/>
        </p:nvSpPr>
        <p:spPr bwMode="auto">
          <a:xfrm>
            <a:off x="1" y="1308336"/>
            <a:ext cx="3285088" cy="415498"/>
          </a:xfrm>
          <a:prstGeom prst="rect">
            <a:avLst/>
          </a:prstGeom>
          <a:solidFill>
            <a:srgbClr val="5D723A"/>
          </a:solidFill>
          <a:ln>
            <a:noFill/>
          </a:ln>
          <a:extLst/>
        </p:spPr>
        <p:txBody>
          <a:bodyPr wrap="square" lIns="0" tIns="0" rIns="0" bIns="0" anchor="ctr">
            <a:spAutoFit/>
          </a:bodyPr>
          <a:lstStyle>
            <a:defPPr>
              <a:defRPr lang="en-US"/>
            </a:defPPr>
            <a:lvl1pPr algn="ctr" eaLnBrk="1" hangingPunct="1">
              <a:lnSpc>
                <a:spcPct val="150000"/>
              </a:lnSpc>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stStyle>
          <a:p>
            <a:r>
              <a:rPr lang="ru-RU" dirty="0"/>
              <a:t>Серверная </a:t>
            </a:r>
            <a:r>
              <a:rPr lang="en-US" dirty="0"/>
              <a:t>DLP-</a:t>
            </a:r>
            <a:r>
              <a:rPr lang="ru-RU" dirty="0"/>
              <a:t>система</a:t>
            </a:r>
          </a:p>
        </p:txBody>
      </p:sp>
      <p:grpSp>
        <p:nvGrpSpPr>
          <p:cNvPr id="41" name="Group 40"/>
          <p:cNvGrpSpPr/>
          <p:nvPr/>
        </p:nvGrpSpPr>
        <p:grpSpPr>
          <a:xfrm>
            <a:off x="7349020" y="4880339"/>
            <a:ext cx="1272693" cy="1283844"/>
            <a:chOff x="7349020" y="5013071"/>
            <a:chExt cx="1272693" cy="1283844"/>
          </a:xfrm>
        </p:grpSpPr>
        <p:pic>
          <p:nvPicPr>
            <p:cNvPr id="42" name="Picture 125" descr="http://png-2.findicons.com/files/icons/1773/free/128/laptop_grey.png"/>
            <p:cNvPicPr>
              <a:picLocks noChangeAspect="1" noChangeArrowheads="1"/>
            </p:cNvPicPr>
            <p:nvPr/>
          </p:nvPicPr>
          <p:blipFill>
            <a:blip r:embed="rId20">
              <a:grayscl/>
              <a:extLst>
                <a:ext uri="{28A0092B-C50C-407E-A947-70E740481C1C}">
                  <a14:useLocalDpi xmlns:a14="http://schemas.microsoft.com/office/drawing/2010/main" val="0"/>
                </a:ext>
              </a:extLst>
            </a:blip>
            <a:srcRect/>
            <a:stretch>
              <a:fillRect/>
            </a:stretch>
          </p:blipFill>
          <p:spPr bwMode="auto">
            <a:xfrm>
              <a:off x="7575772" y="5252148"/>
              <a:ext cx="1045941" cy="104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63" descr="http://t1.gstatic.com/images?q=tbn:ANd9GcQ336RT1xLhsE7VaET3SLp0tbAggm8dIyHxKfKCBA9TVvPGTnwNA5pGMAJW1Q"/>
            <p:cNvPicPr>
              <a:picLocks noChangeAspect="1" noChangeArrowheads="1"/>
            </p:cNvPicPr>
            <p:nvPr/>
          </p:nvPicPr>
          <p:blipFill>
            <a:blip r:embed="rId21" cstate="print">
              <a:grayscl/>
              <a:extLst>
                <a:ext uri="{28A0092B-C50C-407E-A947-70E740481C1C}">
                  <a14:useLocalDpi xmlns:a14="http://schemas.microsoft.com/office/drawing/2010/main" val="0"/>
                </a:ext>
              </a:extLst>
            </a:blip>
            <a:srcRect/>
            <a:stretch>
              <a:fillRect/>
            </a:stretch>
          </p:blipFill>
          <p:spPr bwMode="auto">
            <a:xfrm>
              <a:off x="7349020" y="5013071"/>
              <a:ext cx="583851" cy="75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4" name="Picture 2" descr="http://xyfon.com/sites/default/files/remote-desktop.png"/>
          <p:cNvPicPr>
            <a:picLocks noChangeAspect="1" noChangeArrowheads="1"/>
          </p:cNvPicPr>
          <p:nvPr/>
        </p:nvPicPr>
        <p:blipFill>
          <a:blip r:embed="rId22" cstate="print">
            <a:grayscl/>
            <a:extLst>
              <a:ext uri="{28A0092B-C50C-407E-A947-70E740481C1C}">
                <a14:useLocalDpi xmlns:a14="http://schemas.microsoft.com/office/drawing/2010/main" val="0"/>
              </a:ext>
            </a:extLst>
          </a:blip>
          <a:srcRect/>
          <a:stretch>
            <a:fillRect/>
          </a:stretch>
        </p:blipFill>
        <p:spPr bwMode="auto">
          <a:xfrm>
            <a:off x="4440213" y="5717006"/>
            <a:ext cx="608037" cy="608037"/>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24"/>
          <p:cNvSpPr txBox="1">
            <a:spLocks noChangeArrowheads="1"/>
          </p:cNvSpPr>
          <p:nvPr/>
        </p:nvSpPr>
        <p:spPr bwMode="auto">
          <a:xfrm>
            <a:off x="3178175" y="5825854"/>
            <a:ext cx="10937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dirty="0" smtClean="0"/>
              <a:t>Удаленная терминальная сессия </a:t>
            </a:r>
            <a:r>
              <a:rPr lang="en-US" sz="1100" dirty="0" smtClean="0"/>
              <a:t>(RDP)</a:t>
            </a:r>
            <a:endParaRPr lang="ru-RU" sz="1100" dirty="0"/>
          </a:p>
        </p:txBody>
      </p:sp>
      <p:cxnSp>
        <p:nvCxnSpPr>
          <p:cNvPr id="46" name="Прямая со стрелкой 72"/>
          <p:cNvCxnSpPr>
            <a:cxnSpLocks noChangeShapeType="1"/>
          </p:cNvCxnSpPr>
          <p:nvPr/>
        </p:nvCxnSpPr>
        <p:spPr bwMode="auto">
          <a:xfrm>
            <a:off x="2137564" y="3667426"/>
            <a:ext cx="1415004" cy="2158428"/>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47" name="Прямая со стрелкой 72"/>
          <p:cNvCxnSpPr>
            <a:cxnSpLocks noChangeShapeType="1"/>
          </p:cNvCxnSpPr>
          <p:nvPr/>
        </p:nvCxnSpPr>
        <p:spPr bwMode="auto">
          <a:xfrm>
            <a:off x="5192688" y="6064306"/>
            <a:ext cx="2241575" cy="15463"/>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48" name="Соединительная линия уступом 163"/>
          <p:cNvCxnSpPr>
            <a:cxnSpLocks noChangeShapeType="1"/>
          </p:cNvCxnSpPr>
          <p:nvPr/>
        </p:nvCxnSpPr>
        <p:spPr bwMode="auto">
          <a:xfrm rot="10800000">
            <a:off x="5815584" y="4370117"/>
            <a:ext cx="1955668" cy="493247"/>
          </a:xfrm>
          <a:prstGeom prst="bentConnector3">
            <a:avLst>
              <a:gd name="adj1" fmla="val 438"/>
            </a:avLst>
          </a:prstGeom>
          <a:noFill/>
          <a:ln w="9525">
            <a:solidFill>
              <a:srgbClr val="333333"/>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49" name="Прямая соединительная линия 144"/>
          <p:cNvCxnSpPr>
            <a:cxnSpLocks noChangeShapeType="1"/>
          </p:cNvCxnSpPr>
          <p:nvPr/>
        </p:nvCxnSpPr>
        <p:spPr bwMode="auto">
          <a:xfrm flipV="1">
            <a:off x="8069080" y="2719117"/>
            <a:ext cx="0" cy="2144248"/>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grpSp>
        <p:nvGrpSpPr>
          <p:cNvPr id="50" name="Group 49"/>
          <p:cNvGrpSpPr/>
          <p:nvPr/>
        </p:nvGrpSpPr>
        <p:grpSpPr>
          <a:xfrm>
            <a:off x="5470186" y="1293042"/>
            <a:ext cx="487240" cy="481867"/>
            <a:chOff x="1548260" y="4900504"/>
            <a:chExt cx="361456" cy="361456"/>
          </a:xfrm>
        </p:grpSpPr>
        <p:pic>
          <p:nvPicPr>
            <p:cNvPr id="51" name="Picture 4" descr="http://cdn1.iconfinder.com/data/icons/softwaredemo/PNG/256x256/Shield_Red.png"/>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6" descr="http://openclipart.org/image/800px/svg_to_png/103645/Icon_-_Padlock_-_Monochrome.png"/>
            <p:cNvPicPr preferRelativeResize="0">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p:cNvGrpSpPr/>
          <p:nvPr/>
        </p:nvGrpSpPr>
        <p:grpSpPr>
          <a:xfrm>
            <a:off x="2900164" y="3708923"/>
            <a:ext cx="361456" cy="361456"/>
            <a:chOff x="1548260" y="4900504"/>
            <a:chExt cx="361456" cy="361456"/>
          </a:xfrm>
        </p:grpSpPr>
        <p:pic>
          <p:nvPicPr>
            <p:cNvPr id="54" name="Picture 4" descr="http://cdn1.iconfinder.com/data/icons/softwaredemo/PNG/256x256/Shield_Re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6" descr="http://openclipart.org/image/800px/svg_to_png/103645/Icon_-_Padlock_-_Monochrome.png"/>
            <p:cNvPicPr preferRelativeResize="0">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oup 55"/>
          <p:cNvGrpSpPr/>
          <p:nvPr/>
        </p:nvGrpSpPr>
        <p:grpSpPr>
          <a:xfrm>
            <a:off x="2905640" y="4251944"/>
            <a:ext cx="361456" cy="361456"/>
            <a:chOff x="1548260" y="4900504"/>
            <a:chExt cx="361456" cy="361456"/>
          </a:xfrm>
        </p:grpSpPr>
        <p:pic>
          <p:nvPicPr>
            <p:cNvPr id="57" name="Picture 4" descr="http://cdn1.iconfinder.com/data/icons/softwaredemo/PNG/256x256/Shield_Red.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ttp://openclipart.org/image/800px/svg_to_png/103645/Icon_-_Padlock_-_Monochrome.png"/>
            <p:cNvPicPr preferRelativeResize="0">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Text Box 65"/>
          <p:cNvSpPr txBox="1">
            <a:spLocks noChangeArrowheads="1"/>
          </p:cNvSpPr>
          <p:nvPr/>
        </p:nvSpPr>
        <p:spPr bwMode="auto">
          <a:xfrm>
            <a:off x="4153179" y="2005132"/>
            <a:ext cx="1279455" cy="20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en-US" sz="1400" b="1" dirty="0" smtClean="0"/>
              <a:t>DLP-</a:t>
            </a:r>
            <a:r>
              <a:rPr lang="ru-RU" sz="1400" b="1" dirty="0" smtClean="0"/>
              <a:t>сервер</a:t>
            </a:r>
            <a:endParaRPr lang="ru-RU" sz="1400" b="1" dirty="0"/>
          </a:p>
        </p:txBody>
      </p:sp>
      <p:grpSp>
        <p:nvGrpSpPr>
          <p:cNvPr id="60" name="Группа 37"/>
          <p:cNvGrpSpPr>
            <a:grpSpLocks/>
          </p:cNvGrpSpPr>
          <p:nvPr/>
        </p:nvGrpSpPr>
        <p:grpSpPr bwMode="auto">
          <a:xfrm>
            <a:off x="4451142" y="4116647"/>
            <a:ext cx="1356668" cy="499782"/>
            <a:chOff x="2286125" y="4792756"/>
            <a:chExt cx="2268674" cy="835703"/>
          </a:xfrm>
        </p:grpSpPr>
        <p:pic>
          <p:nvPicPr>
            <p:cNvPr id="61" name="Picture 10" descr="http://t3.gstatic.com/images?q=tbn:ANd9GcT7Z64336Ruk5qkVOzQtYoRQIUvaSns5_KjjjosBijBTGIqPK_u"/>
            <p:cNvPicPr>
              <a:picLocks noChangeAspect="1" noChangeArrowheads="1"/>
            </p:cNvPicPr>
            <p:nvPr/>
          </p:nvPicPr>
          <p:blipFill>
            <a:blip r:embed="rId27" cstate="print">
              <a:grayscl/>
              <a:extLst>
                <a:ext uri="{28A0092B-C50C-407E-A947-70E740481C1C}">
                  <a14:useLocalDpi xmlns:a14="http://schemas.microsoft.com/office/drawing/2010/main" val="0"/>
                </a:ext>
              </a:extLst>
            </a:blip>
            <a:srcRect/>
            <a:stretch>
              <a:fillRect/>
            </a:stretch>
          </p:blipFill>
          <p:spPr bwMode="auto">
            <a:xfrm rot="10800000">
              <a:off x="3719096" y="4792756"/>
              <a:ext cx="835703" cy="83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41" descr="http://t1.gstatic.com/images?q=tbn:ANd9GcS5Y88sY9anwXwt-8WNVSNXbGoJZxlpX6-CNU_H-fFhTIVKMHbPwg"/>
            <p:cNvPicPr>
              <a:picLocks noChangeAspect="1" noChangeArrowheads="1"/>
            </p:cNvPicPr>
            <p:nvPr/>
          </p:nvPicPr>
          <p:blipFill>
            <a:blip r:embed="rId28">
              <a:grayscl/>
              <a:extLst>
                <a:ext uri="{28A0092B-C50C-407E-A947-70E740481C1C}">
                  <a14:useLocalDpi xmlns:a14="http://schemas.microsoft.com/office/drawing/2010/main" val="0"/>
                </a:ext>
              </a:extLst>
            </a:blip>
            <a:srcRect/>
            <a:stretch>
              <a:fillRect/>
            </a:stretch>
          </p:blipFill>
          <p:spPr bwMode="auto">
            <a:xfrm>
              <a:off x="3071071" y="4882199"/>
              <a:ext cx="806115" cy="64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 descr="http://t1.gstatic.com/images?q=tbn:ANd9GcTOwRDWlOgSelr_livCro3oubIuxnopHBgeZLJZfsu2vc1-tuE6"/>
            <p:cNvPicPr>
              <a:picLocks noChangeAspect="1" noChangeArrowheads="1"/>
            </p:cNvPicPr>
            <p:nvPr/>
          </p:nvPicPr>
          <p:blipFill>
            <a:blip r:embed="rId29" cstate="print">
              <a:grayscl/>
              <a:extLst>
                <a:ext uri="{28A0092B-C50C-407E-A947-70E740481C1C}">
                  <a14:useLocalDpi xmlns:a14="http://schemas.microsoft.com/office/drawing/2010/main" val="0"/>
                </a:ext>
              </a:extLst>
            </a:blip>
            <a:srcRect/>
            <a:stretch>
              <a:fillRect/>
            </a:stretch>
          </p:blipFill>
          <p:spPr bwMode="auto">
            <a:xfrm>
              <a:off x="2286125" y="4838574"/>
              <a:ext cx="766901" cy="76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 name="Picture 8" descr="http://fc09.deviantart.com/fs46/i/2009/174/6/1/Windows_7_My_Computer_icon_by_Skurek.png"/>
          <p:cNvPicPr>
            <a:picLocks noChangeAspect="1" noChangeArrowheads="1"/>
          </p:cNvPicPr>
          <p:nvPr/>
        </p:nvPicPr>
        <p:blipFill>
          <a:blip r:embed="rId30">
            <a:grayscl/>
            <a:extLst>
              <a:ext uri="{28A0092B-C50C-407E-A947-70E740481C1C}">
                <a14:useLocalDpi xmlns:a14="http://schemas.microsoft.com/office/drawing/2010/main" val="0"/>
              </a:ext>
            </a:extLst>
          </a:blip>
          <a:srcRect/>
          <a:stretch>
            <a:fillRect/>
          </a:stretch>
        </p:blipFill>
        <p:spPr bwMode="auto">
          <a:xfrm>
            <a:off x="595966" y="2139728"/>
            <a:ext cx="1450559" cy="145055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43" descr="Businessman thinks he got away with stealing company information on a laptop stock photography"/>
          <p:cNvPicPr>
            <a:picLocks noChangeAspect="1" noChangeArrowheads="1"/>
          </p:cNvPicPr>
          <p:nvPr/>
        </p:nvPicPr>
        <p:blipFill>
          <a:blip r:embed="rId31">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79541" y="2247332"/>
            <a:ext cx="1033230" cy="121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8326152"/>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24"/>
          <p:cNvSpPr txBox="1">
            <a:spLocks noChangeArrowheads="1"/>
          </p:cNvSpPr>
          <p:nvPr/>
        </p:nvSpPr>
        <p:spPr bwMode="auto">
          <a:xfrm>
            <a:off x="468313" y="3609396"/>
            <a:ext cx="177482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eaLnBrk="1" hangingPunct="1">
              <a:spcBef>
                <a:spcPct val="0"/>
              </a:spcBef>
              <a:buClrTx/>
              <a:buFontTx/>
              <a:buNone/>
            </a:pPr>
            <a:r>
              <a:rPr lang="ru-RU" sz="1100" b="1" i="1" dirty="0"/>
              <a:t>Рабочая станция</a:t>
            </a:r>
          </a:p>
          <a:p>
            <a:pPr algn="ctr" eaLnBrk="1" hangingPunct="1">
              <a:spcBef>
                <a:spcPct val="0"/>
              </a:spcBef>
              <a:buClrTx/>
              <a:buFontTx/>
              <a:buNone/>
            </a:pPr>
            <a:r>
              <a:rPr lang="ru-RU" sz="1100" b="1" dirty="0" smtClean="0"/>
              <a:t>Полнофункциональный</a:t>
            </a:r>
            <a:br>
              <a:rPr lang="ru-RU" sz="1100" b="1" dirty="0" smtClean="0"/>
            </a:br>
            <a:r>
              <a:rPr lang="en-US" sz="1100" b="1" dirty="0" smtClean="0"/>
              <a:t>DLP-</a:t>
            </a:r>
            <a:r>
              <a:rPr lang="ru-RU" sz="1100" b="1" dirty="0" smtClean="0"/>
              <a:t>агент</a:t>
            </a:r>
            <a:br>
              <a:rPr lang="ru-RU" sz="1100" b="1" dirty="0" smtClean="0"/>
            </a:br>
            <a:r>
              <a:rPr lang="ru-RU" sz="1100" b="1" dirty="0" smtClean="0"/>
              <a:t>(</a:t>
            </a:r>
            <a:r>
              <a:rPr lang="en-US" sz="1100" b="1" dirty="0" smtClean="0"/>
              <a:t>Endpoint Agent)</a:t>
            </a:r>
            <a:endParaRPr lang="ru-RU" sz="1100" b="1" dirty="0"/>
          </a:p>
        </p:txBody>
      </p:sp>
      <p:sp>
        <p:nvSpPr>
          <p:cNvPr id="66" name="Text Box 65"/>
          <p:cNvSpPr txBox="1">
            <a:spLocks noChangeArrowheads="1"/>
          </p:cNvSpPr>
          <p:nvPr/>
        </p:nvSpPr>
        <p:spPr bwMode="auto">
          <a:xfrm>
            <a:off x="0" y="1316427"/>
            <a:ext cx="3124902" cy="415498"/>
          </a:xfrm>
          <a:prstGeom prst="rect">
            <a:avLst/>
          </a:prstGeom>
          <a:solidFill>
            <a:srgbClr val="5D723A"/>
          </a:solidFill>
          <a:ln>
            <a:noFill/>
          </a:ln>
          <a:extLst/>
        </p:spPr>
        <p:txBody>
          <a:bodyPr wrap="square" lIns="0" tIns="0" rIns="0" bIns="0" anchor="ctr">
            <a:spAutoFit/>
          </a:bodyPr>
          <a:lstStyle>
            <a:defPPr>
              <a:defRPr lang="en-US"/>
            </a:defPPr>
            <a:lvl1pPr algn="ctr" eaLnBrk="1" hangingPunct="1">
              <a:lnSpc>
                <a:spcPct val="150000"/>
              </a:lnSpc>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stStyle>
          <a:p>
            <a:r>
              <a:rPr lang="en-US" dirty="0"/>
              <a:t>Endpoint</a:t>
            </a:r>
            <a:r>
              <a:rPr lang="ru-RU" dirty="0"/>
              <a:t> </a:t>
            </a:r>
            <a:r>
              <a:rPr lang="en-US" dirty="0"/>
              <a:t>DLP</a:t>
            </a:r>
            <a:r>
              <a:rPr lang="ru-RU" dirty="0"/>
              <a:t>-система</a:t>
            </a:r>
          </a:p>
        </p:txBody>
      </p:sp>
      <p:cxnSp>
        <p:nvCxnSpPr>
          <p:cNvPr id="67" name="Прямая соединительная линия 144"/>
          <p:cNvCxnSpPr>
            <a:cxnSpLocks noChangeShapeType="1"/>
          </p:cNvCxnSpPr>
          <p:nvPr/>
        </p:nvCxnSpPr>
        <p:spPr bwMode="auto">
          <a:xfrm>
            <a:off x="5048250" y="2407399"/>
            <a:ext cx="1703388" cy="0"/>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68" name="Соединительная линия уступом 156"/>
          <p:cNvCxnSpPr>
            <a:cxnSpLocks noChangeShapeType="1"/>
            <a:stCxn id="96" idx="3"/>
          </p:cNvCxnSpPr>
          <p:nvPr/>
        </p:nvCxnSpPr>
        <p:spPr bwMode="auto">
          <a:xfrm flipV="1">
            <a:off x="4991100" y="2636620"/>
            <a:ext cx="2258720" cy="835992"/>
          </a:xfrm>
          <a:prstGeom prst="bentConnector3">
            <a:avLst>
              <a:gd name="adj1" fmla="val 99794"/>
            </a:avLst>
          </a:prstGeom>
          <a:noFill/>
          <a:ln w="9525">
            <a:solidFill>
              <a:srgbClr val="333333"/>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69" name="Прямая со стрелкой 4"/>
          <p:cNvCxnSpPr>
            <a:cxnSpLocks noChangeShapeType="1"/>
          </p:cNvCxnSpPr>
          <p:nvPr/>
        </p:nvCxnSpPr>
        <p:spPr bwMode="auto">
          <a:xfrm flipV="1">
            <a:off x="2119313" y="1700962"/>
            <a:ext cx="1490662" cy="1354137"/>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70" name="Прямая со стрелкой 66"/>
          <p:cNvCxnSpPr>
            <a:cxnSpLocks noChangeShapeType="1"/>
          </p:cNvCxnSpPr>
          <p:nvPr/>
        </p:nvCxnSpPr>
        <p:spPr bwMode="auto">
          <a:xfrm>
            <a:off x="2119313" y="3055099"/>
            <a:ext cx="1279525" cy="417513"/>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71" name="Прямая со стрелкой 69"/>
          <p:cNvCxnSpPr>
            <a:cxnSpLocks noChangeShapeType="1"/>
          </p:cNvCxnSpPr>
          <p:nvPr/>
        </p:nvCxnSpPr>
        <p:spPr bwMode="auto">
          <a:xfrm>
            <a:off x="2119313" y="3055099"/>
            <a:ext cx="1384300" cy="1322388"/>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72" name="Прямая со стрелкой 72"/>
          <p:cNvCxnSpPr>
            <a:cxnSpLocks noChangeShapeType="1"/>
          </p:cNvCxnSpPr>
          <p:nvPr/>
        </p:nvCxnSpPr>
        <p:spPr bwMode="auto">
          <a:xfrm>
            <a:off x="2119313" y="3055099"/>
            <a:ext cx="1461111" cy="2092960"/>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73" name="Прямая соединительная линия 144"/>
          <p:cNvCxnSpPr>
            <a:cxnSpLocks noChangeShapeType="1"/>
          </p:cNvCxnSpPr>
          <p:nvPr/>
        </p:nvCxnSpPr>
        <p:spPr bwMode="auto">
          <a:xfrm>
            <a:off x="5048250" y="1532687"/>
            <a:ext cx="1703388" cy="0"/>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74" name="Прямая со стрелкой 63"/>
          <p:cNvCxnSpPr>
            <a:cxnSpLocks noChangeShapeType="1"/>
          </p:cNvCxnSpPr>
          <p:nvPr/>
        </p:nvCxnSpPr>
        <p:spPr bwMode="auto">
          <a:xfrm flipV="1">
            <a:off x="2119313" y="2726487"/>
            <a:ext cx="1279525" cy="336550"/>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grpSp>
        <p:nvGrpSpPr>
          <p:cNvPr id="75" name="Группа 2"/>
          <p:cNvGrpSpPr>
            <a:grpSpLocks/>
          </p:cNvGrpSpPr>
          <p:nvPr/>
        </p:nvGrpSpPr>
        <p:grpSpPr bwMode="auto">
          <a:xfrm>
            <a:off x="6854825" y="1223124"/>
            <a:ext cx="1766887" cy="1367118"/>
            <a:chOff x="6854190" y="1849438"/>
            <a:chExt cx="1766888" cy="1366837"/>
          </a:xfrm>
          <a:effectLst>
            <a:outerShdw blurRad="50800" dist="38100" dir="5400000" algn="t" rotWithShape="0">
              <a:prstClr val="black">
                <a:alpha val="40000"/>
              </a:prstClr>
            </a:outerShdw>
          </a:effectLst>
        </p:grpSpPr>
        <p:pic>
          <p:nvPicPr>
            <p:cNvPr id="76" name="Picture 4" descr="http://pixabay.com/static/uploads/photo/2012/04/01/12/51/computer-23297_640.png"/>
            <p:cNvPicPr>
              <a:picLocks noChangeAspect="1" noChangeArrowheads="1"/>
            </p:cNvPicPr>
            <p:nvPr/>
          </p:nvPicPr>
          <p:blipFill>
            <a:blip r:embed="rId2">
              <a:biLevel thresh="50000"/>
            </a:blip>
            <a:srcRect/>
            <a:stretch>
              <a:fillRect/>
            </a:stretch>
          </p:blipFill>
          <p:spPr bwMode="auto">
            <a:xfrm>
              <a:off x="6854190" y="1849438"/>
              <a:ext cx="1766889" cy="136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31" descr="http://media.audio.dk/imageCopies/20110125/dropbox-app_imageCopy_32cdfba7.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2000" r="12001"/>
            <a:stretch>
              <a:fillRect/>
            </a:stretch>
          </p:blipFill>
          <p:spPr bwMode="auto">
            <a:xfrm>
              <a:off x="7878988" y="2329678"/>
              <a:ext cx="224419" cy="2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2" descr="http://t2.gstatic.com/images?q=tbn:ANd9GcShyW2iXKrgnL0pt3Ar3lQ5O851vqcyyD5UYwYzzo08tU6sqzhLq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63875" y="2071087"/>
              <a:ext cx="276436" cy="219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35" descr="Image Detail"/>
            <p:cNvPicPr>
              <a:picLocks noChangeAspect="1" noChangeArrowheads="1"/>
            </p:cNvPicPr>
            <p:nvPr/>
          </p:nvPicPr>
          <p:blipFill>
            <a:blip r:embed="rId5">
              <a:extLst>
                <a:ext uri="{28A0092B-C50C-407E-A947-70E740481C1C}">
                  <a14:useLocalDpi xmlns:a14="http://schemas.microsoft.com/office/drawing/2010/main" val="0"/>
                </a:ext>
              </a:extLst>
            </a:blip>
            <a:srcRect l="1512" t="1512" r="3233" b="1721"/>
            <a:stretch>
              <a:fillRect/>
            </a:stretch>
          </p:blipFill>
          <p:spPr bwMode="auto">
            <a:xfrm>
              <a:off x="7959533" y="2883801"/>
              <a:ext cx="217827" cy="22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Picture 39" descr="Image Detail"/>
            <p:cNvPicPr>
              <a:picLocks noChangeAspect="1" noChangeArrowheads="1"/>
            </p:cNvPicPr>
            <p:nvPr/>
          </p:nvPicPr>
          <p:blipFill>
            <a:blip r:embed="rId6" cstate="print">
              <a:extLst>
                <a:ext uri="{28A0092B-C50C-407E-A947-70E740481C1C}">
                  <a14:useLocalDpi xmlns:a14="http://schemas.microsoft.com/office/drawing/2010/main" val="0"/>
                </a:ext>
              </a:extLst>
            </a:blip>
            <a:srcRect l="1512" t="1512" r="3233" b="1721"/>
            <a:stretch>
              <a:fillRect/>
            </a:stretch>
          </p:blipFill>
          <p:spPr bwMode="auto">
            <a:xfrm>
              <a:off x="7142017" y="2292737"/>
              <a:ext cx="239187" cy="2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45" descr="Image Detail"/>
            <p:cNvPicPr>
              <a:picLocks noChangeAspect="1" noChangeArrowheads="1"/>
            </p:cNvPicPr>
            <p:nvPr/>
          </p:nvPicPr>
          <p:blipFill>
            <a:blip r:embed="rId7">
              <a:extLst>
                <a:ext uri="{28A0092B-C50C-407E-A947-70E740481C1C}">
                  <a14:useLocalDpi xmlns:a14="http://schemas.microsoft.com/office/drawing/2010/main" val="0"/>
                </a:ext>
              </a:extLst>
            </a:blip>
            <a:srcRect l="1463" t="1180" r="2856" b="1421"/>
            <a:stretch>
              <a:fillRect/>
            </a:stretch>
          </p:blipFill>
          <p:spPr bwMode="auto">
            <a:xfrm>
              <a:off x="8251312" y="2735475"/>
              <a:ext cx="221860" cy="22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51" descr="Image Detail"/>
            <p:cNvPicPr>
              <a:picLocks noChangeAspect="1" noChangeArrowheads="1"/>
            </p:cNvPicPr>
            <p:nvPr/>
          </p:nvPicPr>
          <p:blipFill>
            <a:blip r:embed="rId8" cstate="print">
              <a:extLst>
                <a:ext uri="{28A0092B-C50C-407E-A947-70E740481C1C}">
                  <a14:useLocalDpi xmlns:a14="http://schemas.microsoft.com/office/drawing/2010/main" val="0"/>
                </a:ext>
              </a:extLst>
            </a:blip>
            <a:srcRect t="17017" b="5197"/>
            <a:stretch>
              <a:fillRect/>
            </a:stretch>
          </p:blipFill>
          <p:spPr bwMode="auto">
            <a:xfrm>
              <a:off x="7326899" y="2625211"/>
              <a:ext cx="248238" cy="1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53" descr="https://227db862-a-7d83507a-s-sites.googlegroups.com/a/pressatgoogle.com/google-pages-press-sites/screenshots-and-media/gplusicon_large.png?attachauth=ANoY7co4uUp6FT802mRH6HY39JlQrfIEWjnSxXjHtPpLTaHImCB_XaVRyPvz3LCRReKRWODVOvS2FdDJtyy-WBu_XkTDtQnIkRX7cqQAPrCCeVw5GSbiOOxq--IfcaS93K1Y2U6R7_oJAGoOhvenD5LfNIDc3sIpaIrpL-txaKiXQbf0V-1_QcQ_Xm2EBXeD0T-sJfbRyWAvi4N0nwpcbq3CRsg58Zz7jkIR41sK-agHp9xgU4xdUESWCYcBxMBWmlnM376H0ijpkXMfm0aISQakZgZkCLtgHw%3D%3D&amp;attredirects=0"/>
            <p:cNvPicPr>
              <a:picLocks noChangeAspect="1" noChangeArrowheads="1"/>
            </p:cNvPicPr>
            <p:nvPr/>
          </p:nvPicPr>
          <p:blipFill>
            <a:blip r:embed="rId9">
              <a:extLst>
                <a:ext uri="{28A0092B-C50C-407E-A947-70E740481C1C}">
                  <a14:useLocalDpi xmlns:a14="http://schemas.microsoft.com/office/drawing/2010/main" val="0"/>
                </a:ext>
              </a:extLst>
            </a:blip>
            <a:srcRect l="35620" r="36557" b="5968"/>
            <a:stretch>
              <a:fillRect/>
            </a:stretch>
          </p:blipFill>
          <p:spPr bwMode="auto">
            <a:xfrm>
              <a:off x="7770618" y="2070149"/>
              <a:ext cx="217278" cy="2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57" descr="http://images-1.findicons.com/files/icons/1070/software/256/skype.png"/>
            <p:cNvPicPr>
              <a:picLocks noChangeAspect="1" noChangeArrowheads="1"/>
            </p:cNvPicPr>
            <p:nvPr/>
          </p:nvPicPr>
          <p:blipFill>
            <a:blip r:embed="rId10" cstate="print">
              <a:extLst>
                <a:ext uri="{28A0092B-C50C-407E-A947-70E740481C1C}">
                  <a14:useLocalDpi xmlns:a14="http://schemas.microsoft.com/office/drawing/2010/main" val="0"/>
                </a:ext>
              </a:extLst>
            </a:blip>
            <a:srcRect l="4138" t="3986" r="4411" b="2055"/>
            <a:stretch>
              <a:fillRect/>
            </a:stretch>
          </p:blipFill>
          <p:spPr bwMode="auto">
            <a:xfrm>
              <a:off x="7511781" y="2329678"/>
              <a:ext cx="258836" cy="26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2" descr="http://gateway27.com/images/contact_img.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55500" y="2588269"/>
              <a:ext cx="253766" cy="253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4" descr="http://static.wix.com/media/bfdf76_b6c1290256cf2808b8aad41e3880ef60.png_256"/>
            <p:cNvPicPr>
              <a:picLocks noChangeAspect="1" noChangeArrowheads="1"/>
            </p:cNvPicPr>
            <p:nvPr/>
          </p:nvPicPr>
          <p:blipFill>
            <a:blip r:embed="rId12">
              <a:extLst>
                <a:ext uri="{28A0092B-C50C-407E-A947-70E740481C1C}">
                  <a14:useLocalDpi xmlns:a14="http://schemas.microsoft.com/office/drawing/2010/main" val="0"/>
                </a:ext>
              </a:extLst>
            </a:blip>
            <a:srcRect l="1666" r="1666" b="1666"/>
            <a:stretch>
              <a:fillRect/>
            </a:stretch>
          </p:blipFill>
          <p:spPr bwMode="auto">
            <a:xfrm>
              <a:off x="7031086" y="2699094"/>
              <a:ext cx="218099" cy="2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Picture 16" descr="http://freesoftsite.ru/img/icq/icq1.png"/>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7360" y="2292737"/>
              <a:ext cx="221860" cy="221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18" descr="File:Windows Live Messenger icon.png"/>
            <p:cNvPicPr>
              <a:picLocks noChangeAspect="1" noChangeArrowheads="1"/>
            </p:cNvPicPr>
            <p:nvPr/>
          </p:nvPicPr>
          <p:blipFill>
            <a:blip r:embed="rId14" cstate="print">
              <a:extLst>
                <a:ext uri="{28A0092B-C50C-407E-A947-70E740481C1C}">
                  <a14:useLocalDpi xmlns:a14="http://schemas.microsoft.com/office/drawing/2010/main" val="0"/>
                </a:ext>
              </a:extLst>
            </a:blip>
            <a:srcRect t="15742" b="5545"/>
            <a:stretch>
              <a:fillRect/>
            </a:stretch>
          </p:blipFill>
          <p:spPr bwMode="auto">
            <a:xfrm>
              <a:off x="7622712" y="2680259"/>
              <a:ext cx="258836" cy="203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9" name="Прямая соединительная линия 144"/>
          <p:cNvCxnSpPr>
            <a:cxnSpLocks noChangeShapeType="1"/>
          </p:cNvCxnSpPr>
          <p:nvPr/>
        </p:nvCxnSpPr>
        <p:spPr bwMode="auto">
          <a:xfrm flipH="1">
            <a:off x="5154614" y="5278742"/>
            <a:ext cx="2209896" cy="0"/>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sp>
        <p:nvSpPr>
          <p:cNvPr id="90" name="TextBox 24"/>
          <p:cNvSpPr txBox="1">
            <a:spLocks noChangeArrowheads="1"/>
          </p:cNvSpPr>
          <p:nvPr/>
        </p:nvSpPr>
        <p:spPr bwMode="auto">
          <a:xfrm>
            <a:off x="3178175" y="1624762"/>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en-US" sz="1100"/>
              <a:t>Wi-Fi, 3G</a:t>
            </a:r>
            <a:endParaRPr lang="ru-RU" sz="1100"/>
          </a:p>
        </p:txBody>
      </p:sp>
      <p:sp>
        <p:nvSpPr>
          <p:cNvPr id="91" name="TextBox 24"/>
          <p:cNvSpPr txBox="1">
            <a:spLocks noChangeArrowheads="1"/>
          </p:cNvSpPr>
          <p:nvPr/>
        </p:nvSpPr>
        <p:spPr bwMode="auto">
          <a:xfrm>
            <a:off x="3178175" y="3385299"/>
            <a:ext cx="109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a:t>Локальная синхронизация</a:t>
            </a:r>
          </a:p>
        </p:txBody>
      </p:sp>
      <p:sp>
        <p:nvSpPr>
          <p:cNvPr id="92" name="TextBox 24"/>
          <p:cNvSpPr txBox="1">
            <a:spLocks noChangeArrowheads="1"/>
          </p:cNvSpPr>
          <p:nvPr/>
        </p:nvSpPr>
        <p:spPr bwMode="auto">
          <a:xfrm>
            <a:off x="3178175" y="4231437"/>
            <a:ext cx="109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a:t>Съёмные</a:t>
            </a:r>
          </a:p>
          <a:p>
            <a:pPr algn="r" eaLnBrk="1" hangingPunct="1">
              <a:spcBef>
                <a:spcPct val="0"/>
              </a:spcBef>
              <a:buClrTx/>
              <a:buFontTx/>
              <a:buNone/>
            </a:pPr>
            <a:r>
              <a:rPr lang="ru-RU" sz="1100"/>
              <a:t>носители</a:t>
            </a:r>
          </a:p>
        </p:txBody>
      </p:sp>
      <p:sp>
        <p:nvSpPr>
          <p:cNvPr id="93" name="TextBox 24"/>
          <p:cNvSpPr txBox="1">
            <a:spLocks noChangeArrowheads="1"/>
          </p:cNvSpPr>
          <p:nvPr/>
        </p:nvSpPr>
        <p:spPr bwMode="auto">
          <a:xfrm>
            <a:off x="3178175" y="5148059"/>
            <a:ext cx="10937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dirty="0"/>
              <a:t>Локальные</a:t>
            </a:r>
          </a:p>
          <a:p>
            <a:pPr algn="r" eaLnBrk="1" hangingPunct="1">
              <a:spcBef>
                <a:spcPct val="0"/>
              </a:spcBef>
              <a:buClrTx/>
              <a:buFontTx/>
              <a:buNone/>
            </a:pPr>
            <a:r>
              <a:rPr lang="ru-RU" sz="1100" dirty="0"/>
              <a:t>принтеры</a:t>
            </a:r>
          </a:p>
        </p:txBody>
      </p:sp>
      <p:pic>
        <p:nvPicPr>
          <p:cNvPr id="94" name="Picture 131" descr="http://ooss.org/wp-content/themes/OOSS/images/printerIcon.png"/>
          <p:cNvPicPr>
            <a:picLocks noChangeAspect="1" noChangeArrowheads="1"/>
          </p:cNvPicPr>
          <p:nvPr/>
        </p:nvPicPr>
        <p:blipFill>
          <a:blip r:embed="rId15">
            <a:grayscl/>
            <a:extLst>
              <a:ext uri="{28A0092B-C50C-407E-A947-70E740481C1C}">
                <a14:useLocalDpi xmlns:a14="http://schemas.microsoft.com/office/drawing/2010/main" val="0"/>
              </a:ext>
            </a:extLst>
          </a:blip>
          <a:srcRect/>
          <a:stretch>
            <a:fillRect/>
          </a:stretch>
        </p:blipFill>
        <p:spPr bwMode="auto">
          <a:xfrm>
            <a:off x="4389438" y="4887709"/>
            <a:ext cx="63500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45" descr="http://t3.gstatic.com/images?q=tbn:ANd9GcQ-gvdN-LMkfX27jzs0wa0kYJlpRoS0ZeOB-dJZByLXQohwve6ijA"/>
          <p:cNvPicPr>
            <a:picLocks noChangeAspect="1" noChangeArrowheads="1"/>
          </p:cNvPicPr>
          <p:nvPr/>
        </p:nvPicPr>
        <p:blipFill>
          <a:blip r:embed="rId16" cstate="print">
            <a:grayscl/>
            <a:extLst>
              <a:ext uri="{BEBA8EAE-BF5A-486C-A8C5-ECC9F3942E4B}">
                <a14:imgProps xmlns:a14="http://schemas.microsoft.com/office/drawing/2010/main">
                  <a14:imgLayer r:embed="rId17">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319588" y="1261094"/>
            <a:ext cx="693737" cy="61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4" descr="http://png-3.findicons.com/files/icons/266/mac/128/iphone_archigraphs.png"/>
          <p:cNvPicPr>
            <a:picLocks noChangeAspect="1" noChangeArrowheads="1"/>
          </p:cNvPicPr>
          <p:nvPr/>
        </p:nvPicPr>
        <p:blipFill>
          <a:blip r:embed="rId18">
            <a:grayscl/>
            <a:extLst>
              <a:ext uri="{28A0092B-C50C-407E-A947-70E740481C1C}">
                <a14:useLocalDpi xmlns:a14="http://schemas.microsoft.com/office/drawing/2010/main" val="0"/>
              </a:ext>
            </a:extLst>
          </a:blip>
          <a:srcRect/>
          <a:stretch>
            <a:fillRect/>
          </a:stretch>
        </p:blipFill>
        <p:spPr bwMode="auto">
          <a:xfrm>
            <a:off x="4381500" y="3167812"/>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49" descr="http://www.veryicon.com/icon/png/System/Crystal%20Clear%20Actions/Server.png"/>
          <p:cNvPicPr>
            <a:picLocks noChangeAspect="1" noChangeArrowheads="1"/>
          </p:cNvPicPr>
          <p:nvPr/>
        </p:nvPicPr>
        <p:blipFill>
          <a:blip r:embed="rId19">
            <a:grayscl/>
            <a:extLst>
              <a:ext uri="{28A0092B-C50C-407E-A947-70E740481C1C}">
                <a14:useLocalDpi xmlns:a14="http://schemas.microsoft.com/office/drawing/2010/main" val="0"/>
              </a:ext>
            </a:extLst>
          </a:blip>
          <a:srcRect/>
          <a:stretch>
            <a:fillRect/>
          </a:stretch>
        </p:blipFill>
        <p:spPr bwMode="auto">
          <a:xfrm>
            <a:off x="4332288" y="2115299"/>
            <a:ext cx="668337"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TextBox 24"/>
          <p:cNvSpPr txBox="1">
            <a:spLocks noChangeArrowheads="1"/>
          </p:cNvSpPr>
          <p:nvPr/>
        </p:nvSpPr>
        <p:spPr bwMode="auto">
          <a:xfrm>
            <a:off x="3135313" y="2493124"/>
            <a:ext cx="10937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a:t>Локальная </a:t>
            </a:r>
            <a:br>
              <a:rPr lang="ru-RU" sz="1100"/>
            </a:br>
            <a:r>
              <a:rPr lang="ru-RU" sz="1100"/>
              <a:t>сеть</a:t>
            </a:r>
          </a:p>
        </p:txBody>
      </p:sp>
      <p:pic>
        <p:nvPicPr>
          <p:cNvPr id="99" name="Picture 2" descr="http://xyfon.com/sites/default/files/remote-desktop.png"/>
          <p:cNvPicPr>
            <a:picLocks noChangeAspect="1" noChangeArrowheads="1"/>
          </p:cNvPicPr>
          <p:nvPr/>
        </p:nvPicPr>
        <p:blipFill>
          <a:blip r:embed="rId20" cstate="print">
            <a:grayscl/>
            <a:extLst>
              <a:ext uri="{28A0092B-C50C-407E-A947-70E740481C1C}">
                <a14:useLocalDpi xmlns:a14="http://schemas.microsoft.com/office/drawing/2010/main" val="0"/>
              </a:ext>
            </a:extLst>
          </a:blip>
          <a:srcRect/>
          <a:stretch>
            <a:fillRect/>
          </a:stretch>
        </p:blipFill>
        <p:spPr bwMode="auto">
          <a:xfrm>
            <a:off x="4440213" y="5724376"/>
            <a:ext cx="608037" cy="608037"/>
          </a:xfrm>
          <a:prstGeom prst="rect">
            <a:avLst/>
          </a:prstGeom>
          <a:noFill/>
          <a:extLst>
            <a:ext uri="{909E8E84-426E-40DD-AFC4-6F175D3DCCD1}">
              <a14:hiddenFill xmlns:a14="http://schemas.microsoft.com/office/drawing/2010/main">
                <a:solidFill>
                  <a:srgbClr val="FFFFFF"/>
                </a:solidFill>
              </a14:hiddenFill>
            </a:ext>
          </a:extLst>
        </p:spPr>
      </p:pic>
      <p:sp>
        <p:nvSpPr>
          <p:cNvPr id="100" name="TextBox 24"/>
          <p:cNvSpPr txBox="1">
            <a:spLocks noChangeArrowheads="1"/>
          </p:cNvSpPr>
          <p:nvPr/>
        </p:nvSpPr>
        <p:spPr bwMode="auto">
          <a:xfrm>
            <a:off x="3178175" y="5833224"/>
            <a:ext cx="109378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r" eaLnBrk="1" hangingPunct="1">
              <a:spcBef>
                <a:spcPct val="0"/>
              </a:spcBef>
              <a:buClrTx/>
              <a:buFontTx/>
              <a:buNone/>
            </a:pPr>
            <a:r>
              <a:rPr lang="ru-RU" sz="1100" dirty="0" smtClean="0"/>
              <a:t>Удаленная терминальная сессия </a:t>
            </a:r>
            <a:r>
              <a:rPr lang="en-US" sz="1100" dirty="0" smtClean="0"/>
              <a:t>(RDP)</a:t>
            </a:r>
            <a:endParaRPr lang="ru-RU" sz="1100" dirty="0"/>
          </a:p>
        </p:txBody>
      </p:sp>
      <p:cxnSp>
        <p:nvCxnSpPr>
          <p:cNvPr id="101" name="Прямая со стрелкой 72"/>
          <p:cNvCxnSpPr>
            <a:cxnSpLocks noChangeShapeType="1"/>
          </p:cNvCxnSpPr>
          <p:nvPr/>
        </p:nvCxnSpPr>
        <p:spPr bwMode="auto">
          <a:xfrm>
            <a:off x="2137564" y="3674796"/>
            <a:ext cx="1415004" cy="2158428"/>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102" name="Прямая со стрелкой 72"/>
          <p:cNvCxnSpPr>
            <a:cxnSpLocks noChangeShapeType="1"/>
          </p:cNvCxnSpPr>
          <p:nvPr/>
        </p:nvCxnSpPr>
        <p:spPr bwMode="auto">
          <a:xfrm>
            <a:off x="5192688" y="6071676"/>
            <a:ext cx="2241575" cy="15463"/>
          </a:xfrm>
          <a:prstGeom prst="straightConnector1">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cxnSp>
        <p:nvCxnSpPr>
          <p:cNvPr id="103" name="Соединительная линия уступом 163"/>
          <p:cNvCxnSpPr>
            <a:cxnSpLocks noChangeShapeType="1"/>
          </p:cNvCxnSpPr>
          <p:nvPr/>
        </p:nvCxnSpPr>
        <p:spPr bwMode="auto">
          <a:xfrm rot="10800000">
            <a:off x="5815584" y="4377487"/>
            <a:ext cx="1955668" cy="493247"/>
          </a:xfrm>
          <a:prstGeom prst="bentConnector3">
            <a:avLst>
              <a:gd name="adj1" fmla="val 438"/>
            </a:avLst>
          </a:prstGeom>
          <a:noFill/>
          <a:ln w="9525">
            <a:solidFill>
              <a:srgbClr val="333333"/>
            </a:solidFill>
            <a:prstDash val="sysDash"/>
            <a:miter lim="800000"/>
            <a:headEnd/>
            <a:tailEnd type="triangle" w="med" len="med"/>
          </a:ln>
          <a:extLst>
            <a:ext uri="{909E8E84-426E-40DD-AFC4-6F175D3DCCD1}">
              <a14:hiddenFill xmlns:a14="http://schemas.microsoft.com/office/drawing/2010/main">
                <a:noFill/>
              </a14:hiddenFill>
            </a:ext>
          </a:extLst>
        </p:spPr>
      </p:cxnSp>
      <p:cxnSp>
        <p:nvCxnSpPr>
          <p:cNvPr id="104" name="Прямая соединительная линия 144"/>
          <p:cNvCxnSpPr>
            <a:cxnSpLocks noChangeShapeType="1"/>
          </p:cNvCxnSpPr>
          <p:nvPr/>
        </p:nvCxnSpPr>
        <p:spPr bwMode="auto">
          <a:xfrm flipV="1">
            <a:off x="8069080" y="2726487"/>
            <a:ext cx="0" cy="2144248"/>
          </a:xfrm>
          <a:prstGeom prst="line">
            <a:avLst/>
          </a:prstGeom>
          <a:noFill/>
          <a:ln w="9525">
            <a:solidFill>
              <a:srgbClr val="333333"/>
            </a:solidFill>
            <a:prstDash val="sysDash"/>
            <a:round/>
            <a:headEnd/>
            <a:tailEnd type="triangle" w="med" len="med"/>
          </a:ln>
          <a:extLst>
            <a:ext uri="{909E8E84-426E-40DD-AFC4-6F175D3DCCD1}">
              <a14:hiddenFill xmlns:a14="http://schemas.microsoft.com/office/drawing/2010/main">
                <a:noFill/>
              </a14:hiddenFill>
            </a:ext>
          </a:extLst>
        </p:spPr>
      </p:cxnSp>
      <p:grpSp>
        <p:nvGrpSpPr>
          <p:cNvPr id="105" name="Group 104"/>
          <p:cNvGrpSpPr/>
          <p:nvPr/>
        </p:nvGrpSpPr>
        <p:grpSpPr>
          <a:xfrm>
            <a:off x="2889661" y="3751059"/>
            <a:ext cx="361456" cy="361456"/>
            <a:chOff x="1548260" y="4900504"/>
            <a:chExt cx="361456" cy="361456"/>
          </a:xfrm>
        </p:grpSpPr>
        <p:pic>
          <p:nvPicPr>
            <p:cNvPr id="106" name="Picture 4" descr="http://cdn1.iconfinder.com/data/icons/softwaredemo/PNG/256x256/Shield_R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6" descr="http://openclipart.org/image/800px/svg_to_png/103645/Icon_-_Padlock_-_Monochrome.png"/>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8" name="Group 107"/>
          <p:cNvGrpSpPr/>
          <p:nvPr/>
        </p:nvGrpSpPr>
        <p:grpSpPr>
          <a:xfrm>
            <a:off x="2871430" y="3184343"/>
            <a:ext cx="361456" cy="361456"/>
            <a:chOff x="1548260" y="4900504"/>
            <a:chExt cx="361456" cy="361456"/>
          </a:xfrm>
        </p:grpSpPr>
        <p:pic>
          <p:nvPicPr>
            <p:cNvPr id="109" name="Picture 4" descr="http://cdn1.iconfinder.com/data/icons/softwaredemo/PNG/256x256/Shield_R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6" descr="http://openclipart.org/image/800px/svg_to_png/103645/Icon_-_Padlock_-_Monochrome.png"/>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 name="Group 110"/>
          <p:cNvGrpSpPr/>
          <p:nvPr/>
        </p:nvGrpSpPr>
        <p:grpSpPr>
          <a:xfrm>
            <a:off x="2864644" y="2626650"/>
            <a:ext cx="361456" cy="361456"/>
            <a:chOff x="1548260" y="4900504"/>
            <a:chExt cx="361456" cy="361456"/>
          </a:xfrm>
        </p:grpSpPr>
        <p:pic>
          <p:nvPicPr>
            <p:cNvPr id="112" name="Picture 4" descr="http://cdn1.iconfinder.com/data/icons/softwaredemo/PNG/256x256/Shield_R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6" descr="http://openclipart.org/image/800px/svg_to_png/103645/Icon_-_Padlock_-_Monochrome.png"/>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4" name="Group 113"/>
          <p:cNvGrpSpPr/>
          <p:nvPr/>
        </p:nvGrpSpPr>
        <p:grpSpPr>
          <a:xfrm>
            <a:off x="2892461" y="2041049"/>
            <a:ext cx="361456" cy="361456"/>
            <a:chOff x="1548260" y="4900504"/>
            <a:chExt cx="361456" cy="361456"/>
          </a:xfrm>
        </p:grpSpPr>
        <p:pic>
          <p:nvPicPr>
            <p:cNvPr id="115" name="Picture 4" descr="http://cdn1.iconfinder.com/data/icons/softwaredemo/PNG/256x256/Shield_R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6" descr="http://openclipart.org/image/800px/svg_to_png/103645/Icon_-_Padlock_-_Monochrome.png"/>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7" name="Group 116"/>
          <p:cNvGrpSpPr/>
          <p:nvPr/>
        </p:nvGrpSpPr>
        <p:grpSpPr>
          <a:xfrm>
            <a:off x="2897044" y="4278525"/>
            <a:ext cx="361456" cy="361456"/>
            <a:chOff x="1548260" y="4900504"/>
            <a:chExt cx="361456" cy="361456"/>
          </a:xfrm>
        </p:grpSpPr>
        <p:pic>
          <p:nvPicPr>
            <p:cNvPr id="118" name="Picture 4" descr="http://cdn1.iconfinder.com/data/icons/softwaredemo/PNG/256x256/Shield_R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6" descr="http://openclipart.org/image/800px/svg_to_png/103645/Icon_-_Padlock_-_Monochrome.png"/>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0" name="Group 119"/>
          <p:cNvGrpSpPr/>
          <p:nvPr/>
        </p:nvGrpSpPr>
        <p:grpSpPr>
          <a:xfrm>
            <a:off x="2892708" y="4976785"/>
            <a:ext cx="361456" cy="361456"/>
            <a:chOff x="1548260" y="4900504"/>
            <a:chExt cx="361456" cy="361456"/>
          </a:xfrm>
        </p:grpSpPr>
        <p:pic>
          <p:nvPicPr>
            <p:cNvPr id="121" name="Picture 4" descr="http://cdn1.iconfinder.com/data/icons/softwaredemo/PNG/256x256/Shield_Red.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548260" y="4900504"/>
              <a:ext cx="361456" cy="361456"/>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6" descr="http://openclipart.org/image/800px/svg_to_png/103645/Icon_-_Padlock_-_Monochrome.png"/>
            <p:cNvPicPr preferRelativeResize="0">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666824" y="4982270"/>
              <a:ext cx="116677" cy="1666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4" name="Группа 37"/>
          <p:cNvGrpSpPr>
            <a:grpSpLocks/>
          </p:cNvGrpSpPr>
          <p:nvPr/>
        </p:nvGrpSpPr>
        <p:grpSpPr bwMode="auto">
          <a:xfrm>
            <a:off x="4451142" y="4124017"/>
            <a:ext cx="1356668" cy="499782"/>
            <a:chOff x="2286125" y="4792756"/>
            <a:chExt cx="2268674" cy="835703"/>
          </a:xfrm>
        </p:grpSpPr>
        <p:pic>
          <p:nvPicPr>
            <p:cNvPr id="145" name="Picture 10" descr="http://t3.gstatic.com/images?q=tbn:ANd9GcT7Z64336Ruk5qkVOzQtYoRQIUvaSns5_KjjjosBijBTGIqPK_u"/>
            <p:cNvPicPr>
              <a:picLocks noChangeAspect="1" noChangeArrowheads="1"/>
            </p:cNvPicPr>
            <p:nvPr/>
          </p:nvPicPr>
          <p:blipFill>
            <a:blip r:embed="rId23" cstate="print">
              <a:grayscl/>
              <a:extLst>
                <a:ext uri="{28A0092B-C50C-407E-A947-70E740481C1C}">
                  <a14:useLocalDpi xmlns:a14="http://schemas.microsoft.com/office/drawing/2010/main" val="0"/>
                </a:ext>
              </a:extLst>
            </a:blip>
            <a:srcRect/>
            <a:stretch>
              <a:fillRect/>
            </a:stretch>
          </p:blipFill>
          <p:spPr bwMode="auto">
            <a:xfrm rot="10800000">
              <a:off x="3719096" y="4792756"/>
              <a:ext cx="835703" cy="835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41" descr="http://t1.gstatic.com/images?q=tbn:ANd9GcS5Y88sY9anwXwt-8WNVSNXbGoJZxlpX6-CNU_H-fFhTIVKMHbPwg"/>
            <p:cNvPicPr>
              <a:picLocks noChangeAspect="1" noChangeArrowheads="1"/>
            </p:cNvPicPr>
            <p:nvPr/>
          </p:nvPicPr>
          <p:blipFill>
            <a:blip r:embed="rId24">
              <a:grayscl/>
              <a:extLst>
                <a:ext uri="{28A0092B-C50C-407E-A947-70E740481C1C}">
                  <a14:useLocalDpi xmlns:a14="http://schemas.microsoft.com/office/drawing/2010/main" val="0"/>
                </a:ext>
              </a:extLst>
            </a:blip>
            <a:srcRect/>
            <a:stretch>
              <a:fillRect/>
            </a:stretch>
          </p:blipFill>
          <p:spPr bwMode="auto">
            <a:xfrm>
              <a:off x="3071071" y="4882199"/>
              <a:ext cx="806115" cy="64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6" descr="http://t1.gstatic.com/images?q=tbn:ANd9GcTOwRDWlOgSelr_livCro3oubIuxnopHBgeZLJZfsu2vc1-tuE6"/>
            <p:cNvPicPr>
              <a:picLocks noChangeAspect="1" noChangeArrowheads="1"/>
            </p:cNvPicPr>
            <p:nvPr/>
          </p:nvPicPr>
          <p:blipFill>
            <a:blip r:embed="rId25" cstate="print">
              <a:grayscl/>
              <a:extLst>
                <a:ext uri="{28A0092B-C50C-407E-A947-70E740481C1C}">
                  <a14:useLocalDpi xmlns:a14="http://schemas.microsoft.com/office/drawing/2010/main" val="0"/>
                </a:ext>
              </a:extLst>
            </a:blip>
            <a:srcRect/>
            <a:stretch>
              <a:fillRect/>
            </a:stretch>
          </p:blipFill>
          <p:spPr bwMode="auto">
            <a:xfrm>
              <a:off x="2286125" y="4838574"/>
              <a:ext cx="766901" cy="766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8" name="Group 147"/>
          <p:cNvGrpSpPr/>
          <p:nvPr/>
        </p:nvGrpSpPr>
        <p:grpSpPr>
          <a:xfrm>
            <a:off x="7349020" y="4887709"/>
            <a:ext cx="1272693" cy="1283844"/>
            <a:chOff x="7349020" y="5013071"/>
            <a:chExt cx="1272693" cy="1283844"/>
          </a:xfrm>
        </p:grpSpPr>
        <p:pic>
          <p:nvPicPr>
            <p:cNvPr id="149" name="Picture 125" descr="http://png-2.findicons.com/files/icons/1773/free/128/laptop_grey.png"/>
            <p:cNvPicPr>
              <a:picLocks noChangeAspect="1" noChangeArrowheads="1"/>
            </p:cNvPicPr>
            <p:nvPr/>
          </p:nvPicPr>
          <p:blipFill>
            <a:blip r:embed="rId26">
              <a:grayscl/>
              <a:extLst>
                <a:ext uri="{28A0092B-C50C-407E-A947-70E740481C1C}">
                  <a14:useLocalDpi xmlns:a14="http://schemas.microsoft.com/office/drawing/2010/main" val="0"/>
                </a:ext>
              </a:extLst>
            </a:blip>
            <a:srcRect/>
            <a:stretch>
              <a:fillRect/>
            </a:stretch>
          </p:blipFill>
          <p:spPr bwMode="auto">
            <a:xfrm>
              <a:off x="7575772" y="5252148"/>
              <a:ext cx="1045941" cy="104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3" descr="http://t1.gstatic.com/images?q=tbn:ANd9GcQ336RT1xLhsE7VaET3SLp0tbAggm8dIyHxKfKCBA9TVvPGTnwNA5pGMAJW1Q"/>
            <p:cNvPicPr>
              <a:picLocks noChangeAspect="1" noChangeArrowheads="1"/>
            </p:cNvPicPr>
            <p:nvPr/>
          </p:nvPicPr>
          <p:blipFill>
            <a:blip r:embed="rId27" cstate="print">
              <a:grayscl/>
              <a:extLst>
                <a:ext uri="{28A0092B-C50C-407E-A947-70E740481C1C}">
                  <a14:useLocalDpi xmlns:a14="http://schemas.microsoft.com/office/drawing/2010/main" val="0"/>
                </a:ext>
              </a:extLst>
            </a:blip>
            <a:srcRect/>
            <a:stretch>
              <a:fillRect/>
            </a:stretch>
          </p:blipFill>
          <p:spPr bwMode="auto">
            <a:xfrm>
              <a:off x="7349020" y="5013071"/>
              <a:ext cx="583851" cy="75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1" name="Picture 8" descr="http://fc09.deviantart.com/fs46/i/2009/174/6/1/Windows_7_My_Computer_icon_by_Skurek.png"/>
          <p:cNvPicPr>
            <a:picLocks noChangeAspect="1" noChangeArrowheads="1"/>
          </p:cNvPicPr>
          <p:nvPr/>
        </p:nvPicPr>
        <p:blipFill>
          <a:blip r:embed="rId28">
            <a:grayscl/>
            <a:extLst>
              <a:ext uri="{28A0092B-C50C-407E-A947-70E740481C1C}">
                <a14:useLocalDpi xmlns:a14="http://schemas.microsoft.com/office/drawing/2010/main" val="0"/>
              </a:ext>
            </a:extLst>
          </a:blip>
          <a:srcRect/>
          <a:stretch>
            <a:fillRect/>
          </a:stretch>
        </p:blipFill>
        <p:spPr bwMode="auto">
          <a:xfrm>
            <a:off x="595966" y="2147098"/>
            <a:ext cx="1450559" cy="1450559"/>
          </a:xfrm>
          <a:prstGeom prst="rect">
            <a:avLst/>
          </a:prstGeom>
          <a:noFill/>
          <a:extLst>
            <a:ext uri="{909E8E84-426E-40DD-AFC4-6F175D3DCCD1}">
              <a14:hiddenFill xmlns:a14="http://schemas.microsoft.com/office/drawing/2010/main">
                <a:solidFill>
                  <a:srgbClr val="FFFFFF"/>
                </a:solidFill>
              </a14:hiddenFill>
            </a:ext>
          </a:extLst>
        </p:spPr>
      </p:pic>
      <p:sp>
        <p:nvSpPr>
          <p:cNvPr id="123" name="Заголовок 6"/>
          <p:cNvSpPr txBox="1">
            <a:spLocks/>
          </p:cNvSpPr>
          <p:nvPr/>
        </p:nvSpPr>
        <p:spPr bwMode="auto">
          <a:xfrm>
            <a:off x="0" y="550127"/>
            <a:ext cx="8105775" cy="481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marL="446088" eaLnBrk="1" hangingPunct="1"/>
            <a:r>
              <a:rPr lang="ru-RU" sz="1900" b="1" smtClean="0">
                <a:effectLst/>
                <a:latin typeface="+mj-lt"/>
              </a:rPr>
              <a:t>Основные варианты архитектуры </a:t>
            </a:r>
            <a:r>
              <a:rPr lang="en-US" sz="1900" b="1" smtClean="0">
                <a:effectLst/>
                <a:latin typeface="+mj-lt"/>
              </a:rPr>
              <a:t>DLP-</a:t>
            </a:r>
            <a:r>
              <a:rPr lang="ru-RU" sz="1900" b="1" smtClean="0">
                <a:effectLst/>
                <a:latin typeface="+mj-lt"/>
              </a:rPr>
              <a:t>систем</a:t>
            </a:r>
            <a:endParaRPr lang="ru-RU" sz="1900" b="1" dirty="0">
              <a:effectLst/>
              <a:latin typeface="+mj-lt"/>
            </a:endParaRPr>
          </a:p>
        </p:txBody>
      </p:sp>
    </p:spTree>
    <p:extLst>
      <p:ext uri="{BB962C8B-B14F-4D97-AF65-F5344CB8AC3E}">
        <p14:creationId xmlns:p14="http://schemas.microsoft.com/office/powerpoint/2010/main" val="2404824240"/>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Прямоугольник 54"/>
          <p:cNvSpPr/>
          <p:nvPr/>
        </p:nvSpPr>
        <p:spPr>
          <a:xfrm>
            <a:off x="688812" y="1366019"/>
            <a:ext cx="7751803" cy="1199079"/>
          </a:xfrm>
          <a:prstGeom prst="rect">
            <a:avLst/>
          </a:prstGeom>
          <a:no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2" name="Прямая со стрелкой 31"/>
          <p:cNvCxnSpPr/>
          <p:nvPr/>
        </p:nvCxnSpPr>
        <p:spPr>
          <a:xfrm>
            <a:off x="4005263" y="2020965"/>
            <a:ext cx="3693160" cy="836815"/>
          </a:xfrm>
          <a:prstGeom prst="bentConnector2">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12290" name="Заголовок 1"/>
          <p:cNvSpPr>
            <a:spLocks noGrp="1"/>
          </p:cNvSpPr>
          <p:nvPr>
            <p:ph type="title" idx="4294967295"/>
          </p:nvPr>
        </p:nvSpPr>
        <p:spPr bwMode="auto">
          <a:xfrm>
            <a:off x="0" y="543489"/>
            <a:ext cx="8008938" cy="4883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Архитектура </a:t>
            </a:r>
            <a:r>
              <a:rPr lang="ru-RU" sz="1900" b="1" dirty="0" err="1">
                <a:effectLst/>
                <a:latin typeface="+mj-lt"/>
              </a:rPr>
              <a:t>сетецентричной</a:t>
            </a:r>
            <a:r>
              <a:rPr lang="ru-RU" sz="1900" b="1" dirty="0">
                <a:effectLst/>
                <a:latin typeface="+mj-lt"/>
              </a:rPr>
              <a:t> </a:t>
            </a:r>
            <a:r>
              <a:rPr lang="en-US" sz="1900" b="1" dirty="0">
                <a:effectLst/>
                <a:latin typeface="+mj-lt"/>
              </a:rPr>
              <a:t>DLP-</a:t>
            </a:r>
            <a:r>
              <a:rPr lang="ru-RU" sz="1900" b="1" dirty="0">
                <a:effectLst/>
                <a:latin typeface="+mj-lt"/>
              </a:rPr>
              <a:t>системы на практике</a:t>
            </a:r>
          </a:p>
        </p:txBody>
      </p:sp>
      <p:grpSp>
        <p:nvGrpSpPr>
          <p:cNvPr id="710" name="Группа 709"/>
          <p:cNvGrpSpPr/>
          <p:nvPr/>
        </p:nvGrpSpPr>
        <p:grpSpPr>
          <a:xfrm>
            <a:off x="553797" y="5797599"/>
            <a:ext cx="2570575" cy="230930"/>
            <a:chOff x="6404004" y="6541087"/>
            <a:chExt cx="2570575" cy="230930"/>
          </a:xfrm>
        </p:grpSpPr>
        <p:sp>
          <p:nvSpPr>
            <p:cNvPr id="74" name="TextBox 73"/>
            <p:cNvSpPr txBox="1"/>
            <p:nvPr/>
          </p:nvSpPr>
          <p:spPr>
            <a:xfrm>
              <a:off x="6687093" y="6589497"/>
              <a:ext cx="2287486" cy="153888"/>
            </a:xfrm>
            <a:prstGeom prst="rect">
              <a:avLst/>
            </a:prstGeom>
            <a:noFill/>
          </p:spPr>
          <p:txBody>
            <a:bodyPr wrap="none" lIns="0" tIns="0" rIns="0" bIns="0" rtlCol="0">
              <a:spAutoFit/>
            </a:bodyPr>
            <a:lstStyle/>
            <a:p>
              <a:r>
                <a:rPr lang="ru-RU" sz="1000" dirty="0" smtClean="0">
                  <a:latin typeface="Segoe UI" panose="020B0502040204020203" pitchFamily="34" charset="0"/>
                  <a:cs typeface="Segoe UI" panose="020B0502040204020203" pitchFamily="34" charset="0"/>
                </a:rPr>
                <a:t>Полный контроль всех каналов утечки</a:t>
              </a:r>
              <a:endParaRPr lang="ru-RU" sz="1000" dirty="0">
                <a:latin typeface="Segoe UI" panose="020B0502040204020203" pitchFamily="34" charset="0"/>
                <a:cs typeface="Segoe UI" panose="020B0502040204020203" pitchFamily="34" charset="0"/>
              </a:endParaRPr>
            </a:p>
          </p:txBody>
        </p:sp>
        <p:pic>
          <p:nvPicPr>
            <p:cNvPr id="76" name="Picture 2" descr="http://www.mouserunner.net/free_icons/Security_1/Security_1_Preview_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4004" y="6541087"/>
              <a:ext cx="230929" cy="230930"/>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882346" y="3201626"/>
            <a:ext cx="670280" cy="67028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
          <p:cNvGrpSpPr/>
          <p:nvPr/>
        </p:nvGrpSpPr>
        <p:grpSpPr>
          <a:xfrm>
            <a:off x="833747" y="1643987"/>
            <a:ext cx="975624" cy="1894883"/>
            <a:chOff x="778569" y="1275902"/>
            <a:chExt cx="975624" cy="1894883"/>
          </a:xfrm>
        </p:grpSpPr>
        <p:pic>
          <p:nvPicPr>
            <p:cNvPr id="32" name="Picture 8" descr="http://fc09.deviantart.com/fs46/i/2009/174/6/1/Windows_7_My_Computer_icon_by_Skurek.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flipH="1">
              <a:off x="778569" y="1347313"/>
              <a:ext cx="680104" cy="68010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www.mouserunner.net/free_icons/Security_1/Security_1_Preview_I.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292335" y="1275902"/>
              <a:ext cx="461858" cy="46185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2" descr="http://www.mouserunner.net/free_icons/Security_1/Security_1_Preview_I.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166789" y="2708926"/>
              <a:ext cx="461858" cy="461859"/>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Picture 149" descr="http://www.veryicon.com/icon/png/System/Crystal%20Clear%20Acti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0543" y="1333191"/>
            <a:ext cx="1052640" cy="1052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Box 37"/>
          <p:cNvSpPr txBox="1"/>
          <p:nvPr/>
        </p:nvSpPr>
        <p:spPr>
          <a:xfrm>
            <a:off x="6588428" y="1451021"/>
            <a:ext cx="785471" cy="169277"/>
          </a:xfrm>
          <a:prstGeom prst="rect">
            <a:avLst/>
          </a:prstGeom>
          <a:noFill/>
        </p:spPr>
        <p:txBody>
          <a:bodyPr wrap="none" lIns="0" tIns="0" rIns="0" bIns="0" rtlCol="0">
            <a:spAutoFit/>
          </a:bodyPr>
          <a:lstStyle/>
          <a:p>
            <a:r>
              <a:rPr lang="ru-RU" sz="1100" b="1" i="1" dirty="0" smtClean="0">
                <a:latin typeface="Segoe UI" panose="020B0502040204020203" pitchFamily="34" charset="0"/>
                <a:cs typeface="Segoe UI" panose="020B0502040204020203" pitchFamily="34" charset="0"/>
              </a:rPr>
              <a:t>Сервер </a:t>
            </a:r>
            <a:r>
              <a:rPr lang="en-US" sz="1100" b="1" i="1" dirty="0" smtClean="0">
                <a:latin typeface="Segoe UI" panose="020B0502040204020203" pitchFamily="34" charset="0"/>
                <a:cs typeface="Segoe UI" panose="020B0502040204020203" pitchFamily="34" charset="0"/>
              </a:rPr>
              <a:t>DLP</a:t>
            </a:r>
            <a:endParaRPr lang="ru-RU" sz="1100" b="1" i="1" dirty="0">
              <a:latin typeface="Segoe UI" panose="020B0502040204020203" pitchFamily="34" charset="0"/>
              <a:cs typeface="Segoe UI" panose="020B0502040204020203" pitchFamily="34" charset="0"/>
            </a:endParaRPr>
          </a:p>
        </p:txBody>
      </p:sp>
      <p:pic>
        <p:nvPicPr>
          <p:cNvPr id="41"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769819" y="3241018"/>
            <a:ext cx="670280" cy="67028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742679" y="3220320"/>
            <a:ext cx="670280" cy="67028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8" descr="http://fc09.deviantart.com/fs46/i/2009/174/6/1/Windows_7_My_Computer_icon_by_Skurek.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flipH="1">
            <a:off x="1990509" y="1715398"/>
            <a:ext cx="680104" cy="6801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mouserunner.net/free_icons/Security_1/Security_1_Preview_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30800" y="1643987"/>
            <a:ext cx="461858" cy="46185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 descr="http://www.mouserunner.net/free_icons/Security_1/Security_1_Preview_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05810" y="3101597"/>
            <a:ext cx="461858" cy="46185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8" descr="http://fc09.deviantart.com/fs46/i/2009/174/6/1/Windows_7_My_Computer_icon_by_Skurek.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flipH="1">
            <a:off x="3013980" y="1713663"/>
            <a:ext cx="680104" cy="680104"/>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02932" y="2906874"/>
            <a:ext cx="5904935" cy="1346200"/>
          </a:xfrm>
          <a:prstGeom prst="rect">
            <a:avLst/>
          </a:prstGeom>
          <a:no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1027148" y="2804760"/>
            <a:ext cx="1086836" cy="215444"/>
          </a:xfrm>
          <a:prstGeom prst="rect">
            <a:avLst/>
          </a:prstGeom>
          <a:solidFill>
            <a:schemeClr val="bg1"/>
          </a:solidFill>
        </p:spPr>
        <p:txBody>
          <a:bodyPr wrap="none" lIns="0" tIns="0" rIns="0" bIns="0" rtlCol="0">
            <a:spAutoFit/>
          </a:bodyPr>
          <a:lstStyle/>
          <a:p>
            <a:r>
              <a:rPr lang="ru-RU" sz="1400" b="1" i="1" dirty="0" smtClean="0">
                <a:latin typeface="Segoe UI" panose="020B0502040204020203" pitchFamily="34" charset="0"/>
                <a:cs typeface="Segoe UI" panose="020B0502040204020203" pitchFamily="34" charset="0"/>
              </a:rPr>
              <a:t>   Филиал</a:t>
            </a:r>
            <a:r>
              <a:rPr lang="ru-RU" sz="1400" b="1" i="1" dirty="0">
                <a:latin typeface="Segoe UI" panose="020B0502040204020203" pitchFamily="34" charset="0"/>
                <a:cs typeface="Segoe UI" panose="020B0502040204020203" pitchFamily="34" charset="0"/>
              </a:rPr>
              <a:t>ы</a:t>
            </a:r>
            <a:r>
              <a:rPr lang="ru-RU" sz="1400" b="1" i="1" dirty="0" smtClean="0">
                <a:latin typeface="Segoe UI" panose="020B0502040204020203" pitchFamily="34" charset="0"/>
                <a:cs typeface="Segoe UI" panose="020B0502040204020203" pitchFamily="34" charset="0"/>
              </a:rPr>
              <a:t>  </a:t>
            </a:r>
            <a:endParaRPr lang="ru-RU" sz="1400" b="1" i="1" dirty="0">
              <a:latin typeface="Segoe UI" panose="020B0502040204020203" pitchFamily="34" charset="0"/>
              <a:cs typeface="Segoe UI" panose="020B0502040204020203" pitchFamily="34" charset="0"/>
            </a:endParaRPr>
          </a:p>
        </p:txBody>
      </p:sp>
      <p:cxnSp>
        <p:nvCxnSpPr>
          <p:cNvPr id="87" name="Прямая со стрелкой 31"/>
          <p:cNvCxnSpPr/>
          <p:nvPr/>
        </p:nvCxnSpPr>
        <p:spPr>
          <a:xfrm>
            <a:off x="3917089" y="3517041"/>
            <a:ext cx="3027638" cy="90686"/>
          </a:xfrm>
          <a:prstGeom prst="bentConnector3">
            <a:avLst>
              <a:gd name="adj1" fmla="val 50000"/>
            </a:avLst>
          </a:prstGeom>
          <a:ln>
            <a:solidFill>
              <a:schemeClr val="tx2"/>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pic>
        <p:nvPicPr>
          <p:cNvPr id="85" name="Picture 149" descr="http://www.veryicon.com/icon/png/System/Crystal%20Clear%20Acti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3931" y="3177742"/>
            <a:ext cx="718046" cy="7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 name="Прямая со стрелкой 31"/>
          <p:cNvCxnSpPr/>
          <p:nvPr/>
        </p:nvCxnSpPr>
        <p:spPr>
          <a:xfrm>
            <a:off x="3917089" y="3777211"/>
            <a:ext cx="2993358" cy="335167"/>
          </a:xfrm>
          <a:prstGeom prst="bentConnector3">
            <a:avLst>
              <a:gd name="adj1" fmla="val 39668"/>
            </a:avLst>
          </a:prstGeom>
          <a:ln>
            <a:solidFill>
              <a:schemeClr val="accent2"/>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cxnSp>
        <p:nvCxnSpPr>
          <p:cNvPr id="91" name="Прямая со стрелкой 31"/>
          <p:cNvCxnSpPr/>
          <p:nvPr/>
        </p:nvCxnSpPr>
        <p:spPr>
          <a:xfrm flipV="1">
            <a:off x="1682689" y="4513246"/>
            <a:ext cx="6015734" cy="939492"/>
          </a:xfrm>
          <a:prstGeom prst="bentConnector3">
            <a:avLst>
              <a:gd name="adj1" fmla="val 52682"/>
            </a:avLst>
          </a:prstGeom>
          <a:ln>
            <a:solidFill>
              <a:srgbClr val="FF0000"/>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pic>
        <p:nvPicPr>
          <p:cNvPr id="92" name="Picture 125" descr="http://png-2.findicons.com/files/icons/1773/free/128/laptop_grey.png"/>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905158" y="4676080"/>
            <a:ext cx="777531" cy="77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78" descr="http://g-ecx.images-amazon.com/images/G/02/kindle/dp/2012/KT/feature-wifi._V389686353_.jpg"/>
          <p:cNvPicPr>
            <a:picLocks noChangeAspect="1" noChangeArrowheads="1"/>
          </p:cNvPicPr>
          <p:nvPr/>
        </p:nvPicPr>
        <p:blipFill>
          <a:blip r:embed="rId9">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516105" y="4577664"/>
            <a:ext cx="654197" cy="770564"/>
          </a:xfrm>
          <a:prstGeom prst="rect">
            <a:avLst/>
          </a:prstGeom>
          <a:solidFill>
            <a:schemeClr val="bg1"/>
          </a:solidFill>
          <a:ln>
            <a:noFill/>
          </a:ln>
          <a:extLst/>
        </p:spPr>
      </p:pic>
      <p:pic>
        <p:nvPicPr>
          <p:cNvPr id="95" name="Picture 125" descr="http://png-2.findicons.com/files/icons/1773/free/128/laptop_grey.png"/>
          <p:cNvPicPr>
            <a:picLocks noChangeAspect="1" noChangeArrowheads="1"/>
          </p:cNvPicPr>
          <p:nvPr/>
        </p:nvPicPr>
        <p:blipFill>
          <a:blip r:embed="rId8">
            <a:grayscl/>
            <a:extLst>
              <a:ext uri="{28A0092B-C50C-407E-A947-70E740481C1C}">
                <a14:useLocalDpi xmlns:a14="http://schemas.microsoft.com/office/drawing/2010/main" val="0"/>
              </a:ext>
            </a:extLst>
          </a:blip>
          <a:srcRect/>
          <a:stretch>
            <a:fillRect/>
          </a:stretch>
        </p:blipFill>
        <p:spPr bwMode="auto">
          <a:xfrm>
            <a:off x="1205229" y="5004576"/>
            <a:ext cx="777531" cy="77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8" name="Прямая со стрелкой 31"/>
          <p:cNvCxnSpPr/>
          <p:nvPr/>
        </p:nvCxnSpPr>
        <p:spPr>
          <a:xfrm flipV="1">
            <a:off x="3917872" y="2020965"/>
            <a:ext cx="2063828" cy="1194406"/>
          </a:xfrm>
          <a:prstGeom prst="bentConnector3">
            <a:avLst>
              <a:gd name="adj1" fmla="val 50000"/>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78" name="TextBox 77"/>
          <p:cNvSpPr txBox="1"/>
          <p:nvPr/>
        </p:nvSpPr>
        <p:spPr>
          <a:xfrm>
            <a:off x="1048374" y="1267853"/>
            <a:ext cx="1622239" cy="215444"/>
          </a:xfrm>
          <a:prstGeom prst="rect">
            <a:avLst/>
          </a:prstGeom>
          <a:solidFill>
            <a:schemeClr val="bg1"/>
          </a:solidFill>
        </p:spPr>
        <p:txBody>
          <a:bodyPr wrap="none" lIns="0" tIns="0" rIns="0" bIns="0" rtlCol="0">
            <a:spAutoFit/>
          </a:bodyPr>
          <a:lstStyle/>
          <a:p>
            <a:r>
              <a:rPr lang="ru-RU" sz="1400" b="1" i="1" dirty="0" smtClean="0">
                <a:latin typeface="Segoe UI" panose="020B0502040204020203" pitchFamily="34" charset="0"/>
                <a:cs typeface="Segoe UI" panose="020B0502040204020203" pitchFamily="34" charset="0"/>
              </a:rPr>
              <a:t>   Головной офис   </a:t>
            </a:r>
            <a:endParaRPr lang="ru-RU" sz="1400" b="1" i="1" dirty="0">
              <a:latin typeface="Segoe UI" panose="020B0502040204020203" pitchFamily="34" charset="0"/>
              <a:cs typeface="Segoe UI" panose="020B0502040204020203" pitchFamily="34" charset="0"/>
            </a:endParaRPr>
          </a:p>
        </p:txBody>
      </p:sp>
      <p:cxnSp>
        <p:nvCxnSpPr>
          <p:cNvPr id="105" name="Прямая со стрелкой 31"/>
          <p:cNvCxnSpPr/>
          <p:nvPr/>
        </p:nvCxnSpPr>
        <p:spPr>
          <a:xfrm flipV="1">
            <a:off x="4735012" y="5640853"/>
            <a:ext cx="507551" cy="110173"/>
          </a:xfrm>
          <a:prstGeom prst="bentConnector3">
            <a:avLst>
              <a:gd name="adj1" fmla="val 50000"/>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107" name="TextBox 106"/>
          <p:cNvSpPr txBox="1"/>
          <p:nvPr/>
        </p:nvSpPr>
        <p:spPr>
          <a:xfrm>
            <a:off x="5267963" y="5577353"/>
            <a:ext cx="2571217" cy="184666"/>
          </a:xfrm>
          <a:prstGeom prst="rect">
            <a:avLst/>
          </a:prstGeom>
          <a:solidFill>
            <a:schemeClr val="bg1"/>
          </a:solidFill>
        </p:spPr>
        <p:txBody>
          <a:bodyPr wrap="none" lIns="0" tIns="0" rIns="0" bIns="0" rtlCol="0">
            <a:spAutoFit/>
          </a:bodyPr>
          <a:lstStyle/>
          <a:p>
            <a:r>
              <a:rPr lang="ru-RU" sz="1200" i="1" dirty="0" smtClean="0">
                <a:latin typeface="Segoe UI" panose="020B0502040204020203" pitchFamily="34" charset="0"/>
                <a:cs typeface="Segoe UI" panose="020B0502040204020203" pitchFamily="34" charset="0"/>
              </a:rPr>
              <a:t>Использование единого сервера </a:t>
            </a:r>
            <a:r>
              <a:rPr lang="en-US" sz="1200" i="1" dirty="0" smtClean="0">
                <a:latin typeface="Segoe UI" panose="020B0502040204020203" pitchFamily="34" charset="0"/>
                <a:cs typeface="Segoe UI" panose="020B0502040204020203" pitchFamily="34" charset="0"/>
              </a:rPr>
              <a:t>DLP</a:t>
            </a:r>
            <a:endParaRPr lang="ru-RU" sz="1200" i="1" dirty="0">
              <a:latin typeface="Segoe UI" panose="020B0502040204020203" pitchFamily="34" charset="0"/>
              <a:cs typeface="Segoe UI" panose="020B0502040204020203" pitchFamily="34" charset="0"/>
            </a:endParaRPr>
          </a:p>
        </p:txBody>
      </p:sp>
      <p:sp>
        <p:nvSpPr>
          <p:cNvPr id="114" name="TextBox 113"/>
          <p:cNvSpPr txBox="1"/>
          <p:nvPr/>
        </p:nvSpPr>
        <p:spPr>
          <a:xfrm>
            <a:off x="5267963" y="5884877"/>
            <a:ext cx="2904321" cy="184666"/>
          </a:xfrm>
          <a:prstGeom prst="rect">
            <a:avLst/>
          </a:prstGeom>
          <a:solidFill>
            <a:schemeClr val="bg1"/>
          </a:solidFill>
        </p:spPr>
        <p:txBody>
          <a:bodyPr wrap="none" lIns="0" tIns="0" rIns="0" bIns="0" rtlCol="0">
            <a:spAutoFit/>
          </a:bodyPr>
          <a:lstStyle/>
          <a:p>
            <a:r>
              <a:rPr lang="ru-RU" sz="1200" i="1" dirty="0" smtClean="0">
                <a:latin typeface="Segoe UI" panose="020B0502040204020203" pitchFamily="34" charset="0"/>
                <a:cs typeface="Segoe UI" panose="020B0502040204020203" pitchFamily="34" charset="0"/>
              </a:rPr>
              <a:t>Использование множества серверов </a:t>
            </a:r>
            <a:r>
              <a:rPr lang="en-US" sz="1200" i="1" dirty="0" smtClean="0">
                <a:latin typeface="Segoe UI" panose="020B0502040204020203" pitchFamily="34" charset="0"/>
                <a:cs typeface="Segoe UI" panose="020B0502040204020203" pitchFamily="34" charset="0"/>
              </a:rPr>
              <a:t>DLP</a:t>
            </a:r>
            <a:endParaRPr lang="ru-RU" sz="1200" i="1" dirty="0">
              <a:latin typeface="Segoe UI" panose="020B0502040204020203" pitchFamily="34" charset="0"/>
              <a:cs typeface="Segoe UI" panose="020B0502040204020203" pitchFamily="34" charset="0"/>
            </a:endParaRPr>
          </a:p>
        </p:txBody>
      </p:sp>
      <p:sp>
        <p:nvSpPr>
          <p:cNvPr id="115" name="TextBox 114"/>
          <p:cNvSpPr txBox="1"/>
          <p:nvPr/>
        </p:nvSpPr>
        <p:spPr>
          <a:xfrm>
            <a:off x="5267963" y="6154261"/>
            <a:ext cx="2488823" cy="184666"/>
          </a:xfrm>
          <a:prstGeom prst="rect">
            <a:avLst/>
          </a:prstGeom>
          <a:noFill/>
        </p:spPr>
        <p:txBody>
          <a:bodyPr wrap="none" lIns="0" tIns="0" rIns="0" bIns="0" rtlCol="0">
            <a:spAutoFit/>
          </a:bodyPr>
          <a:lstStyle/>
          <a:p>
            <a:r>
              <a:rPr lang="ru-RU" sz="1200" i="1" dirty="0" smtClean="0">
                <a:latin typeface="Segoe UI" panose="020B0502040204020203" pitchFamily="34" charset="0"/>
                <a:cs typeface="Segoe UI" panose="020B0502040204020203" pitchFamily="34" charset="0"/>
              </a:rPr>
              <a:t>Неконтролируемые коммуникации</a:t>
            </a:r>
            <a:endParaRPr lang="ru-RU" sz="1200" i="1" dirty="0">
              <a:latin typeface="Segoe UI" panose="020B0502040204020203" pitchFamily="34" charset="0"/>
              <a:cs typeface="Segoe UI" panose="020B0502040204020203" pitchFamily="34" charset="0"/>
            </a:endParaRPr>
          </a:p>
        </p:txBody>
      </p:sp>
      <p:cxnSp>
        <p:nvCxnSpPr>
          <p:cNvPr id="116" name="Прямая со стрелкой 31"/>
          <p:cNvCxnSpPr/>
          <p:nvPr/>
        </p:nvCxnSpPr>
        <p:spPr>
          <a:xfrm>
            <a:off x="4735012" y="5973802"/>
            <a:ext cx="479888" cy="37639"/>
          </a:xfrm>
          <a:prstGeom prst="bentConnector3">
            <a:avLst>
              <a:gd name="adj1" fmla="val 50000"/>
            </a:avLst>
          </a:prstGeom>
          <a:ln>
            <a:solidFill>
              <a:schemeClr val="tx2"/>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cxnSp>
        <p:nvCxnSpPr>
          <p:cNvPr id="118" name="Прямая со стрелкой 31"/>
          <p:cNvCxnSpPr/>
          <p:nvPr/>
        </p:nvCxnSpPr>
        <p:spPr>
          <a:xfrm flipV="1">
            <a:off x="4736393" y="6259092"/>
            <a:ext cx="478507" cy="1"/>
          </a:xfrm>
          <a:prstGeom prst="bentConnector3">
            <a:avLst>
              <a:gd name="adj1" fmla="val 50000"/>
            </a:avLst>
          </a:prstGeom>
          <a:ln>
            <a:solidFill>
              <a:srgbClr val="FF0000"/>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120" name="TextBox 119"/>
          <p:cNvSpPr txBox="1"/>
          <p:nvPr/>
        </p:nvSpPr>
        <p:spPr>
          <a:xfrm>
            <a:off x="1193593" y="2388255"/>
            <a:ext cx="1215589" cy="215444"/>
          </a:xfrm>
          <a:prstGeom prst="rect">
            <a:avLst/>
          </a:prstGeom>
          <a:solidFill>
            <a:schemeClr val="bg1"/>
          </a:solidFill>
        </p:spPr>
        <p:txBody>
          <a:bodyPr wrap="none" lIns="0" tIns="0" rIns="0" bIns="0" rtlCol="0">
            <a:spAutoFit/>
          </a:bodyPr>
          <a:lstStyle/>
          <a:p>
            <a:r>
              <a:rPr lang="en-US" sz="1400" b="1" i="1" dirty="0" smtClean="0">
                <a:latin typeface="Segoe UI" panose="020B0502040204020203" pitchFamily="34" charset="0"/>
                <a:cs typeface="Segoe UI" panose="020B0502040204020203" pitchFamily="34" charset="0"/>
              </a:rPr>
              <a:t>Windows, Mac</a:t>
            </a:r>
            <a:endParaRPr lang="ru-RU" sz="1400" b="1" i="1" dirty="0">
              <a:latin typeface="Segoe UI" panose="020B0502040204020203" pitchFamily="34" charset="0"/>
              <a:cs typeface="Segoe UI" panose="020B0502040204020203" pitchFamily="34" charset="0"/>
            </a:endParaRPr>
          </a:p>
        </p:txBody>
      </p:sp>
      <p:sp>
        <p:nvSpPr>
          <p:cNvPr id="121" name="TextBox 120"/>
          <p:cNvSpPr txBox="1"/>
          <p:nvPr/>
        </p:nvSpPr>
        <p:spPr>
          <a:xfrm>
            <a:off x="1116532" y="3976108"/>
            <a:ext cx="1215589" cy="215444"/>
          </a:xfrm>
          <a:prstGeom prst="rect">
            <a:avLst/>
          </a:prstGeom>
          <a:solidFill>
            <a:schemeClr val="bg1"/>
          </a:solidFill>
        </p:spPr>
        <p:txBody>
          <a:bodyPr wrap="none" lIns="0" tIns="0" rIns="0" bIns="0" rtlCol="0">
            <a:spAutoFit/>
          </a:bodyPr>
          <a:lstStyle/>
          <a:p>
            <a:r>
              <a:rPr lang="en-US" sz="1400" b="1" i="1" dirty="0" smtClean="0">
                <a:latin typeface="Segoe UI" panose="020B0502040204020203" pitchFamily="34" charset="0"/>
                <a:cs typeface="Segoe UI" panose="020B0502040204020203" pitchFamily="34" charset="0"/>
              </a:rPr>
              <a:t>Windows, Mac</a:t>
            </a:r>
            <a:endParaRPr lang="ru-RU" sz="1400" b="1" i="1" dirty="0">
              <a:latin typeface="Segoe UI" panose="020B0502040204020203" pitchFamily="34" charset="0"/>
              <a:cs typeface="Segoe UI" panose="020B0502040204020203" pitchFamily="34" charset="0"/>
            </a:endParaRPr>
          </a:p>
        </p:txBody>
      </p:sp>
      <p:sp>
        <p:nvSpPr>
          <p:cNvPr id="122" name="TextBox 121"/>
          <p:cNvSpPr txBox="1"/>
          <p:nvPr/>
        </p:nvSpPr>
        <p:spPr>
          <a:xfrm>
            <a:off x="1839085" y="4752504"/>
            <a:ext cx="926536" cy="215444"/>
          </a:xfrm>
          <a:prstGeom prst="rect">
            <a:avLst/>
          </a:prstGeom>
          <a:solidFill>
            <a:schemeClr val="bg1"/>
          </a:solidFill>
        </p:spPr>
        <p:txBody>
          <a:bodyPr wrap="none" lIns="0" tIns="0" rIns="0" bIns="0" rtlCol="0">
            <a:spAutoFit/>
          </a:bodyPr>
          <a:lstStyle/>
          <a:p>
            <a:r>
              <a:rPr lang="ru-RU" sz="1400" b="1" i="1" dirty="0" smtClean="0">
                <a:latin typeface="Segoe UI" panose="020B0502040204020203" pitchFamily="34" charset="0"/>
                <a:cs typeface="Segoe UI" panose="020B0502040204020203" pitchFamily="34" charset="0"/>
              </a:rPr>
              <a:t>Любые ОС</a:t>
            </a:r>
            <a:endParaRPr lang="ru-RU" sz="1400" b="1" i="1" dirty="0">
              <a:latin typeface="Segoe UI" panose="020B0502040204020203" pitchFamily="34" charset="0"/>
              <a:cs typeface="Segoe UI" panose="020B0502040204020203" pitchFamily="34" charset="0"/>
            </a:endParaRPr>
          </a:p>
        </p:txBody>
      </p:sp>
      <p:grpSp>
        <p:nvGrpSpPr>
          <p:cNvPr id="125" name="Группа 124"/>
          <p:cNvGrpSpPr/>
          <p:nvPr/>
        </p:nvGrpSpPr>
        <p:grpSpPr>
          <a:xfrm>
            <a:off x="561264" y="6015664"/>
            <a:ext cx="2809422" cy="356187"/>
            <a:chOff x="6404004" y="6541087"/>
            <a:chExt cx="2809422" cy="356187"/>
          </a:xfrm>
        </p:grpSpPr>
        <p:sp>
          <p:nvSpPr>
            <p:cNvPr id="126" name="TextBox 125"/>
            <p:cNvSpPr txBox="1"/>
            <p:nvPr/>
          </p:nvSpPr>
          <p:spPr>
            <a:xfrm>
              <a:off x="6687093" y="6589497"/>
              <a:ext cx="2526333" cy="307777"/>
            </a:xfrm>
            <a:prstGeom prst="rect">
              <a:avLst/>
            </a:prstGeom>
            <a:noFill/>
          </p:spPr>
          <p:txBody>
            <a:bodyPr wrap="none" lIns="0" tIns="0" rIns="0" bIns="0" rtlCol="0">
              <a:spAutoFit/>
            </a:bodyPr>
            <a:lstStyle/>
            <a:p>
              <a:r>
                <a:rPr lang="ru-RU" sz="1000" dirty="0" smtClean="0">
                  <a:latin typeface="Segoe UI" panose="020B0502040204020203" pitchFamily="34" charset="0"/>
                  <a:cs typeface="Segoe UI" panose="020B0502040204020203" pitchFamily="34" charset="0"/>
                </a:rPr>
                <a:t>Частичный контроль каналов утечки </a:t>
              </a:r>
              <a:br>
                <a:rPr lang="ru-RU" sz="1000" dirty="0" smtClean="0">
                  <a:latin typeface="Segoe UI" panose="020B0502040204020203" pitchFamily="34" charset="0"/>
                  <a:cs typeface="Segoe UI" panose="020B0502040204020203" pitchFamily="34" charset="0"/>
                </a:rPr>
              </a:br>
              <a:r>
                <a:rPr lang="ru-RU" sz="1000" dirty="0" smtClean="0">
                  <a:latin typeface="Segoe UI" panose="020B0502040204020203" pitchFamily="34" charset="0"/>
                  <a:cs typeface="Segoe UI" panose="020B0502040204020203" pitchFamily="34" charset="0"/>
                </a:rPr>
                <a:t>(нет перехвата основных сетевых каналов)</a:t>
              </a:r>
              <a:endParaRPr lang="ru-RU" sz="1000" dirty="0">
                <a:latin typeface="Segoe UI" panose="020B0502040204020203" pitchFamily="34" charset="0"/>
                <a:cs typeface="Segoe UI" panose="020B0502040204020203" pitchFamily="34" charset="0"/>
              </a:endParaRPr>
            </a:p>
          </p:txBody>
        </p:sp>
        <p:pic>
          <p:nvPicPr>
            <p:cNvPr id="127" name="Picture 2" descr="http://www.mouserunner.net/free_icons/Security_1/Security_1_Preview_I.png"/>
            <p:cNvPicPr>
              <a:picLocks noChangeAspect="1" noChangeArrowheads="1"/>
            </p:cNvPicPr>
            <p:nvPr/>
          </p:nvPicPr>
          <p:blipFill>
            <a:blip r:embed="rId10" cstate="print">
              <a:extLst>
                <a:ext uri="{BEBA8EAE-BF5A-486C-A8C5-ECC9F3942E4B}">
                  <a14:imgProps xmlns:a14="http://schemas.microsoft.com/office/drawing/2010/main">
                    <a14:imgLayer r:embed="rId11">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6404004" y="6541087"/>
              <a:ext cx="230929" cy="230930"/>
            </a:xfrm>
            <a:prstGeom prst="rect">
              <a:avLst/>
            </a:prstGeom>
            <a:noFill/>
            <a:extLst>
              <a:ext uri="{909E8E84-426E-40DD-AFC4-6F175D3DCCD1}">
                <a14:hiddenFill xmlns:a14="http://schemas.microsoft.com/office/drawing/2010/main">
                  <a:solidFill>
                    <a:srgbClr val="FFFFFF"/>
                  </a:solidFill>
                </a14:hiddenFill>
              </a:ext>
            </a:extLst>
          </p:spPr>
        </p:pic>
      </p:grpSp>
      <p:pic>
        <p:nvPicPr>
          <p:cNvPr id="128" name="Picture 2" descr="http://www.mouserunner.net/free_icons/Security_1/Security_1_Preview_I.png"/>
          <p:cNvPicPr>
            <a:picLocks noChangeAspect="1" noChangeArrowheads="1"/>
          </p:cNvPicPr>
          <p:nvPr/>
        </p:nvPicPr>
        <p:blipFill>
          <a:blip r:embed="rId12" cstate="print">
            <a:extLst>
              <a:ext uri="{BEBA8EAE-BF5A-486C-A8C5-ECC9F3942E4B}">
                <a14:imgProps xmlns:a14="http://schemas.microsoft.com/office/drawing/2010/main">
                  <a14:imgLayer r:embed="rId1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321697" y="4568770"/>
            <a:ext cx="461858" cy="461859"/>
          </a:xfrm>
          <a:prstGeom prst="rect">
            <a:avLst/>
          </a:prstGeom>
          <a:noFill/>
          <a:extLst>
            <a:ext uri="{909E8E84-426E-40DD-AFC4-6F175D3DCCD1}">
              <a14:hiddenFill xmlns:a14="http://schemas.microsoft.com/office/drawing/2010/main">
                <a:solidFill>
                  <a:srgbClr val="FFFFFF"/>
                </a:solidFill>
              </a14:hiddenFill>
            </a:ext>
          </a:extLst>
        </p:spPr>
      </p:pic>
      <p:sp>
        <p:nvSpPr>
          <p:cNvPr id="129" name="TextBox 128"/>
          <p:cNvSpPr txBox="1"/>
          <p:nvPr/>
        </p:nvSpPr>
        <p:spPr>
          <a:xfrm>
            <a:off x="3077819" y="2376146"/>
            <a:ext cx="511358" cy="215444"/>
          </a:xfrm>
          <a:prstGeom prst="rect">
            <a:avLst/>
          </a:prstGeom>
          <a:solidFill>
            <a:schemeClr val="bg1"/>
          </a:solidFill>
        </p:spPr>
        <p:txBody>
          <a:bodyPr wrap="none" lIns="0" tIns="0" rIns="0" bIns="0" rtlCol="0">
            <a:spAutoFit/>
          </a:bodyPr>
          <a:lstStyle/>
          <a:p>
            <a:r>
              <a:rPr lang="ru-RU" sz="1400" b="1" i="1" dirty="0">
                <a:latin typeface="Segoe UI" panose="020B0502040204020203" pitchFamily="34" charset="0"/>
                <a:cs typeface="Segoe UI" panose="020B0502040204020203" pitchFamily="34" charset="0"/>
              </a:rPr>
              <a:t> </a:t>
            </a:r>
            <a:r>
              <a:rPr lang="en-US" sz="1400" b="1" i="1" dirty="0" smtClean="0">
                <a:latin typeface="Segoe UI" panose="020B0502040204020203" pitchFamily="34" charset="0"/>
                <a:cs typeface="Segoe UI" panose="020B0502040204020203" pitchFamily="34" charset="0"/>
              </a:rPr>
              <a:t>Linux</a:t>
            </a:r>
            <a:endParaRPr lang="ru-RU" sz="1400" b="1" i="1" dirty="0">
              <a:latin typeface="Segoe UI" panose="020B0502040204020203" pitchFamily="34" charset="0"/>
              <a:cs typeface="Segoe UI" panose="020B0502040204020203" pitchFamily="34" charset="0"/>
            </a:endParaRPr>
          </a:p>
        </p:txBody>
      </p:sp>
      <p:sp>
        <p:nvSpPr>
          <p:cNvPr id="130" name="TextBox 129"/>
          <p:cNvSpPr txBox="1"/>
          <p:nvPr/>
        </p:nvSpPr>
        <p:spPr>
          <a:xfrm>
            <a:off x="2812398" y="3977979"/>
            <a:ext cx="511358" cy="215444"/>
          </a:xfrm>
          <a:prstGeom prst="rect">
            <a:avLst/>
          </a:prstGeom>
          <a:solidFill>
            <a:schemeClr val="bg1"/>
          </a:solidFill>
        </p:spPr>
        <p:txBody>
          <a:bodyPr wrap="none" lIns="0" tIns="0" rIns="0" bIns="0" rtlCol="0">
            <a:spAutoFit/>
          </a:bodyPr>
          <a:lstStyle/>
          <a:p>
            <a:r>
              <a:rPr lang="ru-RU" sz="1400" b="1" i="1" dirty="0">
                <a:latin typeface="Segoe UI" panose="020B0502040204020203" pitchFamily="34" charset="0"/>
                <a:cs typeface="Segoe UI" panose="020B0502040204020203" pitchFamily="34" charset="0"/>
              </a:rPr>
              <a:t> </a:t>
            </a:r>
            <a:r>
              <a:rPr lang="en-US" sz="1400" b="1" i="1" dirty="0" smtClean="0">
                <a:latin typeface="Segoe UI" panose="020B0502040204020203" pitchFamily="34" charset="0"/>
                <a:cs typeface="Segoe UI" panose="020B0502040204020203" pitchFamily="34" charset="0"/>
              </a:rPr>
              <a:t>Linux</a:t>
            </a:r>
            <a:endParaRPr lang="ru-RU" sz="1400" b="1" i="1" dirty="0">
              <a:latin typeface="Segoe UI" panose="020B0502040204020203" pitchFamily="34" charset="0"/>
              <a:cs typeface="Segoe UI" panose="020B0502040204020203" pitchFamily="34" charset="0"/>
            </a:endParaRPr>
          </a:p>
        </p:txBody>
      </p:sp>
      <p:pic>
        <p:nvPicPr>
          <p:cNvPr id="131" name="Picture 149" descr="http://www.veryicon.com/icon/png/System/Crystal%20Clear%20Acti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8137" y="3013256"/>
            <a:ext cx="718046" cy="7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Picture 149" descr="http://www.veryicon.com/icon/png/System/Crystal%20Clear%20Actions/Serv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0302" y="3013256"/>
            <a:ext cx="718046" cy="718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Picture 2" descr="http://www.mouserunner.net/free_icons/Security_1/Security_1_Preview_I.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0948" y="1612617"/>
            <a:ext cx="461858" cy="461859"/>
          </a:xfrm>
          <a:prstGeom prst="rect">
            <a:avLst/>
          </a:prstGeom>
          <a:noFill/>
          <a:extLst>
            <a:ext uri="{909E8E84-426E-40DD-AFC4-6F175D3DCCD1}">
              <a14:hiddenFill xmlns:a14="http://schemas.microsoft.com/office/drawing/2010/main">
                <a:solidFill>
                  <a:srgbClr val="FFFFFF"/>
                </a:solidFill>
              </a14:hiddenFill>
            </a:ext>
          </a:extLst>
        </p:spPr>
      </p:pic>
      <p:pic>
        <p:nvPicPr>
          <p:cNvPr id="137" name="Picture 2" descr="http://www.mouserunner.net/free_icons/Security_1/Security_1_Preview_I.pn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4029" y="3086156"/>
            <a:ext cx="461858" cy="46185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http://www.salfordithelp.com/images/stories/icons/sith_internet_icon_h200.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81164" y="2883465"/>
            <a:ext cx="1507392" cy="149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993883"/>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125" descr="http://png-2.findicons.com/files/icons/1773/free/128/laptop_grey.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905158" y="4434496"/>
            <a:ext cx="777531" cy="77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Прямая со стрелкой 31"/>
          <p:cNvCxnSpPr/>
          <p:nvPr/>
        </p:nvCxnSpPr>
        <p:spPr>
          <a:xfrm>
            <a:off x="1828423" y="1871506"/>
            <a:ext cx="3007395" cy="858637"/>
          </a:xfrm>
          <a:prstGeom prst="bentConnector3">
            <a:avLst>
              <a:gd name="adj1" fmla="val 100253"/>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12290" name="Заголовок 1"/>
          <p:cNvSpPr>
            <a:spLocks noGrp="1"/>
          </p:cNvSpPr>
          <p:nvPr>
            <p:ph type="title" idx="4294967295"/>
          </p:nvPr>
        </p:nvSpPr>
        <p:spPr bwMode="auto">
          <a:xfrm>
            <a:off x="0" y="527823"/>
            <a:ext cx="7996238" cy="504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Архитектура </a:t>
            </a:r>
            <a:r>
              <a:rPr lang="ru-RU" sz="1900" b="1" dirty="0" err="1">
                <a:effectLst/>
                <a:latin typeface="+mj-lt"/>
              </a:rPr>
              <a:t>хостовой</a:t>
            </a:r>
            <a:r>
              <a:rPr lang="ru-RU" sz="1900" b="1" dirty="0">
                <a:effectLst/>
                <a:latin typeface="+mj-lt"/>
              </a:rPr>
              <a:t> </a:t>
            </a:r>
            <a:r>
              <a:rPr lang="en-US" sz="1900" b="1" dirty="0">
                <a:effectLst/>
                <a:latin typeface="+mj-lt"/>
              </a:rPr>
              <a:t>DLP-</a:t>
            </a:r>
            <a:r>
              <a:rPr lang="ru-RU" sz="1900" b="1" dirty="0">
                <a:effectLst/>
                <a:latin typeface="+mj-lt"/>
              </a:rPr>
              <a:t>системы на практике</a:t>
            </a:r>
          </a:p>
        </p:txBody>
      </p:sp>
      <p:pic>
        <p:nvPicPr>
          <p:cNvPr id="32"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910847" y="1543660"/>
            <a:ext cx="680104" cy="680104"/>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 descr="http://www.mouserunner.net/free_icons/Security_1/Security_1_Preview_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4613" y="1472249"/>
            <a:ext cx="461858" cy="46185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www.mouserunner.net/free_icons/Security_1/Security_1_Preview_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7961" y="4348833"/>
            <a:ext cx="461858" cy="461859"/>
          </a:xfrm>
          <a:prstGeom prst="rect">
            <a:avLst/>
          </a:prstGeom>
          <a:noFill/>
          <a:extLst>
            <a:ext uri="{909E8E84-426E-40DD-AFC4-6F175D3DCCD1}">
              <a14:hiddenFill xmlns:a14="http://schemas.microsoft.com/office/drawing/2010/main">
                <a:solidFill>
                  <a:srgbClr val="FFFFFF"/>
                </a:solidFill>
              </a14:hiddenFill>
            </a:ext>
          </a:extLst>
        </p:spPr>
      </p:pic>
      <p:grpSp>
        <p:nvGrpSpPr>
          <p:cNvPr id="46" name="Группа 45"/>
          <p:cNvGrpSpPr/>
          <p:nvPr/>
        </p:nvGrpSpPr>
        <p:grpSpPr>
          <a:xfrm>
            <a:off x="1910601" y="1504950"/>
            <a:ext cx="1002149" cy="751515"/>
            <a:chOff x="778569" y="1275902"/>
            <a:chExt cx="1002149" cy="751515"/>
          </a:xfrm>
        </p:grpSpPr>
        <p:pic>
          <p:nvPicPr>
            <p:cNvPr id="52"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778569" y="1347313"/>
              <a:ext cx="680104" cy="680104"/>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mouserunner.net/free_icons/Security_1/Security_1_Preview_I.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318860" y="1275902"/>
              <a:ext cx="461858" cy="461859"/>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7484095" y="1537414"/>
            <a:ext cx="680104" cy="680104"/>
          </a:xfrm>
          <a:prstGeom prst="rect">
            <a:avLst/>
          </a:prstGeom>
          <a:noFill/>
          <a:extLst>
            <a:ext uri="{909E8E84-426E-40DD-AFC4-6F175D3DCCD1}">
              <a14:hiddenFill xmlns:a14="http://schemas.microsoft.com/office/drawing/2010/main">
                <a:solidFill>
                  <a:srgbClr val="FFFFFF"/>
                </a:solidFill>
              </a14:hiddenFill>
            </a:ext>
          </a:extLst>
        </p:spPr>
      </p:pic>
      <p:cxnSp>
        <p:nvCxnSpPr>
          <p:cNvPr id="91" name="Прямая со стрелкой 31"/>
          <p:cNvCxnSpPr/>
          <p:nvPr/>
        </p:nvCxnSpPr>
        <p:spPr>
          <a:xfrm>
            <a:off x="5463512" y="4652631"/>
            <a:ext cx="2017571" cy="259549"/>
          </a:xfrm>
          <a:prstGeom prst="bentConnector3">
            <a:avLst>
              <a:gd name="adj1" fmla="val 50000"/>
            </a:avLst>
          </a:prstGeom>
          <a:ln>
            <a:solidFill>
              <a:srgbClr val="FF0000"/>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pic>
        <p:nvPicPr>
          <p:cNvPr id="95" name="Picture 125" descr="http://png-2.findicons.com/files/icons/1773/free/128/laptop_grey.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7082616" y="4404698"/>
            <a:ext cx="777531" cy="77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Прямоугольник 96"/>
          <p:cNvSpPr/>
          <p:nvPr/>
        </p:nvSpPr>
        <p:spPr>
          <a:xfrm>
            <a:off x="688812" y="1366019"/>
            <a:ext cx="7751803" cy="1199079"/>
          </a:xfrm>
          <a:prstGeom prst="rect">
            <a:avLst/>
          </a:prstGeom>
          <a:no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98" name="Прямая со стрелкой 31"/>
          <p:cNvCxnSpPr>
            <a:endCxn id="68" idx="1"/>
          </p:cNvCxnSpPr>
          <p:nvPr/>
        </p:nvCxnSpPr>
        <p:spPr>
          <a:xfrm flipV="1">
            <a:off x="1859493" y="4643918"/>
            <a:ext cx="2837888" cy="388980"/>
          </a:xfrm>
          <a:prstGeom prst="bentConnector3">
            <a:avLst>
              <a:gd name="adj1" fmla="val 50000"/>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78" name="TextBox 77"/>
          <p:cNvSpPr txBox="1"/>
          <p:nvPr/>
        </p:nvSpPr>
        <p:spPr>
          <a:xfrm>
            <a:off x="1048374" y="1267853"/>
            <a:ext cx="1622239" cy="215444"/>
          </a:xfrm>
          <a:prstGeom prst="rect">
            <a:avLst/>
          </a:prstGeom>
          <a:solidFill>
            <a:schemeClr val="bg1"/>
          </a:solidFill>
        </p:spPr>
        <p:txBody>
          <a:bodyPr wrap="none" lIns="0" tIns="0" rIns="0" bIns="0" rtlCol="0">
            <a:spAutoFit/>
          </a:bodyPr>
          <a:lstStyle/>
          <a:p>
            <a:r>
              <a:rPr lang="ru-RU" sz="1400" b="1" i="1" dirty="0" smtClean="0">
                <a:latin typeface="Segoe UI" panose="020B0502040204020203" pitchFamily="34" charset="0"/>
                <a:cs typeface="Segoe UI" panose="020B0502040204020203" pitchFamily="34" charset="0"/>
              </a:rPr>
              <a:t>   Головной офис   </a:t>
            </a:r>
            <a:endParaRPr lang="ru-RU" sz="1400" b="1" i="1" dirty="0">
              <a:latin typeface="Segoe UI" panose="020B0502040204020203" pitchFamily="34" charset="0"/>
              <a:cs typeface="Segoe UI" panose="020B0502040204020203" pitchFamily="34" charset="0"/>
            </a:endParaRPr>
          </a:p>
        </p:txBody>
      </p:sp>
      <p:cxnSp>
        <p:nvCxnSpPr>
          <p:cNvPr id="105" name="Прямая со стрелкой 31"/>
          <p:cNvCxnSpPr/>
          <p:nvPr/>
        </p:nvCxnSpPr>
        <p:spPr>
          <a:xfrm flipV="1">
            <a:off x="4979617" y="5843499"/>
            <a:ext cx="507551" cy="110173"/>
          </a:xfrm>
          <a:prstGeom prst="bentConnector3">
            <a:avLst>
              <a:gd name="adj1" fmla="val 44996"/>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114" name="TextBox 113"/>
          <p:cNvSpPr txBox="1"/>
          <p:nvPr/>
        </p:nvSpPr>
        <p:spPr>
          <a:xfrm>
            <a:off x="5540033" y="5769677"/>
            <a:ext cx="2717795" cy="215444"/>
          </a:xfrm>
          <a:prstGeom prst="rect">
            <a:avLst/>
          </a:prstGeom>
          <a:solidFill>
            <a:schemeClr val="bg1"/>
          </a:solidFill>
        </p:spPr>
        <p:txBody>
          <a:bodyPr wrap="none" lIns="0" tIns="0" rIns="0" bIns="0" rtlCol="0">
            <a:spAutoFit/>
          </a:bodyPr>
          <a:lstStyle/>
          <a:p>
            <a:r>
              <a:rPr lang="ru-RU" sz="1400" i="1" dirty="0" smtClean="0">
                <a:latin typeface="Segoe UI" panose="020B0502040204020203" pitchFamily="34" charset="0"/>
                <a:cs typeface="Segoe UI" panose="020B0502040204020203" pitchFamily="34" charset="0"/>
              </a:rPr>
              <a:t>Контролируемые коммуникации</a:t>
            </a:r>
            <a:endParaRPr lang="ru-RU" sz="1400" i="1" dirty="0">
              <a:latin typeface="Segoe UI" panose="020B0502040204020203" pitchFamily="34" charset="0"/>
              <a:cs typeface="Segoe UI" panose="020B0502040204020203" pitchFamily="34" charset="0"/>
            </a:endParaRPr>
          </a:p>
        </p:txBody>
      </p:sp>
      <p:sp>
        <p:nvSpPr>
          <p:cNvPr id="115" name="TextBox 114"/>
          <p:cNvSpPr txBox="1"/>
          <p:nvPr/>
        </p:nvSpPr>
        <p:spPr>
          <a:xfrm>
            <a:off x="5582364" y="6088067"/>
            <a:ext cx="2909258" cy="215444"/>
          </a:xfrm>
          <a:prstGeom prst="rect">
            <a:avLst/>
          </a:prstGeom>
          <a:noFill/>
        </p:spPr>
        <p:txBody>
          <a:bodyPr wrap="none" lIns="0" tIns="0" rIns="0" bIns="0" rtlCol="0">
            <a:spAutoFit/>
          </a:bodyPr>
          <a:lstStyle/>
          <a:p>
            <a:r>
              <a:rPr lang="ru-RU" sz="1400" i="1" dirty="0" smtClean="0">
                <a:latin typeface="Segoe UI" panose="020B0502040204020203" pitchFamily="34" charset="0"/>
                <a:cs typeface="Segoe UI" panose="020B0502040204020203" pitchFamily="34" charset="0"/>
              </a:rPr>
              <a:t>Неконтролируемые коммуникации</a:t>
            </a:r>
            <a:endParaRPr lang="ru-RU" sz="1400" i="1" dirty="0">
              <a:latin typeface="Segoe UI" panose="020B0502040204020203" pitchFamily="34" charset="0"/>
              <a:cs typeface="Segoe UI" panose="020B0502040204020203" pitchFamily="34" charset="0"/>
            </a:endParaRPr>
          </a:p>
        </p:txBody>
      </p:sp>
      <p:cxnSp>
        <p:nvCxnSpPr>
          <p:cNvPr id="118" name="Прямая со стрелкой 31"/>
          <p:cNvCxnSpPr/>
          <p:nvPr/>
        </p:nvCxnSpPr>
        <p:spPr>
          <a:xfrm flipV="1">
            <a:off x="5008463" y="6206110"/>
            <a:ext cx="478507" cy="1"/>
          </a:xfrm>
          <a:prstGeom prst="bentConnector3">
            <a:avLst>
              <a:gd name="adj1" fmla="val 50000"/>
            </a:avLst>
          </a:prstGeom>
          <a:ln>
            <a:solidFill>
              <a:srgbClr val="FF0000"/>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50" name="TextBox 49"/>
          <p:cNvSpPr txBox="1"/>
          <p:nvPr/>
        </p:nvSpPr>
        <p:spPr>
          <a:xfrm>
            <a:off x="1104693" y="2324755"/>
            <a:ext cx="1316579" cy="215444"/>
          </a:xfrm>
          <a:prstGeom prst="rect">
            <a:avLst/>
          </a:prstGeom>
          <a:solidFill>
            <a:schemeClr val="bg1"/>
          </a:solidFill>
        </p:spPr>
        <p:txBody>
          <a:bodyPr wrap="none" lIns="0" tIns="0" rIns="0" bIns="0" rtlCol="0">
            <a:spAutoFit/>
          </a:bodyPr>
          <a:lstStyle/>
          <a:p>
            <a:r>
              <a:rPr lang="en-US" sz="1400" b="1" i="1" dirty="0" smtClean="0">
                <a:latin typeface="Segoe UI" panose="020B0502040204020203" pitchFamily="34" charset="0"/>
                <a:cs typeface="Segoe UI" panose="020B0502040204020203" pitchFamily="34" charset="0"/>
              </a:rPr>
              <a:t>Windows</a:t>
            </a:r>
            <a:r>
              <a:rPr lang="ru-RU" sz="1400" b="1" i="1" dirty="0" smtClean="0">
                <a:latin typeface="Segoe UI" panose="020B0502040204020203" pitchFamily="34" charset="0"/>
                <a:cs typeface="Segoe UI" panose="020B0502040204020203" pitchFamily="34" charset="0"/>
              </a:rPr>
              <a:t>    </a:t>
            </a:r>
            <a:r>
              <a:rPr lang="en-US" sz="1400" b="1" i="1" dirty="0" smtClean="0">
                <a:latin typeface="Segoe UI" panose="020B0502040204020203" pitchFamily="34" charset="0"/>
                <a:cs typeface="Segoe UI" panose="020B0502040204020203" pitchFamily="34" charset="0"/>
              </a:rPr>
              <a:t>Mac</a:t>
            </a:r>
            <a:endParaRPr lang="ru-RU" sz="1400" b="1" i="1" dirty="0">
              <a:latin typeface="Segoe UI" panose="020B0502040204020203" pitchFamily="34" charset="0"/>
              <a:cs typeface="Segoe UI" panose="020B0502040204020203" pitchFamily="34" charset="0"/>
            </a:endParaRPr>
          </a:p>
        </p:txBody>
      </p:sp>
      <p:pic>
        <p:nvPicPr>
          <p:cNvPr id="51"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6699953" y="1527151"/>
            <a:ext cx="680104" cy="680104"/>
          </a:xfrm>
          <a:prstGeom prst="rect">
            <a:avLst/>
          </a:prstGeom>
          <a:noFill/>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7149105" y="2323413"/>
            <a:ext cx="511358" cy="215444"/>
          </a:xfrm>
          <a:prstGeom prst="rect">
            <a:avLst/>
          </a:prstGeom>
          <a:solidFill>
            <a:schemeClr val="bg1"/>
          </a:solidFill>
        </p:spPr>
        <p:txBody>
          <a:bodyPr wrap="none" lIns="0" tIns="0" rIns="0" bIns="0" rtlCol="0">
            <a:spAutoFit/>
          </a:bodyPr>
          <a:lstStyle/>
          <a:p>
            <a:r>
              <a:rPr lang="ru-RU" sz="1400" b="1" i="1" dirty="0">
                <a:latin typeface="Segoe UI" panose="020B0502040204020203" pitchFamily="34" charset="0"/>
                <a:cs typeface="Segoe UI" panose="020B0502040204020203" pitchFamily="34" charset="0"/>
              </a:rPr>
              <a:t> </a:t>
            </a:r>
            <a:r>
              <a:rPr lang="en-US" sz="1400" b="1" i="1" dirty="0" smtClean="0">
                <a:latin typeface="Segoe UI" panose="020B0502040204020203" pitchFamily="34" charset="0"/>
                <a:cs typeface="Segoe UI" panose="020B0502040204020203" pitchFamily="34" charset="0"/>
              </a:rPr>
              <a:t>Linux</a:t>
            </a:r>
            <a:endParaRPr lang="ru-RU" sz="1400" b="1" i="1" dirty="0">
              <a:latin typeface="Segoe UI" panose="020B0502040204020203" pitchFamily="34" charset="0"/>
              <a:cs typeface="Segoe UI" panose="020B0502040204020203" pitchFamily="34" charset="0"/>
            </a:endParaRPr>
          </a:p>
        </p:txBody>
      </p:sp>
      <p:cxnSp>
        <p:nvCxnSpPr>
          <p:cNvPr id="61" name="Прямая со стрелкой 31"/>
          <p:cNvCxnSpPr/>
          <p:nvPr/>
        </p:nvCxnSpPr>
        <p:spPr>
          <a:xfrm flipV="1">
            <a:off x="2909738" y="3337967"/>
            <a:ext cx="1344762" cy="134887"/>
          </a:xfrm>
          <a:prstGeom prst="bentConnector3">
            <a:avLst>
              <a:gd name="adj1" fmla="val 50000"/>
            </a:avLst>
          </a:prstGeom>
          <a:ln>
            <a:headEnd type="triangle" w="lg" len="lg"/>
            <a:tailEnd type="triangle" w="lg" len="lg"/>
          </a:ln>
        </p:spPr>
        <p:style>
          <a:lnRef idx="2">
            <a:schemeClr val="accent3"/>
          </a:lnRef>
          <a:fillRef idx="0">
            <a:schemeClr val="accent3"/>
          </a:fillRef>
          <a:effectRef idx="1">
            <a:schemeClr val="accent3"/>
          </a:effectRef>
          <a:fontRef idx="minor">
            <a:schemeClr val="tx1"/>
          </a:fontRef>
        </p:style>
      </p:cxnSp>
      <p:pic>
        <p:nvPicPr>
          <p:cNvPr id="62"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907835" y="3068311"/>
            <a:ext cx="680104" cy="68010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http://www.mouserunner.net/free_icons/Security_1/Security_1_Preview_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1601" y="2996900"/>
            <a:ext cx="461858" cy="461859"/>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Группа 63"/>
          <p:cNvGrpSpPr/>
          <p:nvPr/>
        </p:nvGrpSpPr>
        <p:grpSpPr>
          <a:xfrm>
            <a:off x="1907589" y="3029601"/>
            <a:ext cx="1002149" cy="751515"/>
            <a:chOff x="778569" y="1275902"/>
            <a:chExt cx="1002149" cy="751515"/>
          </a:xfrm>
        </p:grpSpPr>
        <p:pic>
          <p:nvPicPr>
            <p:cNvPr id="65"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778569" y="1347313"/>
              <a:ext cx="680104" cy="680104"/>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 descr="http://www.mouserunner.net/free_icons/Security_1/Security_1_Preview_I.png"/>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1318860" y="1275902"/>
              <a:ext cx="461858" cy="461859"/>
            </a:xfrm>
            <a:prstGeom prst="rect">
              <a:avLst/>
            </a:prstGeom>
            <a:noFill/>
            <a:extLst>
              <a:ext uri="{909E8E84-426E-40DD-AFC4-6F175D3DCCD1}">
                <a14:hiddenFill xmlns:a14="http://schemas.microsoft.com/office/drawing/2010/main">
                  <a:solidFill>
                    <a:srgbClr val="FFFFFF"/>
                  </a:solidFill>
                </a14:hiddenFill>
              </a:ext>
            </a:extLst>
          </p:spPr>
        </p:pic>
      </p:grpSp>
      <p:pic>
        <p:nvPicPr>
          <p:cNvPr id="67"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7481083" y="3062065"/>
            <a:ext cx="680104" cy="680104"/>
          </a:xfrm>
          <a:prstGeom prst="rect">
            <a:avLst/>
          </a:prstGeom>
          <a:noFill/>
          <a:extLst>
            <a:ext uri="{909E8E84-426E-40DD-AFC4-6F175D3DCCD1}">
              <a14:hiddenFill xmlns:a14="http://schemas.microsoft.com/office/drawing/2010/main">
                <a:solidFill>
                  <a:srgbClr val="FFFFFF"/>
                </a:solidFill>
              </a14:hiddenFill>
            </a:ext>
          </a:extLst>
        </p:spPr>
      </p:pic>
      <p:sp>
        <p:nvSpPr>
          <p:cNvPr id="69" name="Прямоугольник 68"/>
          <p:cNvSpPr/>
          <p:nvPr/>
        </p:nvSpPr>
        <p:spPr>
          <a:xfrm>
            <a:off x="685800" y="2890670"/>
            <a:ext cx="7751803" cy="1199079"/>
          </a:xfrm>
          <a:prstGeom prst="rect">
            <a:avLst/>
          </a:prstGeom>
          <a:noFill/>
          <a:ln>
            <a:solidFill>
              <a:schemeClr val="accent1">
                <a:shade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1" name="TextBox 70"/>
          <p:cNvSpPr txBox="1"/>
          <p:nvPr/>
        </p:nvSpPr>
        <p:spPr>
          <a:xfrm>
            <a:off x="1101681" y="3849406"/>
            <a:ext cx="1366271" cy="215444"/>
          </a:xfrm>
          <a:prstGeom prst="rect">
            <a:avLst/>
          </a:prstGeom>
          <a:solidFill>
            <a:schemeClr val="bg1"/>
          </a:solidFill>
        </p:spPr>
        <p:txBody>
          <a:bodyPr wrap="none" lIns="0" tIns="0" rIns="0" bIns="0" rtlCol="0">
            <a:spAutoFit/>
          </a:bodyPr>
          <a:lstStyle/>
          <a:p>
            <a:r>
              <a:rPr lang="en-US" sz="1400" b="1" i="1" dirty="0" smtClean="0">
                <a:latin typeface="Segoe UI" panose="020B0502040204020203" pitchFamily="34" charset="0"/>
                <a:cs typeface="Segoe UI" panose="020B0502040204020203" pitchFamily="34" charset="0"/>
              </a:rPr>
              <a:t>Windows</a:t>
            </a:r>
            <a:r>
              <a:rPr lang="ru-RU" sz="1400" b="1" i="1" dirty="0" smtClean="0">
                <a:latin typeface="Segoe UI" panose="020B0502040204020203" pitchFamily="34" charset="0"/>
                <a:cs typeface="Segoe UI" panose="020B0502040204020203" pitchFamily="34" charset="0"/>
              </a:rPr>
              <a:t>    </a:t>
            </a:r>
            <a:r>
              <a:rPr lang="en-US" sz="1400" b="1" i="1" dirty="0" smtClean="0">
                <a:latin typeface="Segoe UI" panose="020B0502040204020203" pitchFamily="34" charset="0"/>
                <a:cs typeface="Segoe UI" panose="020B0502040204020203" pitchFamily="34" charset="0"/>
              </a:rPr>
              <a:t> Mac</a:t>
            </a:r>
            <a:endParaRPr lang="ru-RU" sz="1400" b="1" i="1" dirty="0">
              <a:latin typeface="Segoe UI" panose="020B0502040204020203" pitchFamily="34" charset="0"/>
              <a:cs typeface="Segoe UI" panose="020B0502040204020203" pitchFamily="34" charset="0"/>
            </a:endParaRPr>
          </a:p>
        </p:txBody>
      </p:sp>
      <p:pic>
        <p:nvPicPr>
          <p:cNvPr id="73" name="Picture 8" descr="http://fc09.deviantart.com/fs46/i/2009/174/6/1/Windows_7_My_Computer_icon_by_Skurek.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flipH="1">
            <a:off x="6696941" y="3051802"/>
            <a:ext cx="680104" cy="680104"/>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7196597" y="5103432"/>
            <a:ext cx="511358" cy="215444"/>
          </a:xfrm>
          <a:prstGeom prst="rect">
            <a:avLst/>
          </a:prstGeom>
          <a:solidFill>
            <a:schemeClr val="bg1"/>
          </a:solidFill>
        </p:spPr>
        <p:txBody>
          <a:bodyPr wrap="none" lIns="0" tIns="0" rIns="0" bIns="0" rtlCol="0">
            <a:spAutoFit/>
          </a:bodyPr>
          <a:lstStyle/>
          <a:p>
            <a:r>
              <a:rPr lang="ru-RU" sz="1400" b="1" i="1" dirty="0">
                <a:latin typeface="Segoe UI" panose="020B0502040204020203" pitchFamily="34" charset="0"/>
                <a:cs typeface="Segoe UI" panose="020B0502040204020203" pitchFamily="34" charset="0"/>
              </a:rPr>
              <a:t> </a:t>
            </a:r>
            <a:r>
              <a:rPr lang="en-US" sz="1400" b="1" i="1" dirty="0" smtClean="0">
                <a:latin typeface="Segoe UI" panose="020B0502040204020203" pitchFamily="34" charset="0"/>
                <a:cs typeface="Segoe UI" panose="020B0502040204020203" pitchFamily="34" charset="0"/>
              </a:rPr>
              <a:t>Linux</a:t>
            </a:r>
            <a:endParaRPr lang="ru-RU" sz="1400" b="1" i="1" dirty="0">
              <a:latin typeface="Segoe UI" panose="020B0502040204020203" pitchFamily="34" charset="0"/>
              <a:cs typeface="Segoe UI" panose="020B0502040204020203" pitchFamily="34" charset="0"/>
            </a:endParaRPr>
          </a:p>
        </p:txBody>
      </p:sp>
      <p:sp>
        <p:nvSpPr>
          <p:cNvPr id="81" name="TextBox 80"/>
          <p:cNvSpPr txBox="1"/>
          <p:nvPr/>
        </p:nvSpPr>
        <p:spPr>
          <a:xfrm>
            <a:off x="1779300" y="4423538"/>
            <a:ext cx="773160" cy="215444"/>
          </a:xfrm>
          <a:prstGeom prst="rect">
            <a:avLst/>
          </a:prstGeom>
          <a:solidFill>
            <a:schemeClr val="bg1"/>
          </a:solidFill>
        </p:spPr>
        <p:txBody>
          <a:bodyPr wrap="none" lIns="0" tIns="0" rIns="0" bIns="0" rtlCol="0">
            <a:spAutoFit/>
          </a:bodyPr>
          <a:lstStyle/>
          <a:p>
            <a:r>
              <a:rPr lang="en-US" sz="1400" b="1" i="1" dirty="0" smtClean="0">
                <a:latin typeface="Segoe UI" panose="020B0502040204020203" pitchFamily="34" charset="0"/>
                <a:cs typeface="Segoe UI" panose="020B0502040204020203" pitchFamily="34" charset="0"/>
              </a:rPr>
              <a:t>Windows</a:t>
            </a:r>
            <a:endParaRPr lang="ru-RU" sz="1400" b="1" i="1" dirty="0">
              <a:latin typeface="Segoe UI" panose="020B0502040204020203" pitchFamily="34" charset="0"/>
              <a:cs typeface="Segoe UI" panose="020B0502040204020203" pitchFamily="34" charset="0"/>
            </a:endParaRPr>
          </a:p>
        </p:txBody>
      </p:sp>
      <p:sp>
        <p:nvSpPr>
          <p:cNvPr id="83" name="TextBox 82"/>
          <p:cNvSpPr txBox="1"/>
          <p:nvPr/>
        </p:nvSpPr>
        <p:spPr>
          <a:xfrm>
            <a:off x="7236350" y="3815512"/>
            <a:ext cx="511358" cy="215444"/>
          </a:xfrm>
          <a:prstGeom prst="rect">
            <a:avLst/>
          </a:prstGeom>
          <a:solidFill>
            <a:schemeClr val="bg1"/>
          </a:solidFill>
        </p:spPr>
        <p:txBody>
          <a:bodyPr wrap="none" lIns="0" tIns="0" rIns="0" bIns="0" rtlCol="0">
            <a:spAutoFit/>
          </a:bodyPr>
          <a:lstStyle/>
          <a:p>
            <a:r>
              <a:rPr lang="ru-RU" sz="1400" b="1" i="1" dirty="0">
                <a:latin typeface="Segoe UI" panose="020B0502040204020203" pitchFamily="34" charset="0"/>
                <a:cs typeface="Segoe UI" panose="020B0502040204020203" pitchFamily="34" charset="0"/>
              </a:rPr>
              <a:t> </a:t>
            </a:r>
            <a:r>
              <a:rPr lang="en-US" sz="1400" b="1" i="1" dirty="0" smtClean="0">
                <a:latin typeface="Segoe UI" panose="020B0502040204020203" pitchFamily="34" charset="0"/>
                <a:cs typeface="Segoe UI" panose="020B0502040204020203" pitchFamily="34" charset="0"/>
              </a:rPr>
              <a:t>Linux</a:t>
            </a:r>
            <a:endParaRPr lang="ru-RU" sz="1400" b="1" i="1" dirty="0">
              <a:latin typeface="Segoe UI" panose="020B0502040204020203" pitchFamily="34" charset="0"/>
              <a:cs typeface="Segoe UI" panose="020B0502040204020203" pitchFamily="34" charset="0"/>
            </a:endParaRPr>
          </a:p>
        </p:txBody>
      </p:sp>
      <p:cxnSp>
        <p:nvCxnSpPr>
          <p:cNvPr id="84" name="Прямая со стрелкой 31"/>
          <p:cNvCxnSpPr/>
          <p:nvPr/>
        </p:nvCxnSpPr>
        <p:spPr>
          <a:xfrm flipV="1">
            <a:off x="5111750" y="1852974"/>
            <a:ext cx="1449090" cy="871176"/>
          </a:xfrm>
          <a:prstGeom prst="bentConnector3">
            <a:avLst>
              <a:gd name="adj1" fmla="val -394"/>
            </a:avLst>
          </a:prstGeom>
          <a:ln>
            <a:solidFill>
              <a:srgbClr val="FF0000"/>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cxnSp>
        <p:nvCxnSpPr>
          <p:cNvPr id="99" name="Прямая со стрелкой 31"/>
          <p:cNvCxnSpPr/>
          <p:nvPr/>
        </p:nvCxnSpPr>
        <p:spPr>
          <a:xfrm flipV="1">
            <a:off x="5820194" y="3379924"/>
            <a:ext cx="818445" cy="61140"/>
          </a:xfrm>
          <a:prstGeom prst="bentConnector3">
            <a:avLst>
              <a:gd name="adj1" fmla="val 50000"/>
            </a:avLst>
          </a:prstGeom>
          <a:ln>
            <a:solidFill>
              <a:srgbClr val="FF0000"/>
            </a:solidFill>
            <a:headEnd type="triangle" w="lg" len="lg"/>
            <a:tailEnd type="triangle" w="lg" len="lg"/>
          </a:ln>
        </p:spPr>
        <p:style>
          <a:lnRef idx="2">
            <a:schemeClr val="accent3"/>
          </a:lnRef>
          <a:fillRef idx="0">
            <a:schemeClr val="accent3"/>
          </a:fillRef>
          <a:effectRef idx="1">
            <a:schemeClr val="accent3"/>
          </a:effectRef>
          <a:fontRef idx="minor">
            <a:schemeClr val="tx1"/>
          </a:fontRef>
        </p:style>
      </p:cxnSp>
      <p:grpSp>
        <p:nvGrpSpPr>
          <p:cNvPr id="100" name="Группа 99"/>
          <p:cNvGrpSpPr/>
          <p:nvPr/>
        </p:nvGrpSpPr>
        <p:grpSpPr>
          <a:xfrm>
            <a:off x="685800" y="5714023"/>
            <a:ext cx="2570575" cy="230930"/>
            <a:chOff x="6404004" y="6541087"/>
            <a:chExt cx="2570575" cy="230930"/>
          </a:xfrm>
        </p:grpSpPr>
        <p:sp>
          <p:nvSpPr>
            <p:cNvPr id="101" name="TextBox 100"/>
            <p:cNvSpPr txBox="1"/>
            <p:nvPr/>
          </p:nvSpPr>
          <p:spPr>
            <a:xfrm>
              <a:off x="6687093" y="6589497"/>
              <a:ext cx="2287486" cy="153888"/>
            </a:xfrm>
            <a:prstGeom prst="rect">
              <a:avLst/>
            </a:prstGeom>
            <a:noFill/>
          </p:spPr>
          <p:txBody>
            <a:bodyPr wrap="none" lIns="0" tIns="0" rIns="0" bIns="0" rtlCol="0">
              <a:spAutoFit/>
            </a:bodyPr>
            <a:lstStyle/>
            <a:p>
              <a:r>
                <a:rPr lang="ru-RU" sz="1000" dirty="0" smtClean="0">
                  <a:latin typeface="Segoe UI" panose="020B0502040204020203" pitchFamily="34" charset="0"/>
                  <a:cs typeface="Segoe UI" panose="020B0502040204020203" pitchFamily="34" charset="0"/>
                </a:rPr>
                <a:t>Полный контроль всех каналов утечки</a:t>
              </a:r>
              <a:endParaRPr lang="ru-RU" sz="1000" dirty="0">
                <a:latin typeface="Segoe UI" panose="020B0502040204020203" pitchFamily="34" charset="0"/>
                <a:cs typeface="Segoe UI" panose="020B0502040204020203" pitchFamily="34" charset="0"/>
              </a:endParaRPr>
            </a:p>
          </p:txBody>
        </p:sp>
        <p:pic>
          <p:nvPicPr>
            <p:cNvPr id="102" name="Picture 2" descr="http://www.mouserunner.net/free_icons/Security_1/Security_1_Preview_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4004" y="6541087"/>
              <a:ext cx="230929" cy="2309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 name="Группа 102"/>
          <p:cNvGrpSpPr/>
          <p:nvPr/>
        </p:nvGrpSpPr>
        <p:grpSpPr>
          <a:xfrm>
            <a:off x="685800" y="5998945"/>
            <a:ext cx="2809422" cy="356187"/>
            <a:chOff x="6404004" y="6541087"/>
            <a:chExt cx="2809422" cy="356187"/>
          </a:xfrm>
        </p:grpSpPr>
        <p:sp>
          <p:nvSpPr>
            <p:cNvPr id="104" name="TextBox 103"/>
            <p:cNvSpPr txBox="1"/>
            <p:nvPr/>
          </p:nvSpPr>
          <p:spPr>
            <a:xfrm>
              <a:off x="6687093" y="6589497"/>
              <a:ext cx="2526333" cy="307777"/>
            </a:xfrm>
            <a:prstGeom prst="rect">
              <a:avLst/>
            </a:prstGeom>
            <a:noFill/>
          </p:spPr>
          <p:txBody>
            <a:bodyPr wrap="none" lIns="0" tIns="0" rIns="0" bIns="0" rtlCol="0">
              <a:spAutoFit/>
            </a:bodyPr>
            <a:lstStyle/>
            <a:p>
              <a:r>
                <a:rPr lang="ru-RU" sz="1000" dirty="0" smtClean="0">
                  <a:latin typeface="Segoe UI" panose="020B0502040204020203" pitchFamily="34" charset="0"/>
                  <a:cs typeface="Segoe UI" panose="020B0502040204020203" pitchFamily="34" charset="0"/>
                </a:rPr>
                <a:t>Частичный контроль каналов утечки </a:t>
              </a:r>
              <a:br>
                <a:rPr lang="ru-RU" sz="1000" dirty="0" smtClean="0">
                  <a:latin typeface="Segoe UI" panose="020B0502040204020203" pitchFamily="34" charset="0"/>
                  <a:cs typeface="Segoe UI" panose="020B0502040204020203" pitchFamily="34" charset="0"/>
                </a:rPr>
              </a:br>
              <a:r>
                <a:rPr lang="ru-RU" sz="1000" dirty="0" smtClean="0">
                  <a:latin typeface="Segoe UI" panose="020B0502040204020203" pitchFamily="34" charset="0"/>
                  <a:cs typeface="Segoe UI" panose="020B0502040204020203" pitchFamily="34" charset="0"/>
                </a:rPr>
                <a:t>(нет перехвата основных сетевых каналов)</a:t>
              </a:r>
              <a:endParaRPr lang="ru-RU" sz="1000" dirty="0">
                <a:latin typeface="Segoe UI" panose="020B0502040204020203" pitchFamily="34" charset="0"/>
                <a:cs typeface="Segoe UI" panose="020B0502040204020203" pitchFamily="34" charset="0"/>
              </a:endParaRPr>
            </a:p>
          </p:txBody>
        </p:sp>
        <p:pic>
          <p:nvPicPr>
            <p:cNvPr id="106" name="Picture 2" descr="http://www.mouserunner.net/free_icons/Security_1/Security_1_Preview_I.png"/>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a:off x="6404004" y="6541087"/>
              <a:ext cx="230929" cy="230930"/>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TextBox 47"/>
          <p:cNvSpPr txBox="1"/>
          <p:nvPr/>
        </p:nvSpPr>
        <p:spPr>
          <a:xfrm>
            <a:off x="1027148" y="2804760"/>
            <a:ext cx="1086836" cy="215444"/>
          </a:xfrm>
          <a:prstGeom prst="rect">
            <a:avLst/>
          </a:prstGeom>
          <a:solidFill>
            <a:schemeClr val="bg1"/>
          </a:solidFill>
        </p:spPr>
        <p:txBody>
          <a:bodyPr wrap="none" lIns="0" tIns="0" rIns="0" bIns="0" rtlCol="0">
            <a:spAutoFit/>
          </a:bodyPr>
          <a:lstStyle/>
          <a:p>
            <a:r>
              <a:rPr lang="ru-RU" sz="1400" b="1" i="1" dirty="0" smtClean="0">
                <a:latin typeface="Segoe UI" panose="020B0502040204020203" pitchFamily="34" charset="0"/>
                <a:cs typeface="Segoe UI" panose="020B0502040204020203" pitchFamily="34" charset="0"/>
              </a:rPr>
              <a:t>   Филиал</a:t>
            </a:r>
            <a:r>
              <a:rPr lang="ru-RU" sz="1400" b="1" i="1" dirty="0">
                <a:latin typeface="Segoe UI" panose="020B0502040204020203" pitchFamily="34" charset="0"/>
                <a:cs typeface="Segoe UI" panose="020B0502040204020203" pitchFamily="34" charset="0"/>
              </a:rPr>
              <a:t>ы</a:t>
            </a:r>
            <a:r>
              <a:rPr lang="ru-RU" sz="1400" b="1" i="1" dirty="0" smtClean="0">
                <a:latin typeface="Segoe UI" panose="020B0502040204020203" pitchFamily="34" charset="0"/>
                <a:cs typeface="Segoe UI" panose="020B0502040204020203" pitchFamily="34" charset="0"/>
              </a:rPr>
              <a:t>  </a:t>
            </a:r>
            <a:endParaRPr lang="ru-RU" sz="1400" b="1" i="1" dirty="0">
              <a:latin typeface="Segoe UI" panose="020B0502040204020203" pitchFamily="34" charset="0"/>
              <a:cs typeface="Segoe UI" panose="020B0502040204020203" pitchFamily="34" charset="0"/>
            </a:endParaRPr>
          </a:p>
        </p:txBody>
      </p:sp>
      <p:pic>
        <p:nvPicPr>
          <p:cNvPr id="55" name="Picture 125" descr="http://png-2.findicons.com/files/icons/1773/free/128/laptop_grey.pn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261082" y="4763196"/>
            <a:ext cx="777531" cy="77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descr="http://www.mouserunner.net/free_icons/Security_1/Security_1_Preview_I.png"/>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1677621" y="4655886"/>
            <a:ext cx="461858" cy="461859"/>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733733" y="5157424"/>
            <a:ext cx="344646" cy="215444"/>
          </a:xfrm>
          <a:prstGeom prst="rect">
            <a:avLst/>
          </a:prstGeom>
          <a:solidFill>
            <a:schemeClr val="bg1"/>
          </a:solidFill>
        </p:spPr>
        <p:txBody>
          <a:bodyPr wrap="none" lIns="0" tIns="0" rIns="0" bIns="0" rtlCol="0">
            <a:spAutoFit/>
          </a:bodyPr>
          <a:lstStyle/>
          <a:p>
            <a:r>
              <a:rPr lang="en-US" sz="1400" b="1" i="1" dirty="0" smtClean="0">
                <a:latin typeface="Segoe UI" panose="020B0502040204020203" pitchFamily="34" charset="0"/>
                <a:cs typeface="Segoe UI" panose="020B0502040204020203" pitchFamily="34" charset="0"/>
              </a:rPr>
              <a:t>Mac</a:t>
            </a:r>
            <a:endParaRPr lang="ru-RU" sz="1400" b="1" i="1" dirty="0">
              <a:latin typeface="Segoe UI" panose="020B0502040204020203" pitchFamily="34" charset="0"/>
              <a:cs typeface="Segoe UI" panose="020B0502040204020203" pitchFamily="34" charset="0"/>
            </a:endParaRPr>
          </a:p>
        </p:txBody>
      </p:sp>
      <p:pic>
        <p:nvPicPr>
          <p:cNvPr id="68" name="Picture 78" descr="http://g-ecx.images-amazon.com/images/G/02/kindle/dp/2012/KT/feature-wifi._V389686353_.jpg"/>
          <p:cNvPicPr>
            <a:picLocks noChangeAspect="1" noChangeArrowheads="1"/>
          </p:cNvPicPr>
          <p:nvPr/>
        </p:nvPicPr>
        <p:blipFill>
          <a:blip r:embed="rId11">
            <a:clrChange>
              <a:clrFrom>
                <a:srgbClr val="FFFFFF"/>
              </a:clrFrom>
              <a:clrTo>
                <a:srgbClr val="FFFFFF">
                  <a:alpha val="0"/>
                </a:srgbClr>
              </a:clrTo>
            </a:clrChange>
            <a:grayscl/>
            <a:extLst>
              <a:ext uri="{28A0092B-C50C-407E-A947-70E740481C1C}">
                <a14:useLocalDpi xmlns:a14="http://schemas.microsoft.com/office/drawing/2010/main" val="0"/>
              </a:ext>
            </a:extLst>
          </a:blip>
          <a:srcRect/>
          <a:stretch>
            <a:fillRect/>
          </a:stretch>
        </p:blipFill>
        <p:spPr bwMode="auto">
          <a:xfrm>
            <a:off x="4697381" y="4258636"/>
            <a:ext cx="654197" cy="770564"/>
          </a:xfrm>
          <a:prstGeom prst="rect">
            <a:avLst/>
          </a:prstGeom>
          <a:solidFill>
            <a:schemeClr val="bg1"/>
          </a:solidFill>
          <a:ln>
            <a:noFill/>
          </a:ln>
          <a:extLst/>
        </p:spPr>
      </p:pic>
      <p:pic>
        <p:nvPicPr>
          <p:cNvPr id="58" name="Picture 4" descr="http://www.salfordithelp.com/images/stories/icons/sith_internet_icon_h20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25921" y="2711802"/>
            <a:ext cx="1507392" cy="1499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796373"/>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Прямая соединительная линия 41"/>
          <p:cNvCxnSpPr/>
          <p:nvPr/>
        </p:nvCxnSpPr>
        <p:spPr>
          <a:xfrm>
            <a:off x="4643119" y="2879771"/>
            <a:ext cx="0" cy="3398651"/>
          </a:xfrm>
          <a:prstGeom prst="line">
            <a:avLst/>
          </a:prstGeom>
          <a:ln>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3" name="Заголовок 1"/>
          <p:cNvSpPr txBox="1">
            <a:spLocks/>
          </p:cNvSpPr>
          <p:nvPr/>
        </p:nvSpPr>
        <p:spPr bwMode="auto">
          <a:xfrm>
            <a:off x="2171146" y="2359846"/>
            <a:ext cx="1804804" cy="8002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300" dirty="0" smtClean="0">
                <a:solidFill>
                  <a:schemeClr val="tx1"/>
                </a:solidFill>
                <a:effectLst/>
                <a:latin typeface="+mj-lt"/>
              </a:rPr>
              <a:t>Методы социальной</a:t>
            </a:r>
          </a:p>
          <a:p>
            <a:pPr eaLnBrk="1" hangingPunct="1"/>
            <a:r>
              <a:rPr lang="ru-RU" sz="1300" dirty="0">
                <a:solidFill>
                  <a:schemeClr val="tx1"/>
                </a:solidFill>
                <a:effectLst/>
                <a:latin typeface="+mj-lt"/>
              </a:rPr>
              <a:t>и</a:t>
            </a:r>
            <a:r>
              <a:rPr lang="ru-RU" sz="1300" dirty="0" smtClean="0">
                <a:solidFill>
                  <a:schemeClr val="tx1"/>
                </a:solidFill>
                <a:effectLst/>
                <a:latin typeface="+mj-lt"/>
              </a:rPr>
              <a:t>нженерии позволяют обойти ограничения доступа</a:t>
            </a:r>
          </a:p>
        </p:txBody>
      </p:sp>
      <p:sp>
        <p:nvSpPr>
          <p:cNvPr id="16" name="Заголовок 1"/>
          <p:cNvSpPr txBox="1">
            <a:spLocks/>
          </p:cNvSpPr>
          <p:nvPr/>
        </p:nvSpPr>
        <p:spPr bwMode="auto">
          <a:xfrm>
            <a:off x="2171146" y="3442795"/>
            <a:ext cx="1669334" cy="14003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300" dirty="0" smtClean="0">
                <a:solidFill>
                  <a:schemeClr val="tx1"/>
                </a:solidFill>
                <a:effectLst/>
                <a:latin typeface="+mj-lt"/>
              </a:rPr>
              <a:t>Ряд современных систем </a:t>
            </a:r>
            <a:r>
              <a:rPr lang="en-US" sz="1300" dirty="0" smtClean="0">
                <a:solidFill>
                  <a:schemeClr val="tx1"/>
                </a:solidFill>
                <a:effectLst/>
                <a:latin typeface="+mj-lt"/>
              </a:rPr>
              <a:t>DLP </a:t>
            </a:r>
            <a:r>
              <a:rPr lang="ru-RU" sz="1300" dirty="0" smtClean="0">
                <a:solidFill>
                  <a:schemeClr val="tx1"/>
                </a:solidFill>
                <a:effectLst/>
                <a:latin typeface="+mj-lt"/>
              </a:rPr>
              <a:t>существенно ограничен по ширине охвата контролируемых каналов и сервисов</a:t>
            </a:r>
          </a:p>
        </p:txBody>
      </p:sp>
      <p:sp>
        <p:nvSpPr>
          <p:cNvPr id="48" name="Заголовок 1"/>
          <p:cNvSpPr txBox="1">
            <a:spLocks/>
          </p:cNvSpPr>
          <p:nvPr/>
        </p:nvSpPr>
        <p:spPr bwMode="auto">
          <a:xfrm>
            <a:off x="2171146" y="5133942"/>
            <a:ext cx="1804804" cy="8002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300" dirty="0" smtClean="0">
                <a:solidFill>
                  <a:schemeClr val="tx1"/>
                </a:solidFill>
                <a:effectLst/>
                <a:latin typeface="+mj-lt"/>
              </a:rPr>
              <a:t>Популярные сетевые сервисы созданы для удобства использования, не для обеспечения ИБ</a:t>
            </a:r>
          </a:p>
        </p:txBody>
      </p:sp>
      <p:pic>
        <p:nvPicPr>
          <p:cNvPr id="50" name="Picture 22" descr="https://31.media.tumblr.com/3ba534af245b3155be21f38920fa88fe/tumblr_inline_n4zzjwduHO1qa344h.jpg"/>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1" r="-1239"/>
          <a:stretch/>
        </p:blipFill>
        <p:spPr bwMode="auto">
          <a:xfrm>
            <a:off x="680719" y="2371135"/>
            <a:ext cx="1309702" cy="115506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58" name="Picture 34" descr="http://www.cesarchavez.me/blog/wp-content/themes/cesarchavez/media/icon_test.png"/>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776301" y="4993250"/>
            <a:ext cx="1118538" cy="128165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7" name="Группа 6"/>
          <p:cNvGrpSpPr/>
          <p:nvPr/>
        </p:nvGrpSpPr>
        <p:grpSpPr>
          <a:xfrm>
            <a:off x="601696" y="3468603"/>
            <a:ext cx="1358050" cy="1358050"/>
            <a:chOff x="566692" y="3335194"/>
            <a:chExt cx="1358050" cy="1358050"/>
          </a:xfrm>
        </p:grpSpPr>
        <p:pic>
          <p:nvPicPr>
            <p:cNvPr id="3074" name="Picture 2" descr="http://www.perceptanalytics.com/landing/icon-facto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692" y="3335194"/>
              <a:ext cx="1358050" cy="13580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2" descr="https://cdn2.iconfinder.com/data/icons/ios-7-icons/50/user_male2-128.png"/>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1093574" y="3865239"/>
              <a:ext cx="299092" cy="299092"/>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9" name="Заголовок 1"/>
          <p:cNvSpPr>
            <a:spLocks noGrp="1"/>
          </p:cNvSpPr>
          <p:nvPr>
            <p:ph type="title" idx="4294967295"/>
          </p:nvPr>
        </p:nvSpPr>
        <p:spPr bwMode="auto">
          <a:xfrm>
            <a:off x="1" y="535259"/>
            <a:ext cx="9144000" cy="49661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Следствия ограниченного применения </a:t>
            </a:r>
            <a:r>
              <a:rPr lang="en-US" sz="1900" b="1" dirty="0">
                <a:effectLst/>
                <a:latin typeface="+mj-lt"/>
              </a:rPr>
              <a:t>DLP-</a:t>
            </a:r>
            <a:r>
              <a:rPr lang="ru-RU" sz="1900" b="1" dirty="0">
                <a:effectLst/>
                <a:latin typeface="+mj-lt"/>
              </a:rPr>
              <a:t>технологий</a:t>
            </a:r>
          </a:p>
        </p:txBody>
      </p:sp>
      <p:sp>
        <p:nvSpPr>
          <p:cNvPr id="14" name="Заголовок 1"/>
          <p:cNvSpPr txBox="1">
            <a:spLocks/>
          </p:cNvSpPr>
          <p:nvPr/>
        </p:nvSpPr>
        <p:spPr bwMode="auto">
          <a:xfrm>
            <a:off x="601696" y="1355658"/>
            <a:ext cx="8814485" cy="4001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defPPr>
              <a:defRPr lang="en-US"/>
            </a:defPPr>
            <a:lvl1pPr eaLnBrk="1" hangingPunct="1">
              <a:defRPr sz="1300" b="1">
                <a:effectLst/>
                <a:latin typeface="+mj-lt"/>
                <a:ea typeface="Segoe UI" pitchFamily="34" charset="0"/>
                <a:cs typeface="Segoe UI" pitchFamily="34" charset="0"/>
              </a:defRPr>
            </a:lvl1pPr>
            <a:lvl2pPr>
              <a:defRPr sz="2100">
                <a:solidFill>
                  <a:schemeClr val="bg1"/>
                </a:solidFill>
                <a:latin typeface="Segoe UI" pitchFamily="34" charset="0"/>
                <a:cs typeface="Segoe UI" pitchFamily="34" charset="0"/>
              </a:defRPr>
            </a:lvl2pPr>
            <a:lvl3pPr>
              <a:defRPr sz="2100">
                <a:solidFill>
                  <a:schemeClr val="bg1"/>
                </a:solidFill>
                <a:latin typeface="Segoe UI" pitchFamily="34" charset="0"/>
                <a:cs typeface="Segoe UI" pitchFamily="34" charset="0"/>
              </a:defRPr>
            </a:lvl3pPr>
            <a:lvl4pPr>
              <a:defRPr sz="2100">
                <a:solidFill>
                  <a:schemeClr val="bg1"/>
                </a:solidFill>
                <a:latin typeface="Segoe UI" pitchFamily="34" charset="0"/>
                <a:cs typeface="Segoe UI" pitchFamily="34" charset="0"/>
              </a:defRPr>
            </a:lvl4pPr>
            <a:lvl5pPr>
              <a:defRPr sz="2100">
                <a:solidFill>
                  <a:schemeClr val="bg1"/>
                </a:solidFill>
                <a:latin typeface="Segoe UI" pitchFamily="34" charset="0"/>
                <a:cs typeface="Segoe UI" pitchFamily="34" charset="0"/>
              </a:defRPr>
            </a:lvl5pPr>
            <a:lvl6pPr marL="457200" fontAlgn="base">
              <a:spcBef>
                <a:spcPct val="0"/>
              </a:spcBef>
              <a:spcAft>
                <a:spcPct val="0"/>
              </a:spcAft>
              <a:defRPr sz="2100">
                <a:solidFill>
                  <a:schemeClr val="bg1"/>
                </a:solidFill>
                <a:latin typeface="Segoe UI" pitchFamily="34" charset="0"/>
                <a:cs typeface="Segoe UI" pitchFamily="34" charset="0"/>
              </a:defRPr>
            </a:lvl6pPr>
            <a:lvl7pPr marL="914400" fontAlgn="base">
              <a:spcBef>
                <a:spcPct val="0"/>
              </a:spcBef>
              <a:spcAft>
                <a:spcPct val="0"/>
              </a:spcAft>
              <a:defRPr sz="2100">
                <a:solidFill>
                  <a:schemeClr val="bg1"/>
                </a:solidFill>
                <a:latin typeface="Segoe UI" pitchFamily="34" charset="0"/>
                <a:cs typeface="Segoe UI" pitchFamily="34" charset="0"/>
              </a:defRPr>
            </a:lvl7pPr>
            <a:lvl8pPr marL="1371600" fontAlgn="base">
              <a:spcBef>
                <a:spcPct val="0"/>
              </a:spcBef>
              <a:spcAft>
                <a:spcPct val="0"/>
              </a:spcAft>
              <a:defRPr sz="2100">
                <a:solidFill>
                  <a:schemeClr val="bg1"/>
                </a:solidFill>
                <a:latin typeface="Segoe UI" pitchFamily="34" charset="0"/>
                <a:cs typeface="Segoe UI" pitchFamily="34" charset="0"/>
              </a:defRPr>
            </a:lvl8pPr>
            <a:lvl9pPr marL="1828800" fontAlgn="base">
              <a:spcBef>
                <a:spcPct val="0"/>
              </a:spcBef>
              <a:spcAft>
                <a:spcPct val="0"/>
              </a:spcAft>
              <a:defRPr sz="2100">
                <a:solidFill>
                  <a:schemeClr val="bg1"/>
                </a:solidFill>
                <a:latin typeface="Segoe UI" pitchFamily="34" charset="0"/>
                <a:cs typeface="Segoe UI" pitchFamily="34" charset="0"/>
              </a:defRPr>
            </a:lvl9pPr>
          </a:lstStyle>
          <a:p>
            <a:r>
              <a:rPr lang="ru-RU" dirty="0"/>
              <a:t>Ограниченное применение </a:t>
            </a:r>
            <a:r>
              <a:rPr lang="en-US" dirty="0"/>
              <a:t>DLP</a:t>
            </a:r>
            <a:r>
              <a:rPr lang="ru-RU" dirty="0"/>
              <a:t> (контроль </a:t>
            </a:r>
            <a:r>
              <a:rPr lang="ru-RU" dirty="0" smtClean="0"/>
              <a:t>устройств </a:t>
            </a:r>
            <a:r>
              <a:rPr lang="ru-RU" dirty="0"/>
              <a:t>и/или </a:t>
            </a:r>
            <a:r>
              <a:rPr lang="ru-RU" dirty="0" smtClean="0"/>
              <a:t>сетевых коммуникаций) </a:t>
            </a:r>
            <a:r>
              <a:rPr lang="ru-RU" dirty="0"/>
              <a:t/>
            </a:r>
            <a:br>
              <a:rPr lang="ru-RU" dirty="0"/>
            </a:br>
            <a:r>
              <a:rPr lang="ru-RU" dirty="0"/>
              <a:t>не может полностью предотвратить риски утечки данных даже при повсеместном внедрении.</a:t>
            </a:r>
          </a:p>
        </p:txBody>
      </p:sp>
      <p:sp>
        <p:nvSpPr>
          <p:cNvPr id="29" name="Заголовок 1"/>
          <p:cNvSpPr txBox="1">
            <a:spLocks/>
          </p:cNvSpPr>
          <p:nvPr/>
        </p:nvSpPr>
        <p:spPr bwMode="auto">
          <a:xfrm>
            <a:off x="4766196" y="2879771"/>
            <a:ext cx="4265039" cy="677108"/>
          </a:xfrm>
          <a:prstGeom prst="rect">
            <a:avLst/>
          </a:prstGeom>
          <a:solidFill>
            <a:srgbClr val="5D723A"/>
          </a:solidFill>
          <a:ln>
            <a:noFill/>
          </a:ln>
          <a:extLst/>
        </p:spPr>
        <p:txBody>
          <a:bodyPr wrap="square" lIns="0" tIns="0" rIns="0" bIns="0">
            <a:spAutoFit/>
          </a:bodyPr>
          <a:lstStyle>
            <a:defPPr>
              <a:defRPr lang="en-US"/>
            </a:defPPr>
            <a:lvl1pPr marL="0" indent="0" algn="ctr" eaLnBrk="1" hangingPunct="1">
              <a:lnSpc>
                <a:spcPct val="100000"/>
              </a:lnSpc>
              <a:spcAft>
                <a:spcPts val="1200"/>
              </a:spcAft>
              <a:buClrTx/>
              <a:buFont typeface="Wingdings" panose="05000000000000000000" pitchFamily="2" charset="2"/>
              <a:buNone/>
              <a:defRPr sz="18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pPr defTabSz="417513"/>
            <a:r>
              <a:rPr lang="en-US" sz="1600" dirty="0"/>
              <a:t>Content </a:t>
            </a:r>
            <a:r>
              <a:rPr lang="en-US" sz="1600" dirty="0" smtClean="0"/>
              <a:t>Discovery</a:t>
            </a:r>
            <a:r>
              <a:rPr lang="ru-RU" sz="1600" dirty="0" smtClean="0"/>
              <a:t/>
            </a:r>
            <a:br>
              <a:rPr lang="ru-RU" sz="1600" dirty="0" smtClean="0"/>
            </a:br>
            <a:r>
              <a:rPr lang="ru-RU" sz="1400" dirty="0" smtClean="0"/>
              <a:t>Поиск </a:t>
            </a:r>
            <a:r>
              <a:rPr lang="ru-RU" sz="1400" dirty="0"/>
              <a:t>и обнаружение в корпоративной ИТ-инфраструктуре конфиденциальных и данных</a:t>
            </a:r>
          </a:p>
        </p:txBody>
      </p:sp>
      <p:sp>
        <p:nvSpPr>
          <p:cNvPr id="30" name="Заголовок 1"/>
          <p:cNvSpPr txBox="1">
            <a:spLocks/>
          </p:cNvSpPr>
          <p:nvPr/>
        </p:nvSpPr>
        <p:spPr bwMode="auto">
          <a:xfrm>
            <a:off x="6024092" y="4038728"/>
            <a:ext cx="2603974" cy="1000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300" b="1" dirty="0" smtClean="0">
                <a:solidFill>
                  <a:schemeClr val="tx1"/>
                </a:solidFill>
                <a:effectLst/>
                <a:latin typeface="+mj-lt"/>
              </a:rPr>
              <a:t>Позволяет выявить факт несанкционированного хранения данных и осуществить превентивную защиту от утечки до момента передачи данных</a:t>
            </a:r>
          </a:p>
        </p:txBody>
      </p:sp>
      <p:pic>
        <p:nvPicPr>
          <p:cNvPr id="32" name="Picture 10" descr="http://people.tamu.edu/~patrick.shamberger/images/blank_headshot.jpg"/>
          <p:cNvPicPr>
            <a:picLocks noChangeAspect="1" noChangeArrowheads="1"/>
          </p:cNvPicPr>
          <p:nvPr/>
        </p:nvPicPr>
        <p:blipFill>
          <a:blip r:embed="rId8" cstate="print">
            <a:biLevel thresh="50000"/>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806239" y="5085078"/>
            <a:ext cx="883959" cy="11933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3" name="Picture 2" descr="https://cdn1.iconfinder.com/data/icons/traveling-2/504/12-51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4741333" y="3985455"/>
            <a:ext cx="1101718" cy="1058682"/>
          </a:xfrm>
          <a:prstGeom prst="rect">
            <a:avLst/>
          </a:prstGeom>
          <a:noFill/>
          <a:extLst>
            <a:ext uri="{909E8E84-426E-40DD-AFC4-6F175D3DCCD1}">
              <a14:hiddenFill xmlns:a14="http://schemas.microsoft.com/office/drawing/2010/main">
                <a:solidFill>
                  <a:srgbClr val="FFFFFF"/>
                </a:solidFill>
              </a14:hiddenFill>
            </a:ext>
          </a:extLst>
        </p:spPr>
      </p:pic>
      <p:sp>
        <p:nvSpPr>
          <p:cNvPr id="34" name="Заголовок 1"/>
          <p:cNvSpPr txBox="1">
            <a:spLocks/>
          </p:cNvSpPr>
          <p:nvPr/>
        </p:nvSpPr>
        <p:spPr bwMode="auto">
          <a:xfrm>
            <a:off x="4643119" y="1935972"/>
            <a:ext cx="4388116" cy="6463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defPPr>
              <a:defRPr lang="en-US"/>
            </a:defPPr>
            <a:lvl1pPr eaLnBrk="1" hangingPunct="1">
              <a:defRPr sz="1300" b="1">
                <a:effectLst/>
                <a:latin typeface="+mj-lt"/>
                <a:ea typeface="Segoe UI" pitchFamily="34" charset="0"/>
                <a:cs typeface="Segoe UI" pitchFamily="34" charset="0"/>
              </a:defRPr>
            </a:lvl1pPr>
            <a:lvl2pPr>
              <a:defRPr sz="2100">
                <a:solidFill>
                  <a:schemeClr val="bg1"/>
                </a:solidFill>
                <a:latin typeface="Segoe UI" pitchFamily="34" charset="0"/>
                <a:cs typeface="Segoe UI" pitchFamily="34" charset="0"/>
              </a:defRPr>
            </a:lvl2pPr>
            <a:lvl3pPr>
              <a:defRPr sz="2100">
                <a:solidFill>
                  <a:schemeClr val="bg1"/>
                </a:solidFill>
                <a:latin typeface="Segoe UI" pitchFamily="34" charset="0"/>
                <a:cs typeface="Segoe UI" pitchFamily="34" charset="0"/>
              </a:defRPr>
            </a:lvl3pPr>
            <a:lvl4pPr>
              <a:defRPr sz="2100">
                <a:solidFill>
                  <a:schemeClr val="bg1"/>
                </a:solidFill>
                <a:latin typeface="Segoe UI" pitchFamily="34" charset="0"/>
                <a:cs typeface="Segoe UI" pitchFamily="34" charset="0"/>
              </a:defRPr>
            </a:lvl4pPr>
            <a:lvl5pPr>
              <a:defRPr sz="2100">
                <a:solidFill>
                  <a:schemeClr val="bg1"/>
                </a:solidFill>
                <a:latin typeface="Segoe UI" pitchFamily="34" charset="0"/>
                <a:cs typeface="Segoe UI" pitchFamily="34" charset="0"/>
              </a:defRPr>
            </a:lvl5pPr>
            <a:lvl6pPr marL="457200" fontAlgn="base">
              <a:spcBef>
                <a:spcPct val="0"/>
              </a:spcBef>
              <a:spcAft>
                <a:spcPct val="0"/>
              </a:spcAft>
              <a:defRPr sz="2100">
                <a:solidFill>
                  <a:schemeClr val="bg1"/>
                </a:solidFill>
                <a:latin typeface="Segoe UI" pitchFamily="34" charset="0"/>
                <a:cs typeface="Segoe UI" pitchFamily="34" charset="0"/>
              </a:defRPr>
            </a:lvl6pPr>
            <a:lvl7pPr marL="914400" fontAlgn="base">
              <a:spcBef>
                <a:spcPct val="0"/>
              </a:spcBef>
              <a:spcAft>
                <a:spcPct val="0"/>
              </a:spcAft>
              <a:defRPr sz="2100">
                <a:solidFill>
                  <a:schemeClr val="bg1"/>
                </a:solidFill>
                <a:latin typeface="Segoe UI" pitchFamily="34" charset="0"/>
                <a:cs typeface="Segoe UI" pitchFamily="34" charset="0"/>
              </a:defRPr>
            </a:lvl7pPr>
            <a:lvl8pPr marL="1371600" fontAlgn="base">
              <a:spcBef>
                <a:spcPct val="0"/>
              </a:spcBef>
              <a:spcAft>
                <a:spcPct val="0"/>
              </a:spcAft>
              <a:defRPr sz="2100">
                <a:solidFill>
                  <a:schemeClr val="bg1"/>
                </a:solidFill>
                <a:latin typeface="Segoe UI" pitchFamily="34" charset="0"/>
                <a:cs typeface="Segoe UI" pitchFamily="34" charset="0"/>
              </a:defRPr>
            </a:lvl8pPr>
            <a:lvl9pPr marL="1828800" fontAlgn="base">
              <a:spcBef>
                <a:spcPct val="0"/>
              </a:spcBef>
              <a:spcAft>
                <a:spcPct val="0"/>
              </a:spcAft>
              <a:defRPr sz="2100">
                <a:solidFill>
                  <a:schemeClr val="bg1"/>
                </a:solidFill>
                <a:latin typeface="Segoe UI" pitchFamily="34" charset="0"/>
                <a:cs typeface="Segoe UI" pitchFamily="34" charset="0"/>
              </a:defRPr>
            </a:lvl9pPr>
          </a:lstStyle>
          <a:p>
            <a:r>
              <a:rPr lang="ru-RU" sz="1400" dirty="0"/>
              <a:t>Важно предотвращение утечек не только передаваемых (</a:t>
            </a:r>
            <a:r>
              <a:rPr lang="en-US" sz="1400" dirty="0"/>
              <a:t>data-in-motion</a:t>
            </a:r>
            <a:r>
              <a:rPr lang="ru-RU" sz="1400" dirty="0"/>
              <a:t>)</a:t>
            </a:r>
            <a:r>
              <a:rPr lang="en-US" sz="1400" dirty="0"/>
              <a:t> </a:t>
            </a:r>
            <a:r>
              <a:rPr lang="ru-RU" sz="1400" dirty="0"/>
              <a:t>и используемых </a:t>
            </a:r>
            <a:r>
              <a:rPr lang="ru-RU" sz="1400" dirty="0" smtClean="0"/>
              <a:t/>
            </a:r>
            <a:br>
              <a:rPr lang="ru-RU" sz="1400" dirty="0" smtClean="0"/>
            </a:br>
            <a:r>
              <a:rPr lang="ru-RU" sz="1400" dirty="0" smtClean="0"/>
              <a:t>(</a:t>
            </a:r>
            <a:r>
              <a:rPr lang="en-US" sz="1400" dirty="0"/>
              <a:t>data-in-use</a:t>
            </a:r>
            <a:r>
              <a:rPr lang="ru-RU" sz="1400" dirty="0"/>
              <a:t>)</a:t>
            </a:r>
            <a:r>
              <a:rPr lang="en-US" sz="1400" dirty="0"/>
              <a:t>, </a:t>
            </a:r>
            <a:r>
              <a:rPr lang="ru-RU" sz="1400" dirty="0"/>
              <a:t>но и хранимых данных </a:t>
            </a:r>
            <a:r>
              <a:rPr lang="en-US" sz="1400" dirty="0"/>
              <a:t>(data-at-rest)</a:t>
            </a:r>
            <a:endParaRPr lang="ru-RU" sz="1400" dirty="0"/>
          </a:p>
        </p:txBody>
      </p:sp>
      <p:sp>
        <p:nvSpPr>
          <p:cNvPr id="35" name="Заголовок 1"/>
          <p:cNvSpPr txBox="1">
            <a:spLocks/>
          </p:cNvSpPr>
          <p:nvPr/>
        </p:nvSpPr>
        <p:spPr bwMode="auto">
          <a:xfrm>
            <a:off x="5993831" y="5181613"/>
            <a:ext cx="2603974" cy="100027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sp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300" b="1" dirty="0" smtClean="0">
                <a:solidFill>
                  <a:schemeClr val="tx1"/>
                </a:solidFill>
                <a:effectLst/>
                <a:latin typeface="+mj-lt"/>
              </a:rPr>
              <a:t>Устраняет фактор неопределенности канала передачи данных: не важно, какой канал утечки кем и когда может быть задействован</a:t>
            </a:r>
          </a:p>
        </p:txBody>
      </p:sp>
      <p:cxnSp>
        <p:nvCxnSpPr>
          <p:cNvPr id="8" name="Прямая соединительная линия 7"/>
          <p:cNvCxnSpPr/>
          <p:nvPr/>
        </p:nvCxnSpPr>
        <p:spPr>
          <a:xfrm>
            <a:off x="680719" y="2200764"/>
            <a:ext cx="3503229" cy="0"/>
          </a:xfrm>
          <a:prstGeom prst="line">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525996"/>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7" name="Группа 1026"/>
          <p:cNvGrpSpPr/>
          <p:nvPr/>
        </p:nvGrpSpPr>
        <p:grpSpPr>
          <a:xfrm>
            <a:off x="563848" y="2714441"/>
            <a:ext cx="866696" cy="1130120"/>
            <a:chOff x="563847" y="1222022"/>
            <a:chExt cx="1219899" cy="1590675"/>
          </a:xfrm>
        </p:grpSpPr>
        <p:grpSp>
          <p:nvGrpSpPr>
            <p:cNvPr id="372" name="Группа 371"/>
            <p:cNvGrpSpPr/>
            <p:nvPr/>
          </p:nvGrpSpPr>
          <p:grpSpPr>
            <a:xfrm>
              <a:off x="1295854" y="1222022"/>
              <a:ext cx="487892" cy="1590675"/>
              <a:chOff x="1024819" y="3383139"/>
              <a:chExt cx="487892" cy="1590675"/>
            </a:xfrm>
          </p:grpSpPr>
          <p:pic>
            <p:nvPicPr>
              <p:cNvPr id="1026" name="Picture 2" descr="http://sr.photos3.fotosearch.com/bthumb/CSP/CSP539/k19991175.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69869"/>
              <a:stretch/>
            </p:blipFill>
            <p:spPr bwMode="auto">
              <a:xfrm>
                <a:off x="1024819" y="3383139"/>
                <a:ext cx="487892"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75" name="Picture 2" descr="http://sr.photos3.fotosearch.com/bthumb/CSP/CSP539/k19991175.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31386" r="69869" b="54482"/>
              <a:stretch/>
            </p:blipFill>
            <p:spPr bwMode="auto">
              <a:xfrm>
                <a:off x="1024819" y="4463344"/>
                <a:ext cx="487892" cy="390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8" name="Группа 377"/>
            <p:cNvGrpSpPr/>
            <p:nvPr/>
          </p:nvGrpSpPr>
          <p:grpSpPr>
            <a:xfrm>
              <a:off x="853650" y="1680619"/>
              <a:ext cx="347231" cy="1132078"/>
              <a:chOff x="1024819" y="3383139"/>
              <a:chExt cx="487892" cy="1590675"/>
            </a:xfrm>
          </p:grpSpPr>
          <p:pic>
            <p:nvPicPr>
              <p:cNvPr id="379" name="Picture 2" descr="http://sr.photos3.fotosearch.com/bthumb/CSP/CSP539/k19991175.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r="69869"/>
              <a:stretch/>
            </p:blipFill>
            <p:spPr bwMode="auto">
              <a:xfrm>
                <a:off x="1024819" y="3383139"/>
                <a:ext cx="487892"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80" name="Picture 2" descr="http://sr.photos3.fotosearch.com/bthumb/CSP/CSP539/k19991175.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31386" r="69869" b="54482"/>
              <a:stretch/>
            </p:blipFill>
            <p:spPr bwMode="auto">
              <a:xfrm>
                <a:off x="1024819" y="4463344"/>
                <a:ext cx="487892" cy="3905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1" name="Группа 380"/>
            <p:cNvGrpSpPr/>
            <p:nvPr/>
          </p:nvGrpSpPr>
          <p:grpSpPr>
            <a:xfrm>
              <a:off x="563847" y="2177491"/>
              <a:ext cx="194830" cy="635205"/>
              <a:chOff x="1024819" y="3383139"/>
              <a:chExt cx="487892" cy="1590675"/>
            </a:xfrm>
          </p:grpSpPr>
          <p:pic>
            <p:nvPicPr>
              <p:cNvPr id="382" name="Picture 2" descr="http://sr.photos3.fotosearch.com/bthumb/CSP/CSP539/k19991175.jpg"/>
              <p:cNvPicPr>
                <a:picLocks noChangeAspect="1" noChangeArrowheads="1"/>
              </p:cNvPicPr>
              <p:nvPr/>
            </p:nvPicPr>
            <p:blipFill rotWithShape="1">
              <a:blip r:embed="rId2" cstate="print">
                <a:grayscl/>
                <a:extLst>
                  <a:ext uri="{28A0092B-C50C-407E-A947-70E740481C1C}">
                    <a14:useLocalDpi xmlns:a14="http://schemas.microsoft.com/office/drawing/2010/main" val="0"/>
                  </a:ext>
                </a:extLst>
              </a:blip>
              <a:srcRect r="69869"/>
              <a:stretch/>
            </p:blipFill>
            <p:spPr bwMode="auto">
              <a:xfrm>
                <a:off x="1024819" y="3383139"/>
                <a:ext cx="487892" cy="1590675"/>
              </a:xfrm>
              <a:prstGeom prst="rect">
                <a:avLst/>
              </a:prstGeom>
              <a:noFill/>
              <a:extLst>
                <a:ext uri="{909E8E84-426E-40DD-AFC4-6F175D3DCCD1}">
                  <a14:hiddenFill xmlns:a14="http://schemas.microsoft.com/office/drawing/2010/main">
                    <a:solidFill>
                      <a:srgbClr val="FFFFFF"/>
                    </a:solidFill>
                  </a14:hiddenFill>
                </a:ext>
              </a:extLst>
            </p:spPr>
          </p:pic>
          <p:pic>
            <p:nvPicPr>
              <p:cNvPr id="383" name="Picture 2" descr="http://sr.photos3.fotosearch.com/bthumb/CSP/CSP539/k19991175.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31386" r="69869" b="54482"/>
              <a:stretch/>
            </p:blipFill>
            <p:spPr bwMode="auto">
              <a:xfrm>
                <a:off x="1024819" y="4463344"/>
                <a:ext cx="487892" cy="39059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24" name="TextBox 1023"/>
          <p:cNvSpPr txBox="1"/>
          <p:nvPr/>
        </p:nvSpPr>
        <p:spPr>
          <a:xfrm>
            <a:off x="388619" y="3986474"/>
            <a:ext cx="1236981" cy="169277"/>
          </a:xfrm>
          <a:prstGeom prst="rect">
            <a:avLst/>
          </a:prstGeom>
          <a:noFill/>
        </p:spPr>
        <p:txBody>
          <a:bodyPr wrap="square" lIns="0" tIns="0" rIns="0" bIns="0" rtlCol="0">
            <a:spAutoFit/>
          </a:bodyPr>
          <a:lstStyle/>
          <a:p>
            <a:pPr algn="ctr"/>
            <a:r>
              <a:rPr lang="ru-RU" sz="1100" b="1" dirty="0" smtClean="0">
                <a:latin typeface="Segoe UI" panose="020B0502040204020203" pitchFamily="34" charset="0"/>
                <a:cs typeface="Segoe UI" panose="020B0502040204020203" pitchFamily="34" charset="0"/>
              </a:rPr>
              <a:t>Середина 2000-х</a:t>
            </a:r>
            <a:endParaRPr lang="ru-RU" sz="1100" b="1" dirty="0">
              <a:latin typeface="Segoe UI" panose="020B0502040204020203" pitchFamily="34" charset="0"/>
              <a:cs typeface="Segoe UI" panose="020B0502040204020203" pitchFamily="34" charset="0"/>
            </a:endParaRPr>
          </a:p>
        </p:txBody>
      </p:sp>
      <p:sp>
        <p:nvSpPr>
          <p:cNvPr id="387" name="TextBox 386"/>
          <p:cNvSpPr txBox="1"/>
          <p:nvPr/>
        </p:nvSpPr>
        <p:spPr>
          <a:xfrm>
            <a:off x="388621" y="4366755"/>
            <a:ext cx="1236979" cy="1184940"/>
          </a:xfrm>
          <a:prstGeom prst="rect">
            <a:avLst/>
          </a:prstGeom>
          <a:noFill/>
        </p:spPr>
        <p:txBody>
          <a:bodyPr wrap="square" lIns="0" tIns="0" rIns="0" bIns="0" rtlCol="0">
            <a:spAutoFit/>
          </a:bodyPr>
          <a:lstStyle/>
          <a:p>
            <a:pPr algn="ctr"/>
            <a:r>
              <a:rPr lang="ru-RU" sz="1100" dirty="0" smtClean="0">
                <a:latin typeface="Segoe UI" panose="020B0502040204020203" pitchFamily="34" charset="0"/>
                <a:cs typeface="Segoe UI" panose="020B0502040204020203" pitchFamily="34" charset="0"/>
              </a:rPr>
              <a:t>Взрывной </a:t>
            </a:r>
            <a:r>
              <a:rPr lang="ru-RU" sz="1100" dirty="0">
                <a:latin typeface="Segoe UI" panose="020B0502040204020203" pitchFamily="34" charset="0"/>
                <a:cs typeface="Segoe UI" panose="020B0502040204020203" pitchFamily="34" charset="0"/>
              </a:rPr>
              <a:t>рост емкости съемных </a:t>
            </a:r>
            <a:r>
              <a:rPr lang="ru-RU" sz="1100" dirty="0" err="1">
                <a:latin typeface="Segoe UI" panose="020B0502040204020203" pitchFamily="34" charset="0"/>
                <a:cs typeface="Segoe UI" panose="020B0502040204020203" pitchFamily="34" charset="0"/>
              </a:rPr>
              <a:t>PnP</a:t>
            </a:r>
            <a:r>
              <a:rPr lang="ru-RU" sz="1100" dirty="0">
                <a:latin typeface="Segoe UI" panose="020B0502040204020203" pitchFamily="34" charset="0"/>
                <a:cs typeface="Segoe UI" panose="020B0502040204020203" pitchFamily="34" charset="0"/>
              </a:rPr>
              <a:t>-устройств хранения данных, </a:t>
            </a:r>
            <a:r>
              <a:rPr lang="ru-RU" sz="1100" dirty="0" smtClean="0">
                <a:latin typeface="Segoe UI" panose="020B0502040204020203" pitchFamily="34" charset="0"/>
                <a:cs typeface="Segoe UI" panose="020B0502040204020203" pitchFamily="34" charset="0"/>
              </a:rPr>
              <a:t>уменьшение габаритов, резкое снижение цен. </a:t>
            </a:r>
            <a:endParaRPr lang="ru-RU" sz="1100" dirty="0">
              <a:latin typeface="Segoe UI" panose="020B0502040204020203" pitchFamily="34" charset="0"/>
              <a:cs typeface="Segoe UI" panose="020B0502040204020203" pitchFamily="34" charset="0"/>
            </a:endParaRPr>
          </a:p>
        </p:txBody>
      </p:sp>
      <p:pic>
        <p:nvPicPr>
          <p:cNvPr id="1028" name="Picture 4" descr="http://www.texasca.com/graphics/icons/affordability.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9151" y="2566740"/>
            <a:ext cx="405641" cy="4056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fc02.deviantart.net/fs71/f/2012/204/f/4/f4f18f7e6c98be9df41eb4effec80334-d58b0g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81" t="3487" r="3588" b="3520"/>
          <a:stretch/>
        </p:blipFill>
        <p:spPr bwMode="auto">
          <a:xfrm>
            <a:off x="2076255" y="2726298"/>
            <a:ext cx="1122053" cy="1133501"/>
          </a:xfrm>
          <a:prstGeom prst="rect">
            <a:avLst/>
          </a:prstGeom>
          <a:noFill/>
          <a:extLst>
            <a:ext uri="{909E8E84-426E-40DD-AFC4-6F175D3DCCD1}">
              <a14:hiddenFill xmlns:a14="http://schemas.microsoft.com/office/drawing/2010/main">
                <a:solidFill>
                  <a:srgbClr val="FFFFFF"/>
                </a:solidFill>
              </a14:hiddenFill>
            </a:ext>
          </a:extLst>
        </p:spPr>
      </p:pic>
      <p:sp>
        <p:nvSpPr>
          <p:cNvPr id="1029" name="Овал 1028"/>
          <p:cNvSpPr/>
          <p:nvPr/>
        </p:nvSpPr>
        <p:spPr>
          <a:xfrm>
            <a:off x="2558728" y="3784288"/>
            <a:ext cx="128922" cy="1289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1" name="TextBox 390"/>
          <p:cNvSpPr txBox="1"/>
          <p:nvPr/>
        </p:nvSpPr>
        <p:spPr>
          <a:xfrm>
            <a:off x="1937362" y="4366755"/>
            <a:ext cx="1347705" cy="1354217"/>
          </a:xfrm>
          <a:prstGeom prst="rect">
            <a:avLst/>
          </a:prstGeom>
          <a:noFill/>
        </p:spPr>
        <p:txBody>
          <a:bodyPr wrap="square" lIns="0" tIns="0" rIns="0" bIns="0" rtlCol="0">
            <a:spAutoFit/>
          </a:bodyPr>
          <a:lstStyle/>
          <a:p>
            <a:pPr algn="ctr"/>
            <a:r>
              <a:rPr lang="ru-RU" sz="1100" dirty="0">
                <a:latin typeface="Segoe UI" panose="020B0502040204020203" pitchFamily="34" charset="0"/>
                <a:cs typeface="Segoe UI" panose="020B0502040204020203" pitchFamily="34" charset="0"/>
              </a:rPr>
              <a:t>С</a:t>
            </a:r>
            <a:r>
              <a:rPr lang="ru-RU" sz="1100" dirty="0" smtClean="0">
                <a:latin typeface="Segoe UI" panose="020B0502040204020203" pitchFamily="34" charset="0"/>
                <a:cs typeface="Segoe UI" panose="020B0502040204020203" pitchFamily="34" charset="0"/>
              </a:rPr>
              <a:t>оциальные </a:t>
            </a:r>
            <a:r>
              <a:rPr lang="ru-RU" sz="1100" dirty="0">
                <a:latin typeface="Segoe UI" panose="020B0502040204020203" pitchFamily="34" charset="0"/>
                <a:cs typeface="Segoe UI" panose="020B0502040204020203" pitchFamily="34" charset="0"/>
              </a:rPr>
              <a:t>медиа превратились в важный инструмент поддержки и ускорения как внутренних, так и внешних </a:t>
            </a:r>
            <a:r>
              <a:rPr lang="ru-RU" sz="1100" dirty="0" smtClean="0">
                <a:latin typeface="Segoe UI" panose="020B0502040204020203" pitchFamily="34" charset="0"/>
                <a:cs typeface="Segoe UI" panose="020B0502040204020203" pitchFamily="34" charset="0"/>
              </a:rPr>
              <a:t>бизнес-процессов.</a:t>
            </a:r>
            <a:endParaRPr lang="ru-RU" sz="1100" dirty="0">
              <a:latin typeface="Segoe UI" panose="020B0502040204020203" pitchFamily="34" charset="0"/>
              <a:cs typeface="Segoe UI" panose="020B0502040204020203" pitchFamily="34" charset="0"/>
            </a:endParaRPr>
          </a:p>
        </p:txBody>
      </p:sp>
      <p:sp>
        <p:nvSpPr>
          <p:cNvPr id="392" name="TextBox 391"/>
          <p:cNvSpPr txBox="1"/>
          <p:nvPr/>
        </p:nvSpPr>
        <p:spPr>
          <a:xfrm>
            <a:off x="1937361" y="3986474"/>
            <a:ext cx="1347706" cy="338554"/>
          </a:xfrm>
          <a:prstGeom prst="rect">
            <a:avLst/>
          </a:prstGeom>
          <a:noFill/>
        </p:spPr>
        <p:txBody>
          <a:bodyPr wrap="square" lIns="0" tIns="0" rIns="0" bIns="0" rtlCol="0">
            <a:spAutoFit/>
          </a:bodyPr>
          <a:lstStyle/>
          <a:p>
            <a:pPr algn="ctr"/>
            <a:r>
              <a:rPr lang="ru-RU" sz="1100" b="1" dirty="0" smtClean="0">
                <a:latin typeface="Segoe UI" panose="020B0502040204020203" pitchFamily="34" charset="0"/>
                <a:cs typeface="Segoe UI" panose="020B0502040204020203" pitchFamily="34" charset="0"/>
              </a:rPr>
              <a:t>Технологии </a:t>
            </a:r>
          </a:p>
          <a:p>
            <a:pPr algn="ctr"/>
            <a:r>
              <a:rPr lang="en-US" sz="1100" b="1" dirty="0" smtClean="0">
                <a:latin typeface="Segoe UI" panose="020B0502040204020203" pitchFamily="34" charset="0"/>
                <a:cs typeface="Segoe UI" panose="020B0502040204020203" pitchFamily="34" charset="0"/>
              </a:rPr>
              <a:t>Web 2.0</a:t>
            </a:r>
            <a:endParaRPr lang="ru-RU" sz="1100" b="1" dirty="0">
              <a:latin typeface="Segoe UI" panose="020B0502040204020203" pitchFamily="34" charset="0"/>
              <a:cs typeface="Segoe UI" panose="020B0502040204020203" pitchFamily="34" charset="0"/>
            </a:endParaRPr>
          </a:p>
        </p:txBody>
      </p:sp>
      <p:pic>
        <p:nvPicPr>
          <p:cNvPr id="1044" name="Picture 20" descr="https://cdn4.iconfinder.com/data/icons/proglyphs-mailing-and-messaging/512/Instant_Messaging-512.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463771" y="2494844"/>
            <a:ext cx="1524179" cy="1524179"/>
          </a:xfrm>
          <a:prstGeom prst="rect">
            <a:avLst/>
          </a:prstGeom>
          <a:noFill/>
          <a:extLst>
            <a:ext uri="{909E8E84-426E-40DD-AFC4-6F175D3DCCD1}">
              <a14:hiddenFill xmlns:a14="http://schemas.microsoft.com/office/drawing/2010/main">
                <a:solidFill>
                  <a:srgbClr val="FFFFFF"/>
                </a:solidFill>
              </a14:hiddenFill>
            </a:ext>
          </a:extLst>
        </p:spPr>
      </p:pic>
      <p:sp>
        <p:nvSpPr>
          <p:cNvPr id="404" name="TextBox 403"/>
          <p:cNvSpPr txBox="1"/>
          <p:nvPr/>
        </p:nvSpPr>
        <p:spPr>
          <a:xfrm>
            <a:off x="3503805" y="4366755"/>
            <a:ext cx="1440267" cy="846386"/>
          </a:xfrm>
          <a:prstGeom prst="rect">
            <a:avLst/>
          </a:prstGeom>
          <a:noFill/>
        </p:spPr>
        <p:txBody>
          <a:bodyPr wrap="square" lIns="0" tIns="0" rIns="0" bIns="0" rtlCol="0">
            <a:spAutoFit/>
          </a:bodyPr>
          <a:lstStyle/>
          <a:p>
            <a:pPr algn="ctr"/>
            <a:r>
              <a:rPr lang="ru-RU" sz="1100" dirty="0" smtClean="0">
                <a:latin typeface="Segoe UI" panose="020B0502040204020203" pitchFamily="34" charset="0"/>
                <a:cs typeface="Segoe UI" panose="020B0502040204020203" pitchFamily="34" charset="0"/>
              </a:rPr>
              <a:t>Незаменимое средство </a:t>
            </a:r>
            <a:r>
              <a:rPr lang="ru-RU" sz="1100" dirty="0">
                <a:latin typeface="Segoe UI" panose="020B0502040204020203" pitchFamily="34" charset="0"/>
                <a:cs typeface="Segoe UI" panose="020B0502040204020203" pitchFamily="34" charset="0"/>
              </a:rPr>
              <a:t>коммуникаций практически для любых </a:t>
            </a:r>
            <a:r>
              <a:rPr lang="ru-RU" sz="1100" dirty="0" smtClean="0">
                <a:latin typeface="Segoe UI" panose="020B0502040204020203" pitchFamily="34" charset="0"/>
                <a:cs typeface="Segoe UI" panose="020B0502040204020203" pitchFamily="34" charset="0"/>
              </a:rPr>
              <a:t>организаций. </a:t>
            </a:r>
            <a:endParaRPr lang="ru-RU" sz="1100" dirty="0">
              <a:latin typeface="Segoe UI" panose="020B0502040204020203" pitchFamily="34" charset="0"/>
              <a:cs typeface="Segoe UI" panose="020B0502040204020203" pitchFamily="34" charset="0"/>
            </a:endParaRPr>
          </a:p>
        </p:txBody>
      </p:sp>
      <p:sp>
        <p:nvSpPr>
          <p:cNvPr id="405" name="TextBox 404"/>
          <p:cNvSpPr txBox="1"/>
          <p:nvPr/>
        </p:nvSpPr>
        <p:spPr>
          <a:xfrm>
            <a:off x="3503804" y="3986474"/>
            <a:ext cx="1440268" cy="338554"/>
          </a:xfrm>
          <a:prstGeom prst="rect">
            <a:avLst/>
          </a:prstGeom>
          <a:noFill/>
        </p:spPr>
        <p:txBody>
          <a:bodyPr wrap="square" lIns="0" tIns="0" rIns="0" bIns="0" rtlCol="0">
            <a:spAutoFit/>
          </a:bodyPr>
          <a:lstStyle/>
          <a:p>
            <a:pPr algn="ctr"/>
            <a:r>
              <a:rPr lang="ru-RU" sz="1100" b="1" dirty="0" smtClean="0">
                <a:latin typeface="Segoe UI" panose="020B0502040204020203" pitchFamily="34" charset="0"/>
                <a:cs typeface="Segoe UI" panose="020B0502040204020203" pitchFamily="34" charset="0"/>
              </a:rPr>
              <a:t>Мгновенный обмен сообщениями</a:t>
            </a:r>
            <a:endParaRPr lang="ru-RU" sz="1100" b="1" dirty="0">
              <a:latin typeface="Segoe UI" panose="020B0502040204020203" pitchFamily="34" charset="0"/>
              <a:cs typeface="Segoe UI" panose="020B0502040204020203" pitchFamily="34" charset="0"/>
            </a:endParaRPr>
          </a:p>
        </p:txBody>
      </p:sp>
      <p:sp>
        <p:nvSpPr>
          <p:cNvPr id="408" name="Овал 407"/>
          <p:cNvSpPr/>
          <p:nvPr/>
        </p:nvSpPr>
        <p:spPr>
          <a:xfrm>
            <a:off x="4137430" y="3784288"/>
            <a:ext cx="128922" cy="1289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46" name="Picture 22" descr="http://simpleicon.com/wp-content/uploads/cloud-12.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7112" y="2525561"/>
            <a:ext cx="1421372" cy="1421372"/>
          </a:xfrm>
          <a:prstGeom prst="rect">
            <a:avLst/>
          </a:prstGeom>
          <a:noFill/>
          <a:extLst>
            <a:ext uri="{909E8E84-426E-40DD-AFC4-6F175D3DCCD1}">
              <a14:hiddenFill xmlns:a14="http://schemas.microsoft.com/office/drawing/2010/main">
                <a:solidFill>
                  <a:srgbClr val="FFFFFF"/>
                </a:solidFill>
              </a14:hiddenFill>
            </a:ext>
          </a:extLst>
        </p:spPr>
      </p:pic>
      <p:sp>
        <p:nvSpPr>
          <p:cNvPr id="409" name="Овал 408"/>
          <p:cNvSpPr/>
          <p:nvPr/>
        </p:nvSpPr>
        <p:spPr>
          <a:xfrm>
            <a:off x="5970884" y="3784288"/>
            <a:ext cx="128922" cy="1289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1" name="TextBox 410"/>
          <p:cNvSpPr txBox="1"/>
          <p:nvPr/>
        </p:nvSpPr>
        <p:spPr>
          <a:xfrm>
            <a:off x="5323227" y="4366755"/>
            <a:ext cx="1542393" cy="1015663"/>
          </a:xfrm>
          <a:prstGeom prst="rect">
            <a:avLst/>
          </a:prstGeom>
          <a:noFill/>
        </p:spPr>
        <p:txBody>
          <a:bodyPr wrap="square" lIns="0" tIns="0" rIns="0" bIns="0" rtlCol="0">
            <a:spAutoFit/>
          </a:bodyPr>
          <a:lstStyle/>
          <a:p>
            <a:pPr algn="ctr"/>
            <a:r>
              <a:rPr lang="ru-RU" sz="1100" dirty="0" smtClean="0">
                <a:latin typeface="Segoe UI" panose="020B0502040204020203" pitchFamily="34" charset="0"/>
                <a:cs typeface="Segoe UI" panose="020B0502040204020203" pitchFamily="34" charset="0"/>
              </a:rPr>
              <a:t>Реинкарнация </a:t>
            </a:r>
            <a:r>
              <a:rPr lang="ru-RU" sz="1100" dirty="0">
                <a:latin typeface="Segoe UI" panose="020B0502040204020203" pitchFamily="34" charset="0"/>
                <a:cs typeface="Segoe UI" panose="020B0502040204020203" pitchFamily="34" charset="0"/>
              </a:rPr>
              <a:t>ультрапортативных устройств хранения данных в виртуальные диски, «живущие» в «облаке». </a:t>
            </a:r>
          </a:p>
        </p:txBody>
      </p:sp>
      <p:sp>
        <p:nvSpPr>
          <p:cNvPr id="412" name="TextBox 411"/>
          <p:cNvSpPr txBox="1"/>
          <p:nvPr/>
        </p:nvSpPr>
        <p:spPr>
          <a:xfrm>
            <a:off x="5323226" y="3986474"/>
            <a:ext cx="1440268" cy="169277"/>
          </a:xfrm>
          <a:prstGeom prst="rect">
            <a:avLst/>
          </a:prstGeom>
          <a:noFill/>
        </p:spPr>
        <p:txBody>
          <a:bodyPr wrap="square" lIns="0" tIns="0" rIns="0" bIns="0" rtlCol="0">
            <a:spAutoFit/>
          </a:bodyPr>
          <a:lstStyle/>
          <a:p>
            <a:pPr algn="ctr"/>
            <a:r>
              <a:rPr lang="ru-RU" sz="1100" b="1" dirty="0" smtClean="0">
                <a:latin typeface="Segoe UI" panose="020B0502040204020203" pitchFamily="34" charset="0"/>
                <a:cs typeface="Segoe UI" panose="020B0502040204020203" pitchFamily="34" charset="0"/>
              </a:rPr>
              <a:t>2007-2009</a:t>
            </a:r>
            <a:endParaRPr lang="ru-RU" sz="1100" b="1" dirty="0">
              <a:latin typeface="Segoe UI" panose="020B0502040204020203" pitchFamily="34" charset="0"/>
              <a:cs typeface="Segoe UI" panose="020B0502040204020203" pitchFamily="34" charset="0"/>
            </a:endParaRPr>
          </a:p>
        </p:txBody>
      </p:sp>
      <p:pic>
        <p:nvPicPr>
          <p:cNvPr id="1048" name="Picture 24" descr="http://www.cabotsolutions.com/wp-content/uploads/2014/01/byod-2014.png"/>
          <p:cNvPicPr>
            <a:picLocks noChangeAspect="1" noChangeArrowheads="1"/>
          </p:cNvPicPr>
          <p:nvPr/>
        </p:nvPicPr>
        <p:blipFill rotWithShape="1">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15025" r="15078"/>
          <a:stretch/>
        </p:blipFill>
        <p:spPr bwMode="auto">
          <a:xfrm>
            <a:off x="7071289" y="2861578"/>
            <a:ext cx="1436111" cy="827883"/>
          </a:xfrm>
          <a:prstGeom prst="rect">
            <a:avLst/>
          </a:prstGeom>
          <a:noFill/>
          <a:extLst>
            <a:ext uri="{909E8E84-426E-40DD-AFC4-6F175D3DCCD1}">
              <a14:hiddenFill xmlns:a14="http://schemas.microsoft.com/office/drawing/2010/main">
                <a:solidFill>
                  <a:srgbClr val="FFFFFF"/>
                </a:solidFill>
              </a14:hiddenFill>
            </a:ext>
          </a:extLst>
        </p:spPr>
      </p:pic>
      <p:sp>
        <p:nvSpPr>
          <p:cNvPr id="416" name="Овал 415"/>
          <p:cNvSpPr/>
          <p:nvPr/>
        </p:nvSpPr>
        <p:spPr>
          <a:xfrm>
            <a:off x="7643890" y="3784288"/>
            <a:ext cx="128922" cy="12892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7" name="TextBox 416"/>
          <p:cNvSpPr txBox="1"/>
          <p:nvPr/>
        </p:nvSpPr>
        <p:spPr>
          <a:xfrm>
            <a:off x="6996233" y="4366755"/>
            <a:ext cx="1440267" cy="1184940"/>
          </a:xfrm>
          <a:prstGeom prst="rect">
            <a:avLst/>
          </a:prstGeom>
          <a:noFill/>
        </p:spPr>
        <p:txBody>
          <a:bodyPr wrap="square" lIns="0" tIns="0" rIns="0" bIns="0" rtlCol="0">
            <a:spAutoFit/>
          </a:bodyPr>
          <a:lstStyle/>
          <a:p>
            <a:pPr algn="ctr"/>
            <a:r>
              <a:rPr lang="ru-RU" sz="1100" dirty="0" smtClean="0">
                <a:latin typeface="Segoe UI" panose="020B0502040204020203" pitchFamily="34" charset="0"/>
                <a:cs typeface="Segoe UI" panose="020B0502040204020203" pitchFamily="34" charset="0"/>
              </a:rPr>
              <a:t>Модель </a:t>
            </a:r>
            <a:r>
              <a:rPr lang="ru-RU" sz="1100" dirty="0">
                <a:latin typeface="Segoe UI" panose="020B0502040204020203" pitchFamily="34" charset="0"/>
                <a:cs typeface="Segoe UI" panose="020B0502040204020203" pitchFamily="34" charset="0"/>
              </a:rPr>
              <a:t>BYOD («принеси свое собственное устройство») вызвала взрывной рост консьюмеризации корпоративных ИТ. </a:t>
            </a:r>
          </a:p>
        </p:txBody>
      </p:sp>
      <p:sp>
        <p:nvSpPr>
          <p:cNvPr id="418" name="TextBox 417"/>
          <p:cNvSpPr txBox="1"/>
          <p:nvPr/>
        </p:nvSpPr>
        <p:spPr>
          <a:xfrm>
            <a:off x="6996232" y="3986474"/>
            <a:ext cx="1440268" cy="169277"/>
          </a:xfrm>
          <a:prstGeom prst="rect">
            <a:avLst/>
          </a:prstGeom>
          <a:noFill/>
        </p:spPr>
        <p:txBody>
          <a:bodyPr wrap="square" lIns="0" tIns="0" rIns="0" bIns="0" rtlCol="0">
            <a:spAutoFit/>
          </a:bodyPr>
          <a:lstStyle/>
          <a:p>
            <a:pPr algn="ctr"/>
            <a:r>
              <a:rPr lang="ru-RU" sz="1100" b="1" dirty="0" smtClean="0">
                <a:latin typeface="Segoe UI" panose="020B0502040204020203" pitchFamily="34" charset="0"/>
                <a:cs typeface="Segoe UI" panose="020B0502040204020203" pitchFamily="34" charset="0"/>
              </a:rPr>
              <a:t>Последние годы</a:t>
            </a:r>
            <a:endParaRPr lang="ru-RU" sz="1100" b="1" dirty="0">
              <a:latin typeface="Segoe UI" panose="020B0502040204020203" pitchFamily="34" charset="0"/>
              <a:cs typeface="Segoe UI" panose="020B0502040204020203" pitchFamily="34" charset="0"/>
            </a:endParaRPr>
          </a:p>
        </p:txBody>
      </p:sp>
      <p:sp>
        <p:nvSpPr>
          <p:cNvPr id="369" name="Заголовок 1"/>
          <p:cNvSpPr>
            <a:spLocks noGrp="1"/>
          </p:cNvSpPr>
          <p:nvPr>
            <p:ph type="title" idx="4294967295"/>
          </p:nvPr>
        </p:nvSpPr>
        <p:spPr bwMode="auto">
          <a:xfrm>
            <a:off x="0" y="527823"/>
            <a:ext cx="9144000" cy="52039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Принципиальная смена парадигмы работы с данными за последние 10 лет</a:t>
            </a:r>
          </a:p>
        </p:txBody>
      </p:sp>
      <p:cxnSp>
        <p:nvCxnSpPr>
          <p:cNvPr id="4" name="Прямая со стрелкой 3"/>
          <p:cNvCxnSpPr/>
          <p:nvPr/>
        </p:nvCxnSpPr>
        <p:spPr>
          <a:xfrm>
            <a:off x="893091" y="3844561"/>
            <a:ext cx="7787922" cy="0"/>
          </a:xfrm>
          <a:prstGeom prst="straightConnector1">
            <a:avLst/>
          </a:prstGeom>
          <a:ln>
            <a:solidFill>
              <a:schemeClr val="tx1"/>
            </a:solidFill>
            <a:headEnd type="oval" w="lg" len="lg"/>
            <a:tailEnd type="triangle" w="lg" len="lg"/>
          </a:ln>
        </p:spPr>
        <p:style>
          <a:lnRef idx="1">
            <a:schemeClr val="accent1"/>
          </a:lnRef>
          <a:fillRef idx="0">
            <a:schemeClr val="accent1"/>
          </a:fillRef>
          <a:effectRef idx="0">
            <a:schemeClr val="accent1"/>
          </a:effectRef>
          <a:fontRef idx="minor">
            <a:schemeClr val="tx1"/>
          </a:fontRef>
        </p:style>
      </p:cxnSp>
      <p:sp>
        <p:nvSpPr>
          <p:cNvPr id="33" name="Заголовок 1"/>
          <p:cNvSpPr txBox="1">
            <a:spLocks/>
          </p:cNvSpPr>
          <p:nvPr/>
        </p:nvSpPr>
        <p:spPr bwMode="auto">
          <a:xfrm>
            <a:off x="461318" y="1272227"/>
            <a:ext cx="8469321" cy="10784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400" dirty="0">
                <a:solidFill>
                  <a:schemeClr val="tx1"/>
                </a:solidFill>
                <a:effectLst/>
              </a:rPr>
              <a:t>Невиданные ранее темпы развития ИТ, электроники и телекоммуникаций последнего десятилетия в сочетании с активным проникновением в корпоративную информационную среду «личных» вычислительных устройств и программ для персонального использования принципиально изменили методы хранения, защиты, передачи и предоставления доступа к корпоративным </a:t>
            </a:r>
            <a:r>
              <a:rPr lang="ru-RU" sz="1400" dirty="0" smtClean="0">
                <a:solidFill>
                  <a:schemeClr val="tx1"/>
                </a:solidFill>
                <a:effectLst/>
              </a:rPr>
              <a:t>данным.</a:t>
            </a:r>
          </a:p>
        </p:txBody>
      </p:sp>
    </p:spTree>
    <p:extLst>
      <p:ext uri="{BB962C8B-B14F-4D97-AF65-F5344CB8AC3E}">
        <p14:creationId xmlns:p14="http://schemas.microsoft.com/office/powerpoint/2010/main" val="4115233112"/>
      </p:ext>
    </p:extLst>
  </p:cSld>
  <p:clrMapOvr>
    <a:masterClrMapping/>
  </p:clrMapOvr>
  <p:transition spd="med">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Заголовок 6"/>
          <p:cNvSpPr>
            <a:spLocks noGrp="1"/>
          </p:cNvSpPr>
          <p:nvPr>
            <p:ph type="title" idx="4294967295"/>
          </p:nvPr>
        </p:nvSpPr>
        <p:spPr bwMode="auto">
          <a:xfrm>
            <a:off x="0" y="550127"/>
            <a:ext cx="8112125" cy="481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smtClean="0">
                <a:effectLst/>
                <a:latin typeface="+mj-lt"/>
              </a:rPr>
              <a:t>Виртуализация и утечки данных</a:t>
            </a:r>
            <a:endParaRPr lang="ru-RU" sz="1900" b="1" dirty="0">
              <a:effectLst/>
              <a:latin typeface="+mj-lt"/>
            </a:endParaRPr>
          </a:p>
        </p:txBody>
      </p:sp>
      <p:sp>
        <p:nvSpPr>
          <p:cNvPr id="84" name="Flowchart: Extract 95"/>
          <p:cNvSpPr/>
          <p:nvPr/>
        </p:nvSpPr>
        <p:spPr>
          <a:xfrm rot="16366503">
            <a:off x="1784491" y="885505"/>
            <a:ext cx="1953460" cy="4033458"/>
          </a:xfrm>
          <a:prstGeom prst="flowChartExtract">
            <a:avLst/>
          </a:prstGeom>
          <a:solidFill>
            <a:srgbClr val="6699FF">
              <a:alpha val="36078"/>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ounded Rectangle 119"/>
          <p:cNvSpPr/>
          <p:nvPr/>
        </p:nvSpPr>
        <p:spPr>
          <a:xfrm>
            <a:off x="592752" y="1478532"/>
            <a:ext cx="2066194" cy="3435292"/>
          </a:xfrm>
          <a:prstGeom prst="roundRect">
            <a:avLst>
              <a:gd name="adj" fmla="val 10140"/>
            </a:avLst>
          </a:prstGeom>
          <a:solidFill>
            <a:schemeClr val="bg1">
              <a:lumMod val="95000"/>
            </a:schemeClr>
          </a:solidFill>
          <a:ln w="28575">
            <a:solidFill>
              <a:schemeClr val="bg1">
                <a:lumMod val="6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36000" tIns="72000" rIns="108000" bIns="36000" rtlCol="0" anchor="t" anchorCtr="1"/>
          <a:lstStyle/>
          <a:p>
            <a:pPr algn="r"/>
            <a:r>
              <a:rPr lang="ru-RU" sz="1200" dirty="0" smtClean="0">
                <a:solidFill>
                  <a:srgbClr val="000066"/>
                </a:solidFill>
                <a:latin typeface="Segoe UI" pitchFamily="34" charset="0"/>
                <a:cs typeface="Segoe UI" pitchFamily="34" charset="0"/>
              </a:rPr>
              <a:t>Корпоративная инфраструктура </a:t>
            </a:r>
            <a:endParaRPr lang="en-US" sz="1800" dirty="0" smtClean="0">
              <a:solidFill>
                <a:srgbClr val="000066"/>
              </a:solidFill>
              <a:latin typeface="Segoe UI" pitchFamily="34" charset="0"/>
              <a:cs typeface="Segoe UI" pitchFamily="34" charset="0"/>
            </a:endParaRPr>
          </a:p>
        </p:txBody>
      </p:sp>
      <p:sp>
        <p:nvSpPr>
          <p:cNvPr id="86" name="Rounded Rectangle 65"/>
          <p:cNvSpPr/>
          <p:nvPr/>
        </p:nvSpPr>
        <p:spPr bwMode="auto">
          <a:xfrm>
            <a:off x="776646" y="2149704"/>
            <a:ext cx="1743351" cy="1727231"/>
          </a:xfrm>
          <a:prstGeom prst="roundRect">
            <a:avLst>
              <a:gd name="adj" fmla="val 6515"/>
            </a:avLst>
          </a:prstGeom>
          <a:solidFill>
            <a:srgbClr val="AAD26B"/>
          </a:solidFill>
          <a:ln w="12700">
            <a:solidFill>
              <a:srgbClr val="689739"/>
            </a:solidFill>
            <a:headEnd type="none" w="med" len="med"/>
            <a:tailEnd type="none" w="med" len="med"/>
          </a:ln>
          <a:effectLst>
            <a:outerShdw blurRad="50800" dist="25400" dir="5400000" sx="99000" sy="99000" algn="t" rotWithShape="0">
              <a:prstClr val="black">
                <a:alpha val="30000"/>
              </a:prstClr>
            </a:outerShdw>
          </a:effectLst>
          <a:scene3d>
            <a:camera prst="orthographicFront"/>
            <a:lightRig rig="threePt" dir="t"/>
          </a:scene3d>
          <a:sp3d>
            <a:bevelT w="31750" h="12700"/>
          </a:sp3d>
        </p:spPr>
        <p:style>
          <a:lnRef idx="1">
            <a:schemeClr val="accent4"/>
          </a:lnRef>
          <a:fillRef idx="3">
            <a:schemeClr val="accent4"/>
          </a:fillRef>
          <a:effectRef idx="2">
            <a:schemeClr val="accent4"/>
          </a:effectRef>
          <a:fontRef idx="minor">
            <a:schemeClr val="lt1"/>
          </a:fontRef>
        </p:style>
        <p:txBody>
          <a:bodyPr anchor="t" anchorCtr="1"/>
          <a:lstStyle/>
          <a:p>
            <a:pPr algn="ctr">
              <a:spcAft>
                <a:spcPct val="0"/>
              </a:spcAft>
              <a:defRPr/>
            </a:pPr>
            <a:r>
              <a:rPr lang="en-US" sz="1200" dirty="0" smtClean="0">
                <a:solidFill>
                  <a:srgbClr val="000066"/>
                </a:solidFill>
                <a:latin typeface="Segoe UI" pitchFamily="34" charset="0"/>
                <a:cs typeface="Segoe UI" pitchFamily="34" charset="0"/>
              </a:rPr>
              <a:t>Desktop Session Host</a:t>
            </a:r>
            <a:endParaRPr lang="en-US" sz="1200" dirty="0">
              <a:solidFill>
                <a:srgbClr val="000066"/>
              </a:solidFill>
              <a:latin typeface="Segoe UI" pitchFamily="34" charset="0"/>
              <a:cs typeface="Segoe UI" pitchFamily="34" charset="0"/>
            </a:endParaRPr>
          </a:p>
        </p:txBody>
      </p:sp>
      <p:grpSp>
        <p:nvGrpSpPr>
          <p:cNvPr id="87" name="Group 30"/>
          <p:cNvGrpSpPr/>
          <p:nvPr/>
        </p:nvGrpSpPr>
        <p:grpSpPr>
          <a:xfrm>
            <a:off x="4129126" y="1729950"/>
            <a:ext cx="4298182" cy="3000152"/>
            <a:chOff x="4880992" y="1484784"/>
            <a:chExt cx="4793408" cy="3228838"/>
          </a:xfrm>
        </p:grpSpPr>
        <p:pic>
          <p:nvPicPr>
            <p:cNvPr id="88" name="Picture 16" descr="http://technoholik.com/media/content/2012/Oct/samsung-nexus-10-post.jpg"/>
            <p:cNvPicPr>
              <a:picLocks noChangeAspect="1" noChangeArrowheads="1"/>
            </p:cNvPicPr>
            <p:nvPr/>
          </p:nvPicPr>
          <p:blipFill>
            <a:blip r:embed="rId3" cstate="print">
              <a:clrChange>
                <a:clrFrom>
                  <a:srgbClr val="FFFFFF"/>
                </a:clrFrom>
                <a:clrTo>
                  <a:srgbClr val="FFFFFF">
                    <a:alpha val="0"/>
                  </a:srgbClr>
                </a:clrTo>
              </a:clrChange>
            </a:blip>
            <a:srcRect l="12464" t="14197" r="14428" b="20142"/>
            <a:stretch>
              <a:fillRect/>
            </a:stretch>
          </p:blipFill>
          <p:spPr bwMode="auto">
            <a:xfrm>
              <a:off x="4880992" y="1484784"/>
              <a:ext cx="4793408" cy="3228838"/>
            </a:xfrm>
            <a:prstGeom prst="rect">
              <a:avLst/>
            </a:prstGeom>
            <a:noFill/>
          </p:spPr>
        </p:pic>
        <p:sp>
          <p:nvSpPr>
            <p:cNvPr id="89" name="Rectangle 28"/>
            <p:cNvSpPr/>
            <p:nvPr/>
          </p:nvSpPr>
          <p:spPr>
            <a:xfrm>
              <a:off x="5305283" y="1856849"/>
              <a:ext cx="3960440" cy="243624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0" name="Picture 19" descr="http://icons.iconarchive.com/icons/artua/dragon-soft/512/Printer-icon.png"/>
          <p:cNvPicPr>
            <a:picLocks noChangeAspect="1" noChangeArrowheads="1"/>
          </p:cNvPicPr>
          <p:nvPr/>
        </p:nvPicPr>
        <p:blipFill>
          <a:blip r:embed="rId4" cstate="print"/>
          <a:srcRect/>
          <a:stretch>
            <a:fillRect/>
          </a:stretch>
        </p:blipFill>
        <p:spPr bwMode="auto">
          <a:xfrm>
            <a:off x="4057118" y="5569182"/>
            <a:ext cx="669080" cy="669080"/>
          </a:xfrm>
          <a:prstGeom prst="rect">
            <a:avLst/>
          </a:prstGeom>
          <a:noFill/>
        </p:spPr>
      </p:pic>
      <p:pic>
        <p:nvPicPr>
          <p:cNvPr id="91" name="Picture 27" descr="http://www.recover-files.us/images/repair-data-on-sd-and-flash-drives.png"/>
          <p:cNvPicPr>
            <a:picLocks noChangeAspect="1" noChangeArrowheads="1"/>
          </p:cNvPicPr>
          <p:nvPr/>
        </p:nvPicPr>
        <p:blipFill>
          <a:blip r:embed="rId5" cstate="print"/>
          <a:srcRect t="23625" r="2614"/>
          <a:stretch>
            <a:fillRect/>
          </a:stretch>
        </p:blipFill>
        <p:spPr bwMode="auto">
          <a:xfrm>
            <a:off x="5071850" y="5704098"/>
            <a:ext cx="700913" cy="549694"/>
          </a:xfrm>
          <a:prstGeom prst="rect">
            <a:avLst/>
          </a:prstGeom>
          <a:noFill/>
        </p:spPr>
      </p:pic>
      <p:pic>
        <p:nvPicPr>
          <p:cNvPr id="92" name="Picture 35" descr="http://www.veryicon.com/icon/png/System/Rhor%20v2%20Part%203/Network%20Drive.png"/>
          <p:cNvPicPr>
            <a:picLocks noChangeAspect="1" noChangeArrowheads="1"/>
          </p:cNvPicPr>
          <p:nvPr/>
        </p:nvPicPr>
        <p:blipFill>
          <a:blip r:embed="rId6" cstate="print"/>
          <a:srcRect t="29531"/>
          <a:stretch>
            <a:fillRect/>
          </a:stretch>
        </p:blipFill>
        <p:spPr bwMode="auto">
          <a:xfrm>
            <a:off x="6114222" y="5646743"/>
            <a:ext cx="763706" cy="538178"/>
          </a:xfrm>
          <a:prstGeom prst="rect">
            <a:avLst/>
          </a:prstGeom>
          <a:noFill/>
        </p:spPr>
      </p:pic>
      <p:cxnSp>
        <p:nvCxnSpPr>
          <p:cNvPr id="93" name="Straight Arrow Connector 64"/>
          <p:cNvCxnSpPr>
            <a:stCxn id="112" idx="2"/>
            <a:endCxn id="91" idx="0"/>
          </p:cNvCxnSpPr>
          <p:nvPr/>
        </p:nvCxnSpPr>
        <p:spPr>
          <a:xfrm flipH="1">
            <a:off x="5422307" y="3934977"/>
            <a:ext cx="833500" cy="1769121"/>
          </a:xfrm>
          <a:prstGeom prst="straightConnector1">
            <a:avLst/>
          </a:prstGeom>
          <a:ln w="38100">
            <a:solidFill>
              <a:srgbClr val="0099CC"/>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69"/>
          <p:cNvCxnSpPr>
            <a:stCxn id="112" idx="2"/>
            <a:endCxn id="92" idx="0"/>
          </p:cNvCxnSpPr>
          <p:nvPr/>
        </p:nvCxnSpPr>
        <p:spPr>
          <a:xfrm>
            <a:off x="6255807" y="3934977"/>
            <a:ext cx="240268" cy="1711766"/>
          </a:xfrm>
          <a:prstGeom prst="straightConnector1">
            <a:avLst/>
          </a:prstGeom>
          <a:ln w="38100">
            <a:solidFill>
              <a:srgbClr val="0099CC"/>
            </a:solidFill>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72"/>
          <p:cNvCxnSpPr>
            <a:stCxn id="112" idx="2"/>
            <a:endCxn id="90" idx="0"/>
          </p:cNvCxnSpPr>
          <p:nvPr/>
        </p:nvCxnSpPr>
        <p:spPr>
          <a:xfrm flipH="1">
            <a:off x="4391658" y="3934977"/>
            <a:ext cx="1864149" cy="1634205"/>
          </a:xfrm>
          <a:prstGeom prst="straightConnector1">
            <a:avLst/>
          </a:prstGeom>
          <a:ln w="38100">
            <a:solidFill>
              <a:srgbClr val="0099CC"/>
            </a:solidFill>
            <a:prstDash val="sysDot"/>
            <a:tailEnd type="triangle" w="med" len="med"/>
          </a:ln>
        </p:spPr>
        <p:style>
          <a:lnRef idx="1">
            <a:schemeClr val="accent1"/>
          </a:lnRef>
          <a:fillRef idx="0">
            <a:schemeClr val="accent1"/>
          </a:fillRef>
          <a:effectRef idx="0">
            <a:schemeClr val="accent1"/>
          </a:effectRef>
          <a:fontRef idx="minor">
            <a:schemeClr val="tx1"/>
          </a:fontRef>
        </p:style>
      </p:cxnSp>
      <p:grpSp>
        <p:nvGrpSpPr>
          <p:cNvPr id="96" name="Group 34"/>
          <p:cNvGrpSpPr>
            <a:grpSpLocks noChangeAspect="1"/>
          </p:cNvGrpSpPr>
          <p:nvPr/>
        </p:nvGrpSpPr>
        <p:grpSpPr>
          <a:xfrm>
            <a:off x="2006731" y="4982540"/>
            <a:ext cx="1641770" cy="1271251"/>
            <a:chOff x="0" y="1844824"/>
            <a:chExt cx="3440832" cy="2664296"/>
          </a:xfrm>
        </p:grpSpPr>
        <p:pic>
          <p:nvPicPr>
            <p:cNvPr id="97" name="Picture 4" descr="http://pixabay.com/static/uploads/photo/2012/04/01/12/51/computer-23297_640.png"/>
            <p:cNvPicPr>
              <a:picLocks noChangeAspect="1" noChangeArrowheads="1"/>
            </p:cNvPicPr>
            <p:nvPr/>
          </p:nvPicPr>
          <p:blipFill>
            <a:blip r:embed="rId7" cstate="print"/>
            <a:srcRect/>
            <a:stretch>
              <a:fillRect/>
            </a:stretch>
          </p:blipFill>
          <p:spPr bwMode="auto">
            <a:xfrm>
              <a:off x="0" y="1844824"/>
              <a:ext cx="3440832" cy="2664296"/>
            </a:xfrm>
            <a:prstGeom prst="rect">
              <a:avLst/>
            </a:prstGeom>
            <a:noFill/>
          </p:spPr>
        </p:pic>
        <p:pic>
          <p:nvPicPr>
            <p:cNvPr id="98" name="Picture 31" descr="http://media.audio.dk/imageCopies/20110125/dropbox-app_imageCopy_32cdfba7.jpg"/>
            <p:cNvPicPr>
              <a:picLocks noChangeAspect="1" noChangeArrowheads="1"/>
            </p:cNvPicPr>
            <p:nvPr/>
          </p:nvPicPr>
          <p:blipFill>
            <a:blip r:embed="rId8" cstate="print">
              <a:clrChange>
                <a:clrFrom>
                  <a:srgbClr val="FFFFFF"/>
                </a:clrFrom>
                <a:clrTo>
                  <a:srgbClr val="FFFFFF">
                    <a:alpha val="0"/>
                  </a:srgbClr>
                </a:clrTo>
              </a:clrChange>
            </a:blip>
            <a:srcRect l="12000" r="12001"/>
            <a:stretch>
              <a:fillRect/>
            </a:stretch>
          </p:blipFill>
          <p:spPr bwMode="auto">
            <a:xfrm>
              <a:off x="1995688" y="2780928"/>
              <a:ext cx="437032" cy="432048"/>
            </a:xfrm>
            <a:prstGeom prst="rect">
              <a:avLst/>
            </a:prstGeom>
            <a:noFill/>
          </p:spPr>
        </p:pic>
        <p:pic>
          <p:nvPicPr>
            <p:cNvPr id="99" name="Picture 2" descr="http://t2.gstatic.com/images?q=tbn:ANd9GcShyW2iXKrgnL0pt3Ar3lQ5O851vqcyyD5UYwYzzo08tU6sqzhLqA"/>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992560" y="2276872"/>
              <a:ext cx="538330" cy="427247"/>
            </a:xfrm>
            <a:prstGeom prst="rect">
              <a:avLst/>
            </a:prstGeom>
            <a:noFill/>
          </p:spPr>
        </p:pic>
        <p:pic>
          <p:nvPicPr>
            <p:cNvPr id="100" name="Picture 35" descr="Image Detail"/>
            <p:cNvPicPr>
              <a:picLocks noChangeAspect="1" noChangeArrowheads="1"/>
            </p:cNvPicPr>
            <p:nvPr/>
          </p:nvPicPr>
          <p:blipFill>
            <a:blip r:embed="rId10" cstate="print"/>
            <a:srcRect l="1512" t="1512" r="3233" b="1721"/>
            <a:stretch>
              <a:fillRect/>
            </a:stretch>
          </p:blipFill>
          <p:spPr bwMode="auto">
            <a:xfrm>
              <a:off x="2152541" y="3861048"/>
              <a:ext cx="424195" cy="430928"/>
            </a:xfrm>
            <a:prstGeom prst="rect">
              <a:avLst/>
            </a:prstGeom>
            <a:noFill/>
          </p:spPr>
        </p:pic>
        <p:pic>
          <p:nvPicPr>
            <p:cNvPr id="101" name="Picture 139" descr="Image Detail"/>
            <p:cNvPicPr>
              <a:picLocks noChangeAspect="1" noChangeArrowheads="1"/>
            </p:cNvPicPr>
            <p:nvPr/>
          </p:nvPicPr>
          <p:blipFill>
            <a:blip r:embed="rId11" cstate="print"/>
            <a:srcRect l="1512" t="1512" r="3233" b="1721"/>
            <a:stretch>
              <a:fillRect/>
            </a:stretch>
          </p:blipFill>
          <p:spPr bwMode="auto">
            <a:xfrm>
              <a:off x="560512" y="2708920"/>
              <a:ext cx="465793" cy="473187"/>
            </a:xfrm>
            <a:prstGeom prst="rect">
              <a:avLst/>
            </a:prstGeom>
            <a:noFill/>
          </p:spPr>
        </p:pic>
        <p:pic>
          <p:nvPicPr>
            <p:cNvPr id="102" name="Picture 45" descr="Image Detail"/>
            <p:cNvPicPr>
              <a:picLocks noChangeAspect="1" noChangeArrowheads="1"/>
            </p:cNvPicPr>
            <p:nvPr/>
          </p:nvPicPr>
          <p:blipFill>
            <a:blip r:embed="rId12" cstate="print"/>
            <a:srcRect l="1463" t="1180" r="2856" b="1421"/>
            <a:stretch>
              <a:fillRect/>
            </a:stretch>
          </p:blipFill>
          <p:spPr bwMode="auto">
            <a:xfrm>
              <a:off x="2720752" y="3571924"/>
              <a:ext cx="432048" cy="433140"/>
            </a:xfrm>
            <a:prstGeom prst="rect">
              <a:avLst/>
            </a:prstGeom>
            <a:noFill/>
          </p:spPr>
        </p:pic>
        <p:pic>
          <p:nvPicPr>
            <p:cNvPr id="103" name="Picture 51" descr="Image Detail"/>
            <p:cNvPicPr>
              <a:picLocks noChangeAspect="1" noChangeArrowheads="1"/>
            </p:cNvPicPr>
            <p:nvPr/>
          </p:nvPicPr>
          <p:blipFill>
            <a:blip r:embed="rId13" cstate="print"/>
            <a:srcRect t="17016" b="5197"/>
            <a:stretch>
              <a:fillRect/>
            </a:stretch>
          </p:blipFill>
          <p:spPr bwMode="auto">
            <a:xfrm>
              <a:off x="920552" y="3356992"/>
              <a:ext cx="483418" cy="376035"/>
            </a:xfrm>
            <a:prstGeom prst="rect">
              <a:avLst/>
            </a:prstGeom>
            <a:noFill/>
          </p:spPr>
        </p:pic>
        <p:pic>
          <p:nvPicPr>
            <p:cNvPr id="104" name="Picture 53" descr="https://227db862-a-7d83507a-s-sites.googlegroups.com/a/pressatgoogle.com/google-pages-press-sites/screenshots-and-media/gplusicon_large.png?attachauth=ANoY7co4uUp6FT802mRH6HY39JlQrfIEWjnSxXjHtPpLTaHImCB_XaVRyPvz3LCRReKRWODVOvS2FdDJtyy-WBu_XkTDtQnIkRX7cqQAPrCCeVw5GSbiOOxq--IfcaS93K1Y2U6R7_oJAGoOhvenD5LfNIDc3sIpaIrpL-txaKiXQbf0V-1_QcQ_Xm2EBXeD0T-sJfbRyWAvi4N0nwpcbq3CRsg58Zz7jkIR41sK-agHp9xgU4xdUESWCYcBxMBWmlnM376H0ijpkXMfm0aISQakZgZkCLtgHw%3D%3D&amp;attredirects=0"/>
            <p:cNvPicPr>
              <a:picLocks noChangeAspect="1" noChangeArrowheads="1"/>
            </p:cNvPicPr>
            <p:nvPr/>
          </p:nvPicPr>
          <p:blipFill>
            <a:blip r:embed="rId14" cstate="print"/>
            <a:srcRect l="35620" r="36557" b="5967"/>
            <a:stretch>
              <a:fillRect/>
            </a:stretch>
          </p:blipFill>
          <p:spPr bwMode="auto">
            <a:xfrm>
              <a:off x="1784648" y="2275042"/>
              <a:ext cx="423126" cy="433878"/>
            </a:xfrm>
            <a:prstGeom prst="rect">
              <a:avLst/>
            </a:prstGeom>
            <a:noFill/>
          </p:spPr>
        </p:pic>
        <p:pic>
          <p:nvPicPr>
            <p:cNvPr id="105" name="Picture 57" descr="http://images-1.findicons.com/files/icons/1070/software/256/skype.png"/>
            <p:cNvPicPr>
              <a:picLocks noChangeAspect="1" noChangeArrowheads="1"/>
            </p:cNvPicPr>
            <p:nvPr/>
          </p:nvPicPr>
          <p:blipFill>
            <a:blip r:embed="rId15" cstate="print"/>
            <a:srcRect l="4138" t="3986" r="4412" b="2056"/>
            <a:stretch>
              <a:fillRect/>
            </a:stretch>
          </p:blipFill>
          <p:spPr bwMode="auto">
            <a:xfrm>
              <a:off x="1280592" y="2780928"/>
              <a:ext cx="504056" cy="517879"/>
            </a:xfrm>
            <a:prstGeom prst="rect">
              <a:avLst/>
            </a:prstGeom>
            <a:noFill/>
          </p:spPr>
        </p:pic>
        <p:pic>
          <p:nvPicPr>
            <p:cNvPr id="106" name="Picture 12" descr="http://gateway27.com/images/contact_img.png"/>
            <p:cNvPicPr>
              <a:picLocks noChangeAspect="1" noChangeArrowheads="1"/>
            </p:cNvPicPr>
            <p:nvPr/>
          </p:nvPicPr>
          <p:blipFill>
            <a:blip r:embed="rId16" cstate="print"/>
            <a:srcRect/>
            <a:stretch>
              <a:fillRect/>
            </a:stretch>
          </p:blipFill>
          <p:spPr bwMode="auto">
            <a:xfrm>
              <a:off x="2144688" y="3284984"/>
              <a:ext cx="494184" cy="494184"/>
            </a:xfrm>
            <a:prstGeom prst="rect">
              <a:avLst/>
            </a:prstGeom>
            <a:noFill/>
          </p:spPr>
        </p:pic>
        <p:pic>
          <p:nvPicPr>
            <p:cNvPr id="107" name="Picture 14" descr="http://static.wix.com/media/bfdf76_b6c1290256cf2808b8aad41e3880ef60.png_256"/>
            <p:cNvPicPr>
              <a:picLocks noChangeAspect="1" noChangeArrowheads="1"/>
            </p:cNvPicPr>
            <p:nvPr/>
          </p:nvPicPr>
          <p:blipFill>
            <a:blip r:embed="rId17" cstate="print"/>
            <a:srcRect l="1667" r="1667" b="1667"/>
            <a:stretch>
              <a:fillRect/>
            </a:stretch>
          </p:blipFill>
          <p:spPr bwMode="auto">
            <a:xfrm>
              <a:off x="344488" y="3501008"/>
              <a:ext cx="424725" cy="432048"/>
            </a:xfrm>
            <a:prstGeom prst="rect">
              <a:avLst/>
            </a:prstGeom>
            <a:noFill/>
          </p:spPr>
        </p:pic>
        <p:pic>
          <p:nvPicPr>
            <p:cNvPr id="108" name="Picture 16" descr="http://freesoftsite.ru/img/icq/icq1.png"/>
            <p:cNvPicPr>
              <a:picLocks noChangeAspect="1" noChangeArrowheads="1"/>
            </p:cNvPicPr>
            <p:nvPr/>
          </p:nvPicPr>
          <p:blipFill>
            <a:blip r:embed="rId18" cstate="print">
              <a:clrChange>
                <a:clrFrom>
                  <a:srgbClr val="FFFFFF"/>
                </a:clrFrom>
                <a:clrTo>
                  <a:srgbClr val="FFFFFF">
                    <a:alpha val="0"/>
                  </a:srgbClr>
                </a:clrTo>
              </a:clrChange>
            </a:blip>
            <a:srcRect/>
            <a:stretch>
              <a:fillRect/>
            </a:stretch>
          </p:blipFill>
          <p:spPr bwMode="auto">
            <a:xfrm>
              <a:off x="2576736" y="2708920"/>
              <a:ext cx="432048" cy="432048"/>
            </a:xfrm>
            <a:prstGeom prst="rect">
              <a:avLst/>
            </a:prstGeom>
            <a:noFill/>
          </p:spPr>
        </p:pic>
        <p:pic>
          <p:nvPicPr>
            <p:cNvPr id="109" name="Picture 18" descr="File:Windows Live Messenger icon.png"/>
            <p:cNvPicPr>
              <a:picLocks noChangeAspect="1" noChangeArrowheads="1"/>
            </p:cNvPicPr>
            <p:nvPr/>
          </p:nvPicPr>
          <p:blipFill>
            <a:blip r:embed="rId19" cstate="print"/>
            <a:srcRect t="15742" b="5545"/>
            <a:stretch>
              <a:fillRect/>
            </a:stretch>
          </p:blipFill>
          <p:spPr bwMode="auto">
            <a:xfrm>
              <a:off x="1496616" y="3464294"/>
              <a:ext cx="504056" cy="396754"/>
            </a:xfrm>
            <a:prstGeom prst="rect">
              <a:avLst/>
            </a:prstGeom>
            <a:noFill/>
          </p:spPr>
        </p:pic>
      </p:grpSp>
      <p:sp>
        <p:nvSpPr>
          <p:cNvPr id="110" name="TextBox 109"/>
          <p:cNvSpPr txBox="1"/>
          <p:nvPr/>
        </p:nvSpPr>
        <p:spPr>
          <a:xfrm>
            <a:off x="2750566" y="2401218"/>
            <a:ext cx="1336287" cy="1061829"/>
          </a:xfrm>
          <a:prstGeom prst="rect">
            <a:avLst/>
          </a:prstGeom>
          <a:noFill/>
        </p:spPr>
        <p:txBody>
          <a:bodyPr wrap="square" rtlCol="0">
            <a:spAutoFit/>
          </a:bodyPr>
          <a:lstStyle/>
          <a:p>
            <a:pPr algn="ctr"/>
            <a:r>
              <a:rPr lang="ru-RU" sz="1050" b="1" i="1" dirty="0" smtClean="0">
                <a:solidFill>
                  <a:schemeClr val="accent2">
                    <a:lumMod val="75000"/>
                  </a:schemeClr>
                </a:solidFill>
                <a:latin typeface="Segoe UI" pitchFamily="34" charset="0"/>
                <a:cs typeface="Segoe UI" pitchFamily="34" charset="0"/>
              </a:rPr>
              <a:t>Терминальная сессия</a:t>
            </a:r>
            <a:br>
              <a:rPr lang="ru-RU" sz="1050" b="1" i="1" dirty="0" smtClean="0">
                <a:solidFill>
                  <a:schemeClr val="accent2">
                    <a:lumMod val="75000"/>
                  </a:schemeClr>
                </a:solidFill>
                <a:latin typeface="Segoe UI" pitchFamily="34" charset="0"/>
                <a:cs typeface="Segoe UI" pitchFamily="34" charset="0"/>
              </a:rPr>
            </a:br>
            <a:r>
              <a:rPr lang="ru-RU" sz="1050" b="1" i="1" dirty="0" smtClean="0">
                <a:solidFill>
                  <a:schemeClr val="accent2">
                    <a:lumMod val="75000"/>
                  </a:schemeClr>
                </a:solidFill>
                <a:latin typeface="Segoe UI" pitchFamily="34" charset="0"/>
                <a:cs typeface="Segoe UI" pitchFamily="34" charset="0"/>
              </a:rPr>
              <a:t>или</a:t>
            </a:r>
            <a:br>
              <a:rPr lang="ru-RU" sz="1050" b="1" i="1" dirty="0" smtClean="0">
                <a:solidFill>
                  <a:schemeClr val="accent2">
                    <a:lumMod val="75000"/>
                  </a:schemeClr>
                </a:solidFill>
                <a:latin typeface="Segoe UI" pitchFamily="34" charset="0"/>
                <a:cs typeface="Segoe UI" pitchFamily="34" charset="0"/>
              </a:rPr>
            </a:br>
            <a:r>
              <a:rPr lang="ru-RU" sz="1050" b="1" i="1" dirty="0" smtClean="0">
                <a:solidFill>
                  <a:schemeClr val="accent2">
                    <a:lumMod val="75000"/>
                  </a:schemeClr>
                </a:solidFill>
                <a:latin typeface="Segoe UI" pitchFamily="34" charset="0"/>
                <a:cs typeface="Segoe UI" pitchFamily="34" charset="0"/>
              </a:rPr>
              <a:t>прямой доступ к корпоративным данным</a:t>
            </a:r>
            <a:endParaRPr lang="en-US" sz="1050" b="1" i="1" dirty="0">
              <a:solidFill>
                <a:schemeClr val="accent2">
                  <a:lumMod val="75000"/>
                </a:schemeClr>
              </a:solidFill>
              <a:latin typeface="Segoe UI" pitchFamily="34" charset="0"/>
              <a:cs typeface="Segoe UI" pitchFamily="34" charset="0"/>
            </a:endParaRPr>
          </a:p>
        </p:txBody>
      </p:sp>
      <p:grpSp>
        <p:nvGrpSpPr>
          <p:cNvPr id="111" name="Группа 61"/>
          <p:cNvGrpSpPr/>
          <p:nvPr/>
        </p:nvGrpSpPr>
        <p:grpSpPr>
          <a:xfrm>
            <a:off x="5674690" y="2329186"/>
            <a:ext cx="1162234" cy="1605791"/>
            <a:chOff x="4777198" y="1993778"/>
            <a:chExt cx="1162234" cy="1605791"/>
          </a:xfrm>
        </p:grpSpPr>
        <p:sp>
          <p:nvSpPr>
            <p:cNvPr id="112" name="Rounded Rectangle 4"/>
            <p:cNvSpPr/>
            <p:nvPr/>
          </p:nvSpPr>
          <p:spPr bwMode="auto">
            <a:xfrm>
              <a:off x="4777198" y="1993778"/>
              <a:ext cx="1162234" cy="1605791"/>
            </a:xfrm>
            <a:prstGeom prst="roundRect">
              <a:avLst>
                <a:gd name="adj" fmla="val 13144"/>
              </a:avLst>
            </a:prstGeom>
            <a:gradFill>
              <a:gsLst>
                <a:gs pos="0">
                  <a:schemeClr val="tx1">
                    <a:lumMod val="40000"/>
                    <a:lumOff val="60000"/>
                  </a:schemeClr>
                </a:gs>
                <a:gs pos="100000">
                  <a:schemeClr val="tx1">
                    <a:lumMod val="20000"/>
                    <a:lumOff val="80000"/>
                  </a:schemeClr>
                </a:gs>
              </a:gsLst>
            </a:gradFill>
            <a:ln w="12700">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tIns="36000" bIns="0" anchor="t" anchorCtr="1"/>
            <a:lstStyle/>
            <a:p>
              <a:pPr algn="ctr">
                <a:defRPr/>
              </a:pPr>
              <a:r>
                <a:rPr lang="en-US" sz="1100" i="1" dirty="0" smtClean="0">
                  <a:solidFill>
                    <a:schemeClr val="tx1"/>
                  </a:solidFill>
                  <a:latin typeface="Segoe UI" pitchFamily="34" charset="0"/>
                  <a:ea typeface="Verdana" pitchFamily="34" charset="0"/>
                  <a:cs typeface="Segoe UI" pitchFamily="34" charset="0"/>
                </a:rPr>
                <a:t>Corporate Virtual Desktop</a:t>
              </a:r>
              <a:endParaRPr lang="en-US" sz="1100" i="1" dirty="0">
                <a:solidFill>
                  <a:schemeClr val="tx1"/>
                </a:solidFill>
                <a:latin typeface="Segoe UI" pitchFamily="34" charset="0"/>
                <a:ea typeface="Verdana" pitchFamily="34" charset="0"/>
                <a:cs typeface="Segoe UI" pitchFamily="34" charset="0"/>
              </a:endParaRPr>
            </a:p>
          </p:txBody>
        </p:sp>
        <p:pic>
          <p:nvPicPr>
            <p:cNvPr id="113" name="Picture 62" descr="http://people.mozilla.com/%7Efaaborg/files/shiretoko/firefoxIcon/firefox-512.png"/>
            <p:cNvPicPr>
              <a:picLocks noChangeAspect="1" noChangeArrowheads="1"/>
            </p:cNvPicPr>
            <p:nvPr/>
          </p:nvPicPr>
          <p:blipFill>
            <a:blip r:embed="rId20" cstate="print"/>
            <a:srcRect/>
            <a:stretch>
              <a:fillRect/>
            </a:stretch>
          </p:blipFill>
          <p:spPr bwMode="auto">
            <a:xfrm>
              <a:off x="4929813" y="3125068"/>
              <a:ext cx="369707" cy="383102"/>
            </a:xfrm>
            <a:prstGeom prst="rect">
              <a:avLst/>
            </a:prstGeom>
            <a:noFill/>
          </p:spPr>
        </p:pic>
        <p:pic>
          <p:nvPicPr>
            <p:cNvPr id="114" name="Picture 9" descr="D:\DVD_ART35\Logos\Microsoft Office 2007 - all products\Word 2007\Office Word 2007 Product Icon.png"/>
            <p:cNvPicPr>
              <a:picLocks noChangeAspect="1" noChangeArrowheads="1"/>
            </p:cNvPicPr>
            <p:nvPr/>
          </p:nvPicPr>
          <p:blipFill>
            <a:blip r:embed="rId21" cstate="print"/>
            <a:srcRect/>
            <a:stretch>
              <a:fillRect/>
            </a:stretch>
          </p:blipFill>
          <p:spPr bwMode="auto">
            <a:xfrm>
              <a:off x="4915754" y="2632273"/>
              <a:ext cx="387411" cy="413547"/>
            </a:xfrm>
            <a:prstGeom prst="rect">
              <a:avLst/>
            </a:prstGeom>
            <a:noFill/>
          </p:spPr>
        </p:pic>
        <p:pic>
          <p:nvPicPr>
            <p:cNvPr id="115" name="Picture 32" descr="http://png-2.findicons.com/files/icons/1765/windows_icons_v2/128/outlook.png"/>
            <p:cNvPicPr>
              <a:picLocks noChangeAspect="1" noChangeArrowheads="1"/>
            </p:cNvPicPr>
            <p:nvPr/>
          </p:nvPicPr>
          <p:blipFill>
            <a:blip r:embed="rId22" cstate="print"/>
            <a:srcRect/>
            <a:stretch>
              <a:fillRect/>
            </a:stretch>
          </p:blipFill>
          <p:spPr bwMode="auto">
            <a:xfrm>
              <a:off x="5427879" y="2644373"/>
              <a:ext cx="387411" cy="401448"/>
            </a:xfrm>
            <a:prstGeom prst="rect">
              <a:avLst/>
            </a:prstGeom>
            <a:noFill/>
          </p:spPr>
        </p:pic>
        <p:pic>
          <p:nvPicPr>
            <p:cNvPr id="116" name="Picture 57" descr="http://images-1.findicons.com/files/icons/1070/software/256/skype.png"/>
            <p:cNvPicPr>
              <a:picLocks noChangeAspect="1" noChangeArrowheads="1"/>
            </p:cNvPicPr>
            <p:nvPr/>
          </p:nvPicPr>
          <p:blipFill>
            <a:blip r:embed="rId15" cstate="print"/>
            <a:srcRect l="4138" t="3986" r="4412" b="2056"/>
            <a:stretch>
              <a:fillRect/>
            </a:stretch>
          </p:blipFill>
          <p:spPr bwMode="auto">
            <a:xfrm>
              <a:off x="5428658" y="3106722"/>
              <a:ext cx="378867" cy="403359"/>
            </a:xfrm>
            <a:prstGeom prst="rect">
              <a:avLst/>
            </a:prstGeom>
            <a:noFill/>
          </p:spPr>
        </p:pic>
      </p:grpSp>
      <p:grpSp>
        <p:nvGrpSpPr>
          <p:cNvPr id="117" name="Group 92"/>
          <p:cNvGrpSpPr/>
          <p:nvPr/>
        </p:nvGrpSpPr>
        <p:grpSpPr>
          <a:xfrm>
            <a:off x="895030" y="2418380"/>
            <a:ext cx="1485077" cy="735987"/>
            <a:chOff x="1650830" y="1764013"/>
            <a:chExt cx="1656184" cy="792088"/>
          </a:xfrm>
        </p:grpSpPr>
        <p:sp>
          <p:nvSpPr>
            <p:cNvPr id="118" name="Rounded Rectangle 81"/>
            <p:cNvSpPr/>
            <p:nvPr/>
          </p:nvSpPr>
          <p:spPr bwMode="auto">
            <a:xfrm>
              <a:off x="1650830" y="1764013"/>
              <a:ext cx="1656184" cy="792088"/>
            </a:xfrm>
            <a:prstGeom prst="roundRect">
              <a:avLst>
                <a:gd name="adj" fmla="val 13144"/>
              </a:avLst>
            </a:prstGeom>
            <a:gradFill>
              <a:gsLst>
                <a:gs pos="0">
                  <a:schemeClr val="tx1">
                    <a:lumMod val="40000"/>
                    <a:lumOff val="60000"/>
                  </a:schemeClr>
                </a:gs>
                <a:gs pos="100000">
                  <a:schemeClr val="tx1">
                    <a:lumMod val="20000"/>
                    <a:lumOff val="80000"/>
                  </a:schemeClr>
                </a:gs>
              </a:gsLst>
            </a:gradFill>
            <a:ln w="12700">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tIns="36000" bIns="0" anchor="t" anchorCtr="1"/>
            <a:lstStyle/>
            <a:p>
              <a:pPr algn="ctr">
                <a:defRPr/>
              </a:pPr>
              <a:r>
                <a:rPr lang="ru-RU" sz="1050" i="1" dirty="0" smtClean="0">
                  <a:solidFill>
                    <a:schemeClr val="tx1"/>
                  </a:solidFill>
                  <a:latin typeface="Segoe UI" pitchFamily="34" charset="0"/>
                  <a:cs typeface="Segoe UI" pitchFamily="34" charset="0"/>
                </a:rPr>
                <a:t>Корпоративная рабочая среда</a:t>
              </a:r>
              <a:endParaRPr lang="en-US" sz="1100" i="1" dirty="0">
                <a:solidFill>
                  <a:schemeClr val="tx1"/>
                </a:solidFill>
                <a:latin typeface="Segoe UI" pitchFamily="34" charset="0"/>
                <a:cs typeface="Segoe UI" pitchFamily="34" charset="0"/>
              </a:endParaRPr>
            </a:p>
          </p:txBody>
        </p:sp>
        <p:pic>
          <p:nvPicPr>
            <p:cNvPr id="119" name="Picture 62" descr="http://people.mozilla.com/%7Efaaborg/files/shiretoko/firefoxIcon/firefox-512.png"/>
            <p:cNvPicPr>
              <a:picLocks noChangeAspect="1" noChangeArrowheads="1"/>
            </p:cNvPicPr>
            <p:nvPr/>
          </p:nvPicPr>
          <p:blipFill>
            <a:blip r:embed="rId20" cstate="print"/>
            <a:srcRect/>
            <a:stretch>
              <a:fillRect/>
            </a:stretch>
          </p:blipFill>
          <p:spPr bwMode="auto">
            <a:xfrm>
              <a:off x="1712640" y="2215927"/>
              <a:ext cx="268288" cy="268288"/>
            </a:xfrm>
            <a:prstGeom prst="rect">
              <a:avLst/>
            </a:prstGeom>
            <a:noFill/>
          </p:spPr>
        </p:pic>
        <p:pic>
          <p:nvPicPr>
            <p:cNvPr id="120" name="Picture 9" descr="D:\DVD_ART35\Logos\Microsoft Office 2007 - all products\Word 2007\Office Word 2007 Product Icon.png"/>
            <p:cNvPicPr>
              <a:picLocks noChangeAspect="1" noChangeArrowheads="1"/>
            </p:cNvPicPr>
            <p:nvPr/>
          </p:nvPicPr>
          <p:blipFill>
            <a:blip r:embed="rId21" cstate="print"/>
            <a:srcRect/>
            <a:stretch>
              <a:fillRect/>
            </a:stretch>
          </p:blipFill>
          <p:spPr bwMode="auto">
            <a:xfrm>
              <a:off x="2792760" y="2196183"/>
              <a:ext cx="288032" cy="296713"/>
            </a:xfrm>
            <a:prstGeom prst="rect">
              <a:avLst/>
            </a:prstGeom>
            <a:noFill/>
          </p:spPr>
        </p:pic>
        <p:pic>
          <p:nvPicPr>
            <p:cNvPr id="121" name="Picture 57" descr="http://images-1.findicons.com/files/icons/1070/software/256/skype.png"/>
            <p:cNvPicPr>
              <a:picLocks noChangeAspect="1" noChangeArrowheads="1"/>
            </p:cNvPicPr>
            <p:nvPr/>
          </p:nvPicPr>
          <p:blipFill>
            <a:blip r:embed="rId15" cstate="print"/>
            <a:srcRect l="4138" t="3986" r="4412" b="2056"/>
            <a:stretch>
              <a:fillRect/>
            </a:stretch>
          </p:blipFill>
          <p:spPr bwMode="auto">
            <a:xfrm>
              <a:off x="2432720" y="2196183"/>
              <a:ext cx="280345" cy="288032"/>
            </a:xfrm>
            <a:prstGeom prst="rect">
              <a:avLst/>
            </a:prstGeom>
            <a:noFill/>
          </p:spPr>
        </p:pic>
        <p:pic>
          <p:nvPicPr>
            <p:cNvPr id="122" name="Picture 32" descr="http://png-2.findicons.com/files/icons/1765/windows_icons_v2/128/outlook.png"/>
            <p:cNvPicPr>
              <a:picLocks noChangeAspect="1" noChangeArrowheads="1"/>
            </p:cNvPicPr>
            <p:nvPr/>
          </p:nvPicPr>
          <p:blipFill>
            <a:blip r:embed="rId23" cstate="print"/>
            <a:srcRect/>
            <a:stretch>
              <a:fillRect/>
            </a:stretch>
          </p:blipFill>
          <p:spPr bwMode="auto">
            <a:xfrm>
              <a:off x="2072680" y="2196183"/>
              <a:ext cx="288032" cy="288032"/>
            </a:xfrm>
            <a:prstGeom prst="rect">
              <a:avLst/>
            </a:prstGeom>
            <a:noFill/>
          </p:spPr>
        </p:pic>
      </p:grpSp>
      <p:cxnSp>
        <p:nvCxnSpPr>
          <p:cNvPr id="123" name="Straight Arrow Connector 75"/>
          <p:cNvCxnSpPr>
            <a:stCxn id="112" idx="2"/>
            <a:endCxn id="97" idx="0"/>
          </p:cNvCxnSpPr>
          <p:nvPr/>
        </p:nvCxnSpPr>
        <p:spPr>
          <a:xfrm rot="5400000">
            <a:off x="4017931" y="2744663"/>
            <a:ext cx="1047563" cy="3428191"/>
          </a:xfrm>
          <a:prstGeom prst="curvedConnector3">
            <a:avLst>
              <a:gd name="adj1" fmla="val 50000"/>
            </a:avLst>
          </a:prstGeom>
          <a:ln w="38100">
            <a:solidFill>
              <a:srgbClr val="0099CC"/>
            </a:solidFill>
            <a:prstDash val="sysDot"/>
            <a:tailEnd type="triangle" w="med" len="med"/>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5081065" y="1162850"/>
            <a:ext cx="3180052" cy="577081"/>
          </a:xfrm>
          <a:prstGeom prst="rect">
            <a:avLst/>
          </a:prstGeom>
          <a:noFill/>
        </p:spPr>
        <p:txBody>
          <a:bodyPr wrap="square" rtlCol="0">
            <a:spAutoFit/>
          </a:bodyPr>
          <a:lstStyle/>
          <a:p>
            <a:r>
              <a:rPr lang="ru-RU" sz="1050" b="1" dirty="0" smtClean="0">
                <a:solidFill>
                  <a:srgbClr val="333333"/>
                </a:solidFill>
                <a:latin typeface="Segoe UI" pitchFamily="34" charset="0"/>
                <a:cs typeface="Segoe UI" pitchFamily="34" charset="0"/>
              </a:rPr>
              <a:t>Персональное </a:t>
            </a:r>
            <a:r>
              <a:rPr lang="en-US" sz="1050" b="1" dirty="0" smtClean="0">
                <a:solidFill>
                  <a:srgbClr val="333333"/>
                </a:solidFill>
                <a:latin typeface="Segoe UI" pitchFamily="34" charset="0"/>
                <a:cs typeface="Segoe UI" pitchFamily="34" charset="0"/>
              </a:rPr>
              <a:t>BYOD</a:t>
            </a:r>
            <a:r>
              <a:rPr lang="ru-RU" sz="1050" b="1" dirty="0" smtClean="0">
                <a:solidFill>
                  <a:srgbClr val="333333"/>
                </a:solidFill>
                <a:latin typeface="Segoe UI" pitchFamily="34" charset="0"/>
                <a:cs typeface="Segoe UI" pitchFamily="34" charset="0"/>
              </a:rPr>
              <a:t>-устройство</a:t>
            </a:r>
          </a:p>
          <a:p>
            <a:r>
              <a:rPr lang="en-US" sz="1050" dirty="0" smtClean="0">
                <a:solidFill>
                  <a:srgbClr val="333333"/>
                </a:solidFill>
                <a:latin typeface="Segoe UI" pitchFamily="34" charset="0"/>
                <a:cs typeface="Segoe UI" pitchFamily="34" charset="0"/>
              </a:rPr>
              <a:t>(Android, iOS, Windows RT</a:t>
            </a:r>
            <a:r>
              <a:rPr lang="ru-RU" sz="1050" dirty="0" smtClean="0">
                <a:solidFill>
                  <a:srgbClr val="333333"/>
                </a:solidFill>
                <a:latin typeface="Segoe UI" pitchFamily="34" charset="0"/>
                <a:cs typeface="Segoe UI" pitchFamily="34" charset="0"/>
              </a:rPr>
              <a:t>, ноутбук, домашний компьютер…</a:t>
            </a:r>
            <a:r>
              <a:rPr lang="en-US" sz="1050" dirty="0" smtClean="0">
                <a:solidFill>
                  <a:srgbClr val="333333"/>
                </a:solidFill>
                <a:latin typeface="Segoe UI" pitchFamily="34" charset="0"/>
                <a:cs typeface="Segoe UI" pitchFamily="34" charset="0"/>
              </a:rPr>
              <a:t>)</a:t>
            </a:r>
            <a:r>
              <a:rPr lang="ru-RU" sz="1050" dirty="0" smtClean="0">
                <a:solidFill>
                  <a:srgbClr val="333333"/>
                </a:solidFill>
                <a:latin typeface="Segoe UI" pitchFamily="34" charset="0"/>
                <a:cs typeface="Segoe UI" pitchFamily="34" charset="0"/>
              </a:rPr>
              <a:t> </a:t>
            </a:r>
            <a:r>
              <a:rPr lang="ru-RU" sz="1050" b="1" dirty="0" smtClean="0">
                <a:solidFill>
                  <a:srgbClr val="333333"/>
                </a:solidFill>
                <a:latin typeface="Segoe UI" pitchFamily="34" charset="0"/>
                <a:cs typeface="Segoe UI" pitchFamily="34" charset="0"/>
              </a:rPr>
              <a:t>или тонкий клиент</a:t>
            </a:r>
            <a:endParaRPr lang="en-US" sz="1050" b="1" dirty="0" smtClean="0">
              <a:solidFill>
                <a:srgbClr val="333333"/>
              </a:solidFill>
              <a:latin typeface="Segoe UI" pitchFamily="34" charset="0"/>
              <a:cs typeface="Segoe UI" pitchFamily="34" charset="0"/>
            </a:endParaRPr>
          </a:p>
        </p:txBody>
      </p:sp>
      <p:sp>
        <p:nvSpPr>
          <p:cNvPr id="125" name="Rounded Rectangle 79"/>
          <p:cNvSpPr/>
          <p:nvPr/>
        </p:nvSpPr>
        <p:spPr bwMode="auto">
          <a:xfrm>
            <a:off x="897428" y="3278981"/>
            <a:ext cx="1485077" cy="535264"/>
          </a:xfrm>
          <a:prstGeom prst="roundRect">
            <a:avLst>
              <a:gd name="adj" fmla="val 17663"/>
            </a:avLst>
          </a:prstGeom>
          <a:gradFill>
            <a:gsLst>
              <a:gs pos="0">
                <a:srgbClr val="037BB1"/>
              </a:gs>
              <a:gs pos="83000">
                <a:srgbClr val="0383BD">
                  <a:alpha val="64000"/>
                </a:srgbClr>
              </a:gs>
            </a:gsLst>
          </a:gradFill>
          <a:ln w="12700">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lIns="36000" tIns="36000" rIns="36000" bIns="36000" anchor="ctr" anchorCtr="0"/>
          <a:lstStyle/>
          <a:p>
            <a:pPr algn="ctr">
              <a:defRPr/>
            </a:pPr>
            <a:r>
              <a:rPr lang="en-US" sz="1100" b="1" dirty="0" smtClean="0">
                <a:solidFill>
                  <a:schemeClr val="bg1"/>
                </a:solidFill>
                <a:latin typeface="Segoe UI" pitchFamily="34" charset="0"/>
                <a:cs typeface="Segoe UI" pitchFamily="34" charset="0"/>
              </a:rPr>
              <a:t>Windows</a:t>
            </a:r>
            <a:endParaRPr lang="en-US" sz="1600" b="1" dirty="0" smtClean="0">
              <a:solidFill>
                <a:schemeClr val="bg1"/>
              </a:solidFill>
              <a:latin typeface="Segoe UI" pitchFamily="34" charset="0"/>
              <a:cs typeface="Segoe UI" pitchFamily="34" charset="0"/>
            </a:endParaRPr>
          </a:p>
        </p:txBody>
      </p:sp>
      <p:sp>
        <p:nvSpPr>
          <p:cNvPr id="126" name="TextBox 125"/>
          <p:cNvSpPr txBox="1"/>
          <p:nvPr/>
        </p:nvSpPr>
        <p:spPr>
          <a:xfrm>
            <a:off x="7158021" y="5160914"/>
            <a:ext cx="1740651" cy="861774"/>
          </a:xfrm>
          <a:prstGeom prst="rect">
            <a:avLst/>
          </a:prstGeom>
          <a:noFill/>
          <a:ln w="22225">
            <a:solidFill>
              <a:srgbClr val="FF0000"/>
            </a:solidFill>
            <a:prstDash val="sysDot"/>
          </a:ln>
        </p:spPr>
        <p:txBody>
          <a:bodyPr wrap="square" rtlCol="0">
            <a:spAutoFit/>
          </a:bodyPr>
          <a:lstStyle/>
          <a:p>
            <a:pPr algn="ctr"/>
            <a:r>
              <a:rPr lang="ru-RU" sz="1000" b="1" i="1" dirty="0" smtClean="0">
                <a:solidFill>
                  <a:srgbClr val="C00000"/>
                </a:solidFill>
                <a:latin typeface="Segoe UI" pitchFamily="34" charset="0"/>
                <a:ea typeface="Verdana" pitchFamily="34" charset="0"/>
                <a:cs typeface="Segoe UI" pitchFamily="34" charset="0"/>
              </a:rPr>
              <a:t>КАНАЛЫ УТЕЧКИ ДАННЫХ,</a:t>
            </a:r>
            <a:br>
              <a:rPr lang="ru-RU" sz="1000" b="1" i="1" dirty="0" smtClean="0">
                <a:solidFill>
                  <a:srgbClr val="C00000"/>
                </a:solidFill>
                <a:latin typeface="Segoe UI" pitchFamily="34" charset="0"/>
                <a:ea typeface="Verdana" pitchFamily="34" charset="0"/>
                <a:cs typeface="Segoe UI" pitchFamily="34" charset="0"/>
              </a:rPr>
            </a:br>
            <a:r>
              <a:rPr lang="ru-RU" sz="1000" b="1" i="1" u="sng" dirty="0" smtClean="0">
                <a:solidFill>
                  <a:srgbClr val="C00000"/>
                </a:solidFill>
                <a:latin typeface="Segoe UI" pitchFamily="34" charset="0"/>
                <a:ea typeface="Verdana" pitchFamily="34" charset="0"/>
                <a:cs typeface="Segoe UI" pitchFamily="34" charset="0"/>
              </a:rPr>
              <a:t>не контролируемые </a:t>
            </a:r>
            <a:br>
              <a:rPr lang="ru-RU" sz="1000" b="1" i="1" u="sng" dirty="0" smtClean="0">
                <a:solidFill>
                  <a:srgbClr val="C00000"/>
                </a:solidFill>
                <a:latin typeface="Segoe UI" pitchFamily="34" charset="0"/>
                <a:ea typeface="Verdana" pitchFamily="34" charset="0"/>
                <a:cs typeface="Segoe UI" pitchFamily="34" charset="0"/>
              </a:rPr>
            </a:br>
            <a:r>
              <a:rPr lang="ru-RU" sz="1000" b="1" i="1" dirty="0" smtClean="0">
                <a:solidFill>
                  <a:srgbClr val="C00000"/>
                </a:solidFill>
                <a:latin typeface="Segoe UI" pitchFamily="34" charset="0"/>
                <a:ea typeface="Verdana" pitchFamily="34" charset="0"/>
                <a:cs typeface="Segoe UI" pitchFamily="34" charset="0"/>
              </a:rPr>
              <a:t>на уровне периметра корпоративной сети</a:t>
            </a:r>
            <a:endParaRPr lang="en-US" sz="1000" b="1" i="1" dirty="0" smtClean="0">
              <a:solidFill>
                <a:srgbClr val="C00000"/>
              </a:solidFill>
              <a:latin typeface="Segoe UI" pitchFamily="34" charset="0"/>
              <a:ea typeface="Verdana" pitchFamily="34" charset="0"/>
              <a:cs typeface="Segoe UI" pitchFamily="34" charset="0"/>
            </a:endParaRPr>
          </a:p>
        </p:txBody>
      </p:sp>
      <p:cxnSp>
        <p:nvCxnSpPr>
          <p:cNvPr id="127" name="Straight Arrow Connector 269"/>
          <p:cNvCxnSpPr>
            <a:stCxn id="126" idx="1"/>
          </p:cNvCxnSpPr>
          <p:nvPr/>
        </p:nvCxnSpPr>
        <p:spPr>
          <a:xfrm flipH="1" flipV="1">
            <a:off x="3407995" y="4645778"/>
            <a:ext cx="3750026" cy="946023"/>
          </a:xfrm>
          <a:prstGeom prst="straightConnector1">
            <a:avLst/>
          </a:prstGeom>
          <a:ln w="15875">
            <a:solidFill>
              <a:srgbClr val="FF00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28" name="Straight Arrow Connector 94"/>
          <p:cNvCxnSpPr>
            <a:stCxn id="126" idx="1"/>
          </p:cNvCxnSpPr>
          <p:nvPr/>
        </p:nvCxnSpPr>
        <p:spPr>
          <a:xfrm flipH="1" flipV="1">
            <a:off x="4877973" y="5187816"/>
            <a:ext cx="2280048" cy="403985"/>
          </a:xfrm>
          <a:prstGeom prst="straightConnector1">
            <a:avLst/>
          </a:prstGeom>
          <a:ln w="15875" cmpd="sng">
            <a:solidFill>
              <a:srgbClr val="FF00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29" name="Straight Arrow Connector 100"/>
          <p:cNvCxnSpPr>
            <a:stCxn id="126" idx="1"/>
          </p:cNvCxnSpPr>
          <p:nvPr/>
        </p:nvCxnSpPr>
        <p:spPr>
          <a:xfrm flipH="1" flipV="1">
            <a:off x="6397393" y="4913826"/>
            <a:ext cx="760628" cy="677975"/>
          </a:xfrm>
          <a:prstGeom prst="straightConnector1">
            <a:avLst/>
          </a:prstGeom>
          <a:ln w="15875" cmpd="sng">
            <a:solidFill>
              <a:srgbClr val="FF0000"/>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0" name="Straight Arrow Connector 105"/>
          <p:cNvCxnSpPr>
            <a:stCxn id="126" idx="1"/>
          </p:cNvCxnSpPr>
          <p:nvPr/>
        </p:nvCxnSpPr>
        <p:spPr>
          <a:xfrm flipH="1" flipV="1">
            <a:off x="5560741" y="5429196"/>
            <a:ext cx="1597280" cy="162605"/>
          </a:xfrm>
          <a:prstGeom prst="straightConnector1">
            <a:avLst/>
          </a:prstGeom>
          <a:ln w="15875" cmpd="sng">
            <a:solidFill>
              <a:srgbClr val="FF0000"/>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1" name="Rounded Rectangle 81"/>
          <p:cNvSpPr/>
          <p:nvPr/>
        </p:nvSpPr>
        <p:spPr bwMode="auto">
          <a:xfrm>
            <a:off x="851747" y="3999622"/>
            <a:ext cx="1485077" cy="735987"/>
          </a:xfrm>
          <a:prstGeom prst="roundRect">
            <a:avLst>
              <a:gd name="adj" fmla="val 13144"/>
            </a:avLst>
          </a:prstGeom>
          <a:solidFill>
            <a:schemeClr val="accent3">
              <a:lumMod val="60000"/>
              <a:lumOff val="40000"/>
            </a:schemeClr>
          </a:solidFill>
          <a:ln w="12700">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tIns="36000" bIns="0" anchor="t" anchorCtr="1"/>
          <a:lstStyle/>
          <a:p>
            <a:pPr algn="ctr">
              <a:defRPr/>
            </a:pPr>
            <a:r>
              <a:rPr lang="ru-RU" sz="1100" i="1" dirty="0" smtClean="0">
                <a:solidFill>
                  <a:schemeClr val="tx1"/>
                </a:solidFill>
                <a:latin typeface="Segoe UI" pitchFamily="34" charset="0"/>
                <a:cs typeface="Segoe UI" pitchFamily="34" charset="0"/>
              </a:rPr>
              <a:t>Корпоративные данные</a:t>
            </a:r>
            <a:endParaRPr lang="en-US" sz="1100" i="1" dirty="0">
              <a:solidFill>
                <a:schemeClr val="tx1"/>
              </a:solidFill>
              <a:latin typeface="Segoe UI" pitchFamily="34" charset="0"/>
              <a:cs typeface="Segoe UI" pitchFamily="34" charset="0"/>
            </a:endParaRPr>
          </a:p>
        </p:txBody>
      </p:sp>
      <p:pic>
        <p:nvPicPr>
          <p:cNvPr id="132" name="Picture 4" descr="http://publicdomainvectors.org/photos/file_server.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436594" y="4410063"/>
            <a:ext cx="408254" cy="471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17763"/>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Заголовок 6"/>
          <p:cNvSpPr>
            <a:spLocks noGrp="1"/>
          </p:cNvSpPr>
          <p:nvPr>
            <p:ph type="title" idx="4294967295"/>
          </p:nvPr>
        </p:nvSpPr>
        <p:spPr bwMode="auto">
          <a:xfrm>
            <a:off x="0" y="550127"/>
            <a:ext cx="8112125" cy="4817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smtClean="0">
                <a:effectLst/>
                <a:latin typeface="+mj-lt"/>
              </a:rPr>
              <a:t>Технология </a:t>
            </a:r>
            <a:r>
              <a:rPr lang="en-US" sz="1900" b="1" dirty="0" smtClean="0">
                <a:effectLst/>
                <a:latin typeface="+mj-lt"/>
              </a:rPr>
              <a:t>Virtual </a:t>
            </a:r>
            <a:r>
              <a:rPr lang="en-US" sz="1900" b="1" dirty="0">
                <a:effectLst/>
                <a:latin typeface="+mj-lt"/>
              </a:rPr>
              <a:t>DLP</a:t>
            </a:r>
            <a:endParaRPr lang="ru-RU" sz="1900" b="1" dirty="0">
              <a:effectLst/>
              <a:latin typeface="+mj-lt"/>
            </a:endParaRPr>
          </a:p>
        </p:txBody>
      </p:sp>
      <p:pic>
        <p:nvPicPr>
          <p:cNvPr id="84" name="Picture 19" descr="C:\Documents and Settings\Alexei\My Documents\AL\DL\Invest\Prosp\Almaz\vDLP_DataSecurit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35363" y="1338201"/>
            <a:ext cx="5432425"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65"/>
          <p:cNvSpPr txBox="1">
            <a:spLocks noChangeArrowheads="1"/>
          </p:cNvSpPr>
          <p:nvPr/>
        </p:nvSpPr>
        <p:spPr bwMode="auto">
          <a:xfrm>
            <a:off x="360590" y="2954859"/>
            <a:ext cx="43957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en-US" sz="1500" b="1" dirty="0"/>
              <a:t>Desktop/Application</a:t>
            </a:r>
            <a:br>
              <a:rPr lang="en-US" sz="1500" b="1" dirty="0"/>
            </a:br>
            <a:r>
              <a:rPr lang="en-US" sz="1500" b="1" dirty="0"/>
              <a:t>Virtualization</a:t>
            </a:r>
            <a:endParaRPr lang="ru-RU" sz="1500" b="1" dirty="0"/>
          </a:p>
        </p:txBody>
      </p:sp>
      <p:sp>
        <p:nvSpPr>
          <p:cNvPr id="86" name="Title 2"/>
          <p:cNvSpPr txBox="1">
            <a:spLocks/>
          </p:cNvSpPr>
          <p:nvPr/>
        </p:nvSpPr>
        <p:spPr bwMode="auto">
          <a:xfrm>
            <a:off x="0" y="1827213"/>
            <a:ext cx="3378200" cy="1038746"/>
          </a:xfrm>
          <a:prstGeom prst="rect">
            <a:avLst/>
          </a:prstGeom>
          <a:solidFill>
            <a:srgbClr val="5D723A"/>
          </a:solidFill>
          <a:ln>
            <a:noFill/>
          </a:ln>
          <a:extLst/>
        </p:spPr>
        <p:txBody>
          <a:bodyPr wrap="square"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algn="ctr" eaLnBrk="1" hangingPunct="1">
              <a:lnSpc>
                <a:spcPct val="150000"/>
              </a:lnSpc>
              <a:spcBef>
                <a:spcPct val="0"/>
              </a:spcBef>
              <a:buClrTx/>
              <a:buFontTx/>
              <a:buNone/>
              <a:defRPr/>
            </a:pPr>
            <a:r>
              <a:rPr lang="ru-RU" sz="1500" b="1" dirty="0" smtClean="0">
                <a:solidFill>
                  <a:schemeClr val="bg1"/>
                </a:solidFill>
              </a:rPr>
              <a:t>ДОСТУП К КОРПОРАТИВНЫМ ДАННЫМ – </a:t>
            </a:r>
            <a:r>
              <a:rPr lang="en-US" sz="1500" b="1" dirty="0" smtClean="0">
                <a:solidFill>
                  <a:schemeClr val="bg1"/>
                </a:solidFill>
              </a:rPr>
              <a:t/>
            </a:r>
            <a:br>
              <a:rPr lang="en-US" sz="1500" b="1" dirty="0" smtClean="0">
                <a:solidFill>
                  <a:schemeClr val="bg1"/>
                </a:solidFill>
              </a:rPr>
            </a:br>
            <a:r>
              <a:rPr lang="ru-RU" sz="1500" b="1" dirty="0" smtClean="0">
                <a:solidFill>
                  <a:schemeClr val="bg1"/>
                </a:solidFill>
              </a:rPr>
              <a:t>ТОЛЬКО НА ВРЕМЯ РАБОТЫ. </a:t>
            </a:r>
            <a:endParaRPr lang="en-US" sz="1500" b="1" dirty="0" smtClean="0">
              <a:solidFill>
                <a:schemeClr val="bg1"/>
              </a:solidFill>
            </a:endParaRPr>
          </a:p>
        </p:txBody>
      </p:sp>
      <p:grpSp>
        <p:nvGrpSpPr>
          <p:cNvPr id="87" name="Группа 52"/>
          <p:cNvGrpSpPr>
            <a:grpSpLocks/>
          </p:cNvGrpSpPr>
          <p:nvPr/>
        </p:nvGrpSpPr>
        <p:grpSpPr bwMode="auto">
          <a:xfrm>
            <a:off x="906787" y="4924964"/>
            <a:ext cx="7897812" cy="231775"/>
            <a:chOff x="823009" y="1384185"/>
            <a:chExt cx="7665833" cy="230799"/>
          </a:xfrm>
        </p:grpSpPr>
        <p:grpSp>
          <p:nvGrpSpPr>
            <p:cNvPr id="88" name="Группа 53"/>
            <p:cNvGrpSpPr>
              <a:grpSpLocks/>
            </p:cNvGrpSpPr>
            <p:nvPr/>
          </p:nvGrpSpPr>
          <p:grpSpPr bwMode="auto">
            <a:xfrm>
              <a:off x="823009" y="1384185"/>
              <a:ext cx="121365" cy="200055"/>
              <a:chOff x="700976" y="1361330"/>
              <a:chExt cx="238150" cy="238150"/>
            </a:xfrm>
          </p:grpSpPr>
          <p:pic>
            <p:nvPicPr>
              <p:cNvPr id="9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56" y="1365910"/>
                <a:ext cx="233570" cy="23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 name="Скругленный прямоугольник 56"/>
              <p:cNvSpPr/>
              <p:nvPr/>
            </p:nvSpPr>
            <p:spPr>
              <a:xfrm>
                <a:off x="700976" y="1361330"/>
                <a:ext cx="238862" cy="238993"/>
              </a:xfrm>
              <a:prstGeom prst="roundRect">
                <a:avLst>
                  <a:gd name="adj" fmla="val 3116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500"/>
              </a:p>
            </p:txBody>
          </p:sp>
        </p:grpSp>
        <p:sp>
          <p:nvSpPr>
            <p:cNvPr id="89" name="Title 2"/>
            <p:cNvSpPr txBox="1">
              <a:spLocks/>
            </p:cNvSpPr>
            <p:nvPr/>
          </p:nvSpPr>
          <p:spPr bwMode="auto">
            <a:xfrm>
              <a:off x="1051495" y="1384185"/>
              <a:ext cx="7437347" cy="23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1500" dirty="0"/>
                <a:t>Использование </a:t>
              </a:r>
              <a:r>
                <a:rPr lang="ru-RU" sz="1500" b="1" dirty="0"/>
                <a:t>виртуальной рабочей среды </a:t>
              </a:r>
              <a:r>
                <a:rPr lang="ru-RU" sz="1500" dirty="0"/>
                <a:t>вместо локального контейнера</a:t>
              </a:r>
              <a:endParaRPr lang="en-US" sz="1500" dirty="0"/>
            </a:p>
          </p:txBody>
        </p:sp>
      </p:grpSp>
      <p:grpSp>
        <p:nvGrpSpPr>
          <p:cNvPr id="92" name="Группа 52"/>
          <p:cNvGrpSpPr>
            <a:grpSpLocks/>
          </p:cNvGrpSpPr>
          <p:nvPr/>
        </p:nvGrpSpPr>
        <p:grpSpPr bwMode="auto">
          <a:xfrm>
            <a:off x="906787" y="5245639"/>
            <a:ext cx="7897812" cy="692150"/>
            <a:chOff x="823009" y="1384185"/>
            <a:chExt cx="7665833" cy="692398"/>
          </a:xfrm>
        </p:grpSpPr>
        <p:grpSp>
          <p:nvGrpSpPr>
            <p:cNvPr id="93" name="Группа 53"/>
            <p:cNvGrpSpPr>
              <a:grpSpLocks/>
            </p:cNvGrpSpPr>
            <p:nvPr/>
          </p:nvGrpSpPr>
          <p:grpSpPr bwMode="auto">
            <a:xfrm>
              <a:off x="823009" y="1384185"/>
              <a:ext cx="121365" cy="200055"/>
              <a:chOff x="700976" y="1361330"/>
              <a:chExt cx="238150" cy="238150"/>
            </a:xfrm>
          </p:grpSpPr>
          <p:pic>
            <p:nvPicPr>
              <p:cNvPr id="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56" y="1365910"/>
                <a:ext cx="233570" cy="23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Скругленный прямоугольник 56"/>
              <p:cNvSpPr/>
              <p:nvPr/>
            </p:nvSpPr>
            <p:spPr>
              <a:xfrm>
                <a:off x="700976" y="1361330"/>
                <a:ext cx="238862" cy="238200"/>
              </a:xfrm>
              <a:prstGeom prst="roundRect">
                <a:avLst>
                  <a:gd name="adj" fmla="val 3116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500"/>
              </a:p>
            </p:txBody>
          </p:sp>
        </p:grpSp>
        <p:sp>
          <p:nvSpPr>
            <p:cNvPr id="94" name="Title 2"/>
            <p:cNvSpPr txBox="1">
              <a:spLocks/>
            </p:cNvSpPr>
            <p:nvPr/>
          </p:nvSpPr>
          <p:spPr bwMode="auto">
            <a:xfrm>
              <a:off x="1051495" y="1384185"/>
              <a:ext cx="7437347" cy="69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1500" b="1" dirty="0"/>
                <a:t>Отсутствие зависимости </a:t>
              </a:r>
              <a:r>
                <a:rPr lang="ru-RU" sz="1500" dirty="0"/>
                <a:t>от особенностей реализации мобильной платформы:</a:t>
              </a:r>
              <a:br>
                <a:rPr lang="ru-RU" sz="1500" dirty="0"/>
              </a:br>
              <a:r>
                <a:rPr lang="ru-RU" sz="1500" dirty="0"/>
                <a:t>применимость на любых персональных устройствах (планшеты, лэптопы, тонкие клиенты, домашние компьютеры с любыми операционными системами).</a:t>
              </a:r>
              <a:endParaRPr lang="en-US" sz="1500" dirty="0"/>
            </a:p>
          </p:txBody>
        </p:sp>
      </p:grpSp>
      <p:grpSp>
        <p:nvGrpSpPr>
          <p:cNvPr id="97" name="Группа 52"/>
          <p:cNvGrpSpPr>
            <a:grpSpLocks/>
          </p:cNvGrpSpPr>
          <p:nvPr/>
        </p:nvGrpSpPr>
        <p:grpSpPr bwMode="auto">
          <a:xfrm>
            <a:off x="898849" y="6055268"/>
            <a:ext cx="7897813" cy="230832"/>
            <a:chOff x="823009" y="1384185"/>
            <a:chExt cx="7665833" cy="231445"/>
          </a:xfrm>
        </p:grpSpPr>
        <p:grpSp>
          <p:nvGrpSpPr>
            <p:cNvPr id="98" name="Группа 53"/>
            <p:cNvGrpSpPr>
              <a:grpSpLocks/>
            </p:cNvGrpSpPr>
            <p:nvPr/>
          </p:nvGrpSpPr>
          <p:grpSpPr bwMode="auto">
            <a:xfrm>
              <a:off x="823009" y="1384185"/>
              <a:ext cx="121365" cy="200055"/>
              <a:chOff x="700976" y="1361330"/>
              <a:chExt cx="238150" cy="238150"/>
            </a:xfrm>
          </p:grpSpPr>
          <p:pic>
            <p:nvPicPr>
              <p:cNvPr id="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556" y="1365910"/>
                <a:ext cx="233570" cy="233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Скругленный прямоугольник 56"/>
              <p:cNvSpPr/>
              <p:nvPr/>
            </p:nvSpPr>
            <p:spPr>
              <a:xfrm>
                <a:off x="700976" y="1361330"/>
                <a:ext cx="238864" cy="238747"/>
              </a:xfrm>
              <a:prstGeom prst="roundRect">
                <a:avLst>
                  <a:gd name="adj" fmla="val 3116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500"/>
              </a:p>
            </p:txBody>
          </p:sp>
        </p:grpSp>
        <p:sp>
          <p:nvSpPr>
            <p:cNvPr id="99" name="Title 2"/>
            <p:cNvSpPr txBox="1">
              <a:spLocks/>
            </p:cNvSpPr>
            <p:nvPr/>
          </p:nvSpPr>
          <p:spPr bwMode="auto">
            <a:xfrm>
              <a:off x="1051495" y="1384185"/>
              <a:ext cx="7437347" cy="231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1500" dirty="0" smtClean="0"/>
                <a:t>Функционирование </a:t>
              </a:r>
              <a:r>
                <a:rPr lang="en-US" sz="1500" dirty="0" smtClean="0"/>
                <a:t>DLP-</a:t>
              </a:r>
              <a:r>
                <a:rPr lang="ru-RU" sz="1500" dirty="0" smtClean="0"/>
                <a:t>системы внутри </a:t>
              </a:r>
              <a:r>
                <a:rPr lang="ru-RU" sz="1500" dirty="0"/>
                <a:t>терминальной сессии (в виртуальной среде)</a:t>
              </a:r>
              <a:endParaRPr lang="en-US" sz="1500" dirty="0"/>
            </a:p>
          </p:txBody>
        </p:sp>
      </p:grpSp>
    </p:spTree>
    <p:extLst>
      <p:ext uri="{BB962C8B-B14F-4D97-AF65-F5344CB8AC3E}">
        <p14:creationId xmlns:p14="http://schemas.microsoft.com/office/powerpoint/2010/main" val="3647111444"/>
      </p:ext>
    </p:extLst>
  </p:cSld>
  <p:clrMapOvr>
    <a:masterClrMapping/>
  </p:clrMapOvr>
  <p:transition spd="med">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Пирог 21"/>
          <p:cNvSpPr/>
          <p:nvPr/>
        </p:nvSpPr>
        <p:spPr bwMode="auto">
          <a:xfrm>
            <a:off x="600710" y="1303020"/>
            <a:ext cx="5071544" cy="4800414"/>
          </a:xfrm>
          <a:prstGeom prst="pie">
            <a:avLst>
              <a:gd name="adj1" fmla="val 5400000"/>
              <a:gd name="adj2" fmla="val 16200000"/>
            </a:avLst>
          </a:prstGeom>
          <a:solidFill>
            <a:srgbClr val="6A8343"/>
          </a:solidFill>
          <a:ln>
            <a:solidFill>
              <a:schemeClr val="bg1"/>
            </a:solidFill>
          </a:ln>
        </p:spPr>
        <p:style>
          <a:lnRef idx="1">
            <a:schemeClr val="accent3"/>
          </a:lnRef>
          <a:fillRef idx="3">
            <a:schemeClr val="accent3"/>
          </a:fillRef>
          <a:effectRef idx="2">
            <a:schemeClr val="accent3"/>
          </a:effectRef>
          <a:fontRef idx="minor">
            <a:schemeClr val="lt1"/>
          </a:fontRef>
        </p:style>
      </p:sp>
      <p:sp>
        <p:nvSpPr>
          <p:cNvPr id="23" name="Пирог 22"/>
          <p:cNvSpPr/>
          <p:nvPr/>
        </p:nvSpPr>
        <p:spPr bwMode="auto">
          <a:xfrm>
            <a:off x="1483360" y="1334770"/>
            <a:ext cx="3284538" cy="3281363"/>
          </a:xfrm>
          <a:prstGeom prst="pie">
            <a:avLst>
              <a:gd name="adj1" fmla="val 5400000"/>
              <a:gd name="adj2" fmla="val 16200000"/>
            </a:avLst>
          </a:prstGeom>
          <a:solidFill>
            <a:schemeClr val="accent3">
              <a:lumMod val="60000"/>
              <a:lumOff val="40000"/>
            </a:schemeClr>
          </a:solidFill>
          <a:ln>
            <a:solidFill>
              <a:schemeClr val="bg1"/>
            </a:solidFill>
          </a:ln>
        </p:spPr>
        <p:style>
          <a:lnRef idx="1">
            <a:schemeClr val="accent3"/>
          </a:lnRef>
          <a:fillRef idx="3">
            <a:schemeClr val="accent3"/>
          </a:fillRef>
          <a:effectRef idx="2">
            <a:schemeClr val="accent3"/>
          </a:effectRef>
          <a:fontRef idx="minor">
            <a:schemeClr val="lt1"/>
          </a:fontRef>
        </p:style>
      </p:sp>
      <p:sp>
        <p:nvSpPr>
          <p:cNvPr id="24" name="Пирог 23"/>
          <p:cNvSpPr/>
          <p:nvPr/>
        </p:nvSpPr>
        <p:spPr bwMode="auto">
          <a:xfrm>
            <a:off x="2419985" y="1322070"/>
            <a:ext cx="1514475" cy="1512888"/>
          </a:xfrm>
          <a:prstGeom prst="pie">
            <a:avLst>
              <a:gd name="adj1" fmla="val 5400000"/>
              <a:gd name="adj2" fmla="val 16200000"/>
            </a:avLst>
          </a:prstGeom>
          <a:ln w="12700">
            <a:solidFill>
              <a:schemeClr val="bg1"/>
            </a:solidFill>
            <a:prstDash val="solid"/>
          </a:ln>
        </p:spPr>
        <p:style>
          <a:lnRef idx="2">
            <a:schemeClr val="dk1"/>
          </a:lnRef>
          <a:fillRef idx="1">
            <a:schemeClr val="lt1"/>
          </a:fillRef>
          <a:effectRef idx="0">
            <a:schemeClr val="dk1"/>
          </a:effectRef>
          <a:fontRef idx="minor">
            <a:schemeClr val="dk1"/>
          </a:fontRef>
        </p:style>
      </p:sp>
      <p:sp>
        <p:nvSpPr>
          <p:cNvPr id="25" name="Text Box 65"/>
          <p:cNvSpPr txBox="1">
            <a:spLocks noChangeArrowheads="1"/>
          </p:cNvSpPr>
          <p:nvPr/>
        </p:nvSpPr>
        <p:spPr bwMode="auto">
          <a:xfrm>
            <a:off x="3510598" y="1360170"/>
            <a:ext cx="5633402" cy="276999"/>
          </a:xfrm>
          <a:prstGeom prst="rect">
            <a:avLst/>
          </a:prstGeom>
          <a:solidFill>
            <a:srgbClr val="5D723A"/>
          </a:solidFill>
          <a:ln>
            <a:noFill/>
          </a:ln>
          <a:extLst/>
        </p:spPr>
        <p:txBody>
          <a:bodyPr wrap="square" lIns="0" tIns="0" rIns="0" bIns="0">
            <a:spAutoFit/>
          </a:bodyPr>
          <a:lstStyle>
            <a:defPPr>
              <a:defRPr lang="en-US"/>
            </a:defPPr>
            <a:lvl1pPr marL="355600" eaLnBrk="1" hangingPunct="1">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stStyle>
          <a:p>
            <a:r>
              <a:rPr lang="ru-RU" dirty="0"/>
              <a:t>Профиль внутренних угроз</a:t>
            </a:r>
          </a:p>
        </p:txBody>
      </p:sp>
      <p:sp>
        <p:nvSpPr>
          <p:cNvPr id="26" name="Text Box 65"/>
          <p:cNvSpPr txBox="1">
            <a:spLocks noChangeArrowheads="1"/>
          </p:cNvSpPr>
          <p:nvPr/>
        </p:nvSpPr>
        <p:spPr bwMode="auto">
          <a:xfrm>
            <a:off x="3510598" y="3009583"/>
            <a:ext cx="5633402" cy="276999"/>
          </a:xfrm>
          <a:prstGeom prst="rect">
            <a:avLst/>
          </a:prstGeom>
          <a:solidFill>
            <a:srgbClr val="5D723A"/>
          </a:solidFill>
          <a:ln>
            <a:noFill/>
          </a:ln>
          <a:extLst/>
        </p:spPr>
        <p:txBody>
          <a:bodyPr wrap="square" lIns="0" tIns="0" rIns="0" bIns="0">
            <a:spAutoFit/>
          </a:bodyPr>
          <a:lstStyle>
            <a:defPPr>
              <a:defRPr lang="en-US"/>
            </a:defPPr>
            <a:lvl1pPr marL="355600" eaLnBrk="1" hangingPunct="1">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stStyle>
          <a:p>
            <a:pPr lvl="1"/>
            <a:r>
              <a:rPr lang="ru-RU" altLang="de-DE" b="1" dirty="0">
                <a:solidFill>
                  <a:schemeClr val="bg1"/>
                </a:solidFill>
                <a:latin typeface="Segoe UI" panose="020B0502040204020203" pitchFamily="34" charset="0"/>
                <a:cs typeface="Segoe UI" panose="020B0502040204020203" pitchFamily="34" charset="0"/>
              </a:rPr>
              <a:t>Контекстный контроль</a:t>
            </a:r>
          </a:p>
        </p:txBody>
      </p:sp>
      <p:sp>
        <p:nvSpPr>
          <p:cNvPr id="27" name="Text Box 65"/>
          <p:cNvSpPr txBox="1">
            <a:spLocks noChangeArrowheads="1"/>
          </p:cNvSpPr>
          <p:nvPr/>
        </p:nvSpPr>
        <p:spPr bwMode="auto">
          <a:xfrm>
            <a:off x="3510598" y="4658995"/>
            <a:ext cx="5633402" cy="276999"/>
          </a:xfrm>
          <a:prstGeom prst="rect">
            <a:avLst/>
          </a:prstGeom>
          <a:solidFill>
            <a:srgbClr val="5D723A"/>
          </a:solidFill>
          <a:ln>
            <a:noFill/>
          </a:ln>
          <a:extLst/>
        </p:spPr>
        <p:txBody>
          <a:bodyPr wrap="square" lIns="0" tIns="0" rIns="0" bIns="0">
            <a:spAutoFit/>
          </a:bodyPr>
          <a:lstStyle>
            <a:defPPr>
              <a:defRPr lang="en-US"/>
            </a:defPPr>
            <a:lvl1pPr marL="355600" eaLnBrk="1" hangingPunct="1">
              <a:buFont typeface="Wingdings" panose="05000000000000000000" pitchFamily="2" charset="2"/>
              <a:buNone/>
              <a:defRPr b="1">
                <a:solidFill>
                  <a:schemeClr val="bg1"/>
                </a:solidFill>
                <a:latin typeface="Segoe UI" panose="020B0502040204020203" pitchFamily="34" charset="0"/>
                <a:cs typeface="Segoe UI" panose="020B0502040204020203" pitchFamily="34" charset="0"/>
              </a:defRPr>
            </a:lvl1pPr>
            <a:lvl2pPr lvl="1"/>
          </a:lstStyle>
          <a:p>
            <a:pPr lvl="1"/>
            <a:r>
              <a:rPr lang="ru-RU" altLang="de-DE" b="1" dirty="0">
                <a:solidFill>
                  <a:schemeClr val="bg1"/>
                </a:solidFill>
                <a:latin typeface="Segoe UI" panose="020B0502040204020203" pitchFamily="34" charset="0"/>
                <a:cs typeface="Segoe UI" panose="020B0502040204020203" pitchFamily="34" charset="0"/>
              </a:rPr>
              <a:t>Контентная фильтрация</a:t>
            </a:r>
          </a:p>
        </p:txBody>
      </p:sp>
      <p:sp>
        <p:nvSpPr>
          <p:cNvPr id="31" name="Title 2"/>
          <p:cNvSpPr txBox="1">
            <a:spLocks/>
          </p:cNvSpPr>
          <p:nvPr/>
        </p:nvSpPr>
        <p:spPr bwMode="auto">
          <a:xfrm>
            <a:off x="3510469" y="5062220"/>
            <a:ext cx="50737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108000" indent="-171450" eaLnBrk="1" hangingPunct="1">
              <a:lnSpc>
                <a:spcPct val="150000"/>
              </a:lnSpc>
              <a:buClrTx/>
              <a:buFont typeface="Wingdings" panose="05000000000000000000" pitchFamily="2" charset="2"/>
              <a:buBlip>
                <a:blip r:embed="rId3"/>
              </a:buBlip>
              <a:defRPr sz="1400">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pPr>
              <a:lnSpc>
                <a:spcPct val="100000"/>
              </a:lnSpc>
            </a:pPr>
            <a:r>
              <a:rPr lang="ru-RU" dirty="0"/>
              <a:t>Набор технологий фильтрации контента, способный противодействовать угрозам, описанным в Профиле внутренних угроз</a:t>
            </a:r>
          </a:p>
          <a:p>
            <a:pPr>
              <a:lnSpc>
                <a:spcPct val="100000"/>
              </a:lnSpc>
            </a:pPr>
            <a:r>
              <a:rPr lang="ru-RU" dirty="0"/>
              <a:t>Баланс между сложностью технологий контентной фильтрации и общими затратами на внедрение решения</a:t>
            </a:r>
          </a:p>
          <a:p>
            <a:pPr>
              <a:lnSpc>
                <a:spcPct val="100000"/>
              </a:lnSpc>
            </a:pPr>
            <a:endParaRPr lang="ru-RU" dirty="0"/>
          </a:p>
        </p:txBody>
      </p:sp>
      <p:sp>
        <p:nvSpPr>
          <p:cNvPr id="32" name="Title 2"/>
          <p:cNvSpPr txBox="1">
            <a:spLocks/>
          </p:cNvSpPr>
          <p:nvPr/>
        </p:nvSpPr>
        <p:spPr bwMode="auto">
          <a:xfrm>
            <a:off x="3510469" y="3395346"/>
            <a:ext cx="507377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108000" indent="-171450" eaLnBrk="1" hangingPunct="1">
              <a:lnSpc>
                <a:spcPct val="100000"/>
              </a:lnSpc>
              <a:buClrTx/>
              <a:buFont typeface="Wingdings" panose="05000000000000000000" pitchFamily="2" charset="2"/>
              <a:buBlip>
                <a:blip r:embed="rId3"/>
              </a:buBlip>
              <a:defRPr sz="1400">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ru-RU" dirty="0"/>
              <a:t>Решение закрывает все возможные варианты утечки данных в рамках Профиля внутренних угроз</a:t>
            </a:r>
          </a:p>
          <a:p>
            <a:r>
              <a:rPr lang="ru-RU" dirty="0"/>
              <a:t>Контроль всех каналов утечки данных на уровне интерфейсов, устройств, сетевых каналов, типов данных</a:t>
            </a:r>
          </a:p>
          <a:p>
            <a:endParaRPr lang="ru-RU" dirty="0"/>
          </a:p>
        </p:txBody>
      </p:sp>
      <p:sp>
        <p:nvSpPr>
          <p:cNvPr id="33" name="Title 2"/>
          <p:cNvSpPr txBox="1">
            <a:spLocks/>
          </p:cNvSpPr>
          <p:nvPr/>
        </p:nvSpPr>
        <p:spPr bwMode="auto">
          <a:xfrm>
            <a:off x="3510469" y="1747521"/>
            <a:ext cx="5073779"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108000" indent="-171450" eaLnBrk="1" hangingPunct="1">
              <a:lnSpc>
                <a:spcPct val="100000"/>
              </a:lnSpc>
              <a:buClrTx/>
              <a:buFont typeface="Wingdings" panose="05000000000000000000" pitchFamily="2" charset="2"/>
              <a:buBlip>
                <a:blip r:embed="rId3"/>
              </a:buBlip>
              <a:defRPr sz="1400">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ru-RU" dirty="0"/>
              <a:t>Разрабатывается в рамках политики предотвращения утечки данных в организации</a:t>
            </a:r>
          </a:p>
          <a:p>
            <a:r>
              <a:rPr lang="ru-RU" dirty="0"/>
              <a:t>Рассматривает все возможные на предприятии сценарии утечки данных с оконечных </a:t>
            </a:r>
            <a:r>
              <a:rPr lang="ru-RU" dirty="0" smtClean="0"/>
              <a:t>устройств в целях создания избирательной системы контроля передачи данных</a:t>
            </a:r>
            <a:endParaRPr lang="ru-RU" dirty="0"/>
          </a:p>
          <a:p>
            <a:endParaRPr lang="ru-RU" dirty="0"/>
          </a:p>
        </p:txBody>
      </p:sp>
      <p:sp>
        <p:nvSpPr>
          <p:cNvPr id="34" name="Заголовок 6"/>
          <p:cNvSpPr>
            <a:spLocks noGrp="1"/>
          </p:cNvSpPr>
          <p:nvPr>
            <p:ph type="title" idx="4294967295"/>
          </p:nvPr>
        </p:nvSpPr>
        <p:spPr bwMode="auto">
          <a:xfrm>
            <a:off x="0" y="540614"/>
            <a:ext cx="7888288"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Корпоративная ИБ: интеграция </a:t>
            </a:r>
            <a:r>
              <a:rPr lang="en-US" sz="1900" b="1" dirty="0">
                <a:effectLst/>
                <a:latin typeface="+mj-lt"/>
              </a:rPr>
              <a:t>DLP-</a:t>
            </a:r>
            <a:r>
              <a:rPr lang="ru-RU" sz="1900" b="1" dirty="0">
                <a:effectLst/>
                <a:latin typeface="+mj-lt"/>
              </a:rPr>
              <a:t>технологий</a:t>
            </a:r>
            <a:r>
              <a:rPr lang="en-US" sz="1900" b="1" dirty="0">
                <a:effectLst/>
                <a:latin typeface="+mj-lt"/>
              </a:rPr>
              <a:t> </a:t>
            </a:r>
            <a:r>
              <a:rPr lang="ru-RU" sz="1900" b="1" dirty="0">
                <a:effectLst/>
                <a:latin typeface="+mj-lt"/>
              </a:rPr>
              <a:t>на практике</a:t>
            </a:r>
          </a:p>
        </p:txBody>
      </p:sp>
    </p:spTree>
    <p:extLst>
      <p:ext uri="{BB962C8B-B14F-4D97-AF65-F5344CB8AC3E}">
        <p14:creationId xmlns:p14="http://schemas.microsoft.com/office/powerpoint/2010/main" val="32094477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140"/>
          <p:cNvSpPr>
            <a:spLocks noChangeArrowheads="1"/>
          </p:cNvSpPr>
          <p:nvPr/>
        </p:nvSpPr>
        <p:spPr bwMode="auto">
          <a:xfrm>
            <a:off x="1459886" y="1009457"/>
            <a:ext cx="6103274"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defPPr>
              <a:defRPr lang="ru-RU"/>
            </a:defPPr>
            <a:lvl1pPr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1pPr>
            <a:lvl2pPr marL="457200" indent="-2286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2pPr>
            <a:lvl3pPr marL="914400" indent="-4572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3pPr>
            <a:lvl4pPr marL="1371600" indent="-6858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4pPr>
            <a:lvl5pPr marL="1828800" indent="-9144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5pPr>
            <a:lvl6pPr marL="22860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6pPr>
            <a:lvl7pPr marL="27432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7pPr>
            <a:lvl8pPr marL="32004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8pPr>
            <a:lvl9pPr marL="36576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9pPr>
          </a:lstStyle>
          <a:p>
            <a:pPr eaLnBrk="1" hangingPunct="1"/>
            <a:r>
              <a:rPr lang="ru-RU" altLang="ru-RU" sz="4000" dirty="0">
                <a:solidFill>
                  <a:srgbClr val="000000"/>
                </a:solidFill>
                <a:latin typeface="Franklin Gothic Demi" panose="020B0703020102020204" pitchFamily="34" charset="0"/>
                <a:ea typeface="Helvetica Neue Bold Condensed"/>
                <a:cs typeface="Helvetica Neue Bold Condensed"/>
                <a:sym typeface="Helvetica Neue Bold Condensed"/>
              </a:rPr>
              <a:t>СПАСИБО ЗА ВНИМАНИЕ!</a:t>
            </a:r>
          </a:p>
        </p:txBody>
      </p:sp>
      <p:sp>
        <p:nvSpPr>
          <p:cNvPr id="21" name="Shape 151"/>
          <p:cNvSpPr>
            <a:spLocks noChangeArrowheads="1"/>
          </p:cNvSpPr>
          <p:nvPr/>
        </p:nvSpPr>
        <p:spPr bwMode="auto">
          <a:xfrm>
            <a:off x="0" y="1739744"/>
            <a:ext cx="9144000" cy="917338"/>
          </a:xfrm>
          <a:prstGeom prst="rect">
            <a:avLst/>
          </a:prstGeom>
          <a:noFill/>
          <a:ln w="38100">
            <a:solidFill>
              <a:srgbClr val="336600"/>
            </a:solidFill>
            <a:miter lim="400000"/>
            <a:headEnd/>
            <a:tailEnd/>
          </a:ln>
          <a:extLst>
            <a:ext uri="{909E8E84-426E-40DD-AFC4-6F175D3DCCD1}">
              <a14:hiddenFill xmlns:a14="http://schemas.microsoft.com/office/drawing/2010/main">
                <a:solidFill>
                  <a:srgbClr val="FFFFFF"/>
                </a:solidFill>
              </a14:hiddenFill>
            </a:ext>
          </a:extLst>
        </p:spPr>
        <p:txBody>
          <a:bodyPr lIns="0" tIns="0" rIns="0" bIns="0" anchor="ct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endParaRPr lang="ru-RU" altLang="ru-RU" sz="2400">
              <a:solidFill>
                <a:srgbClr val="FF0000"/>
              </a:solidFill>
            </a:endParaRPr>
          </a:p>
        </p:txBody>
      </p:sp>
      <p:sp>
        <p:nvSpPr>
          <p:cNvPr id="22" name="Shape 141"/>
          <p:cNvSpPr>
            <a:spLocks noChangeArrowheads="1"/>
          </p:cNvSpPr>
          <p:nvPr/>
        </p:nvSpPr>
        <p:spPr bwMode="auto">
          <a:xfrm>
            <a:off x="100800" y="1949999"/>
            <a:ext cx="8873369" cy="59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r>
              <a:rPr lang="ru-RU" altLang="ru-RU" sz="1600" dirty="0">
                <a:solidFill>
                  <a:srgbClr val="000000"/>
                </a:solidFill>
                <a:latin typeface="+mj-lt"/>
              </a:rPr>
              <a:t>ВЫ ВСЕГДА МОЖЕТЕ СО МНОЙ СВЯЗАТЬСЯ</a:t>
            </a:r>
            <a:r>
              <a:rPr lang="ru-RU" altLang="ru-RU" sz="1600" dirty="0" smtClean="0">
                <a:solidFill>
                  <a:srgbClr val="000000"/>
                </a:solidFill>
                <a:latin typeface="+mj-lt"/>
              </a:rPr>
              <a:t>,</a:t>
            </a:r>
            <a:r>
              <a:rPr lang="en-US" altLang="ru-RU" sz="1600" dirty="0" smtClean="0">
                <a:solidFill>
                  <a:srgbClr val="000000"/>
                </a:solidFill>
                <a:latin typeface="+mj-lt"/>
              </a:rPr>
              <a:t> </a:t>
            </a:r>
            <a:r>
              <a:rPr lang="ru-RU" altLang="ru-RU" sz="1600" dirty="0" smtClean="0">
                <a:solidFill>
                  <a:srgbClr val="000000"/>
                </a:solidFill>
                <a:latin typeface="+mj-lt"/>
              </a:rPr>
              <a:t>ЧТОБЫ ОБСУДИТЬ ЧТО УГОДНО. </a:t>
            </a:r>
            <a:br>
              <a:rPr lang="ru-RU" altLang="ru-RU" sz="1600" dirty="0" smtClean="0">
                <a:solidFill>
                  <a:srgbClr val="000000"/>
                </a:solidFill>
                <a:latin typeface="+mj-lt"/>
              </a:rPr>
            </a:br>
            <a:r>
              <a:rPr lang="ru-RU" altLang="ru-RU" sz="1600" b="1" dirty="0" smtClean="0">
                <a:solidFill>
                  <a:srgbClr val="000000"/>
                </a:solidFill>
                <a:latin typeface="+mj-lt"/>
              </a:rPr>
              <a:t>Даже </a:t>
            </a:r>
            <a:r>
              <a:rPr lang="en-US" altLang="ru-RU" sz="1600" b="1" dirty="0" smtClean="0">
                <a:solidFill>
                  <a:srgbClr val="000000"/>
                </a:solidFill>
                <a:latin typeface="+mj-lt"/>
              </a:rPr>
              <a:t>DLP</a:t>
            </a:r>
            <a:r>
              <a:rPr lang="en-US" altLang="ru-RU" sz="1600" dirty="0" smtClean="0">
                <a:solidFill>
                  <a:srgbClr val="000000"/>
                </a:solidFill>
                <a:latin typeface="+mj-lt"/>
              </a:rPr>
              <a:t>.</a:t>
            </a:r>
            <a:endParaRPr lang="ru-RU" altLang="ru-RU" sz="1600" dirty="0">
              <a:solidFill>
                <a:srgbClr val="000000"/>
              </a:solidFill>
              <a:latin typeface="+mj-lt"/>
            </a:endParaRPr>
          </a:p>
        </p:txBody>
      </p:sp>
      <p:grpSp>
        <p:nvGrpSpPr>
          <p:cNvPr id="23" name="Группа 22"/>
          <p:cNvGrpSpPr/>
          <p:nvPr/>
        </p:nvGrpSpPr>
        <p:grpSpPr>
          <a:xfrm>
            <a:off x="5678203" y="2958344"/>
            <a:ext cx="3934380" cy="1589882"/>
            <a:chOff x="4348564" y="3112383"/>
            <a:chExt cx="3934380" cy="1589882"/>
          </a:xfrm>
        </p:grpSpPr>
        <p:sp>
          <p:nvSpPr>
            <p:cNvPr id="24" name="Title 2"/>
            <p:cNvSpPr txBox="1">
              <a:spLocks/>
            </p:cNvSpPr>
            <p:nvPr/>
          </p:nvSpPr>
          <p:spPr bwMode="auto">
            <a:xfrm>
              <a:off x="4485042" y="3756582"/>
              <a:ext cx="313894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dirty="0" smtClean="0">
                  <a:latin typeface="+mj-lt"/>
                  <a:cs typeface="Segoe UI" pitchFamily="34" charset="0"/>
                </a:rPr>
                <a:t>DeviceLock, Inc.</a:t>
              </a:r>
              <a:endParaRPr lang="en-US" dirty="0">
                <a:latin typeface="+mj-lt"/>
                <a:cs typeface="Segoe UI" pitchFamily="34" charset="0"/>
              </a:endParaRPr>
            </a:p>
          </p:txBody>
        </p:sp>
        <p:grpSp>
          <p:nvGrpSpPr>
            <p:cNvPr id="30" name="Группа 29"/>
            <p:cNvGrpSpPr/>
            <p:nvPr/>
          </p:nvGrpSpPr>
          <p:grpSpPr>
            <a:xfrm>
              <a:off x="4348564" y="3112383"/>
              <a:ext cx="3934380" cy="1589882"/>
              <a:chOff x="4348564" y="3112383"/>
              <a:chExt cx="3934380" cy="1589882"/>
            </a:xfrm>
          </p:grpSpPr>
          <p:grpSp>
            <p:nvGrpSpPr>
              <p:cNvPr id="31" name="Группа 30"/>
              <p:cNvGrpSpPr/>
              <p:nvPr/>
            </p:nvGrpSpPr>
            <p:grpSpPr>
              <a:xfrm>
                <a:off x="4348564" y="3112383"/>
                <a:ext cx="3934380" cy="602185"/>
                <a:chOff x="4518025" y="3121025"/>
                <a:chExt cx="3934380" cy="602185"/>
              </a:xfrm>
            </p:grpSpPr>
            <p:sp>
              <p:nvSpPr>
                <p:cNvPr id="39" name="Title 2"/>
                <p:cNvSpPr txBox="1">
                  <a:spLocks/>
                </p:cNvSpPr>
                <p:nvPr/>
              </p:nvSpPr>
              <p:spPr bwMode="auto">
                <a:xfrm>
                  <a:off x="4518025" y="3121025"/>
                  <a:ext cx="37814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2000" dirty="0" smtClean="0">
                      <a:solidFill>
                        <a:srgbClr val="336600"/>
                      </a:solidFill>
                      <a:latin typeface="Franklin Gothic Demi" panose="020B0703020102020204" pitchFamily="34" charset="0"/>
                      <a:ea typeface="Helvetica Neue Bold Condensed"/>
                      <a:cs typeface="Helvetica Neue Bold Condensed"/>
                      <a:sym typeface="Helvetica Light"/>
                    </a:rPr>
                    <a:t>СЕРГЕЙ ВАХОНИН</a:t>
                  </a:r>
                  <a:endParaRPr lang="en-US" sz="2000" dirty="0">
                    <a:solidFill>
                      <a:srgbClr val="336600"/>
                    </a:solidFill>
                    <a:latin typeface="Franklin Gothic Demi" panose="020B0703020102020204" pitchFamily="34" charset="0"/>
                    <a:ea typeface="Helvetica Neue Bold Condensed"/>
                    <a:cs typeface="Helvetica Neue Bold Condensed"/>
                    <a:sym typeface="Helvetica Light"/>
                  </a:endParaRPr>
                </a:p>
              </p:txBody>
            </p:sp>
            <p:sp>
              <p:nvSpPr>
                <p:cNvPr id="40" name="Title 2"/>
                <p:cNvSpPr txBox="1">
                  <a:spLocks/>
                </p:cNvSpPr>
                <p:nvPr/>
              </p:nvSpPr>
              <p:spPr bwMode="auto">
                <a:xfrm>
                  <a:off x="4670980" y="3461273"/>
                  <a:ext cx="37814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ru-RU" sz="1600" dirty="0">
                      <a:latin typeface="+mj-lt"/>
                    </a:rPr>
                    <a:t>Директор</a:t>
                  </a:r>
                  <a:r>
                    <a:rPr lang="ru-RU" dirty="0">
                      <a:latin typeface="+mj-lt"/>
                    </a:rPr>
                    <a:t> по </a:t>
                  </a:r>
                  <a:r>
                    <a:rPr lang="ru-RU" dirty="0" smtClean="0">
                      <a:latin typeface="+mj-lt"/>
                    </a:rPr>
                    <a:t>решениям</a:t>
                  </a:r>
                  <a:endParaRPr lang="en-US" b="1" dirty="0">
                    <a:latin typeface="+mj-lt"/>
                  </a:endParaRPr>
                </a:p>
              </p:txBody>
            </p:sp>
          </p:grpSp>
          <p:sp>
            <p:nvSpPr>
              <p:cNvPr id="34" name="Shape 146"/>
              <p:cNvSpPr>
                <a:spLocks noChangeArrowheads="1"/>
              </p:cNvSpPr>
              <p:nvPr/>
            </p:nvSpPr>
            <p:spPr bwMode="auto">
              <a:xfrm>
                <a:off x="4741442" y="4128652"/>
                <a:ext cx="569067"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r>
                  <a:rPr lang="ru-RU" altLang="ru-RU" sz="1400" dirty="0">
                    <a:solidFill>
                      <a:srgbClr val="336600"/>
                    </a:solidFill>
                    <a:latin typeface="+mj-lt"/>
                    <a:ea typeface="Helvetica Neue Bold Condensed"/>
                    <a:cs typeface="Helvetica Neue Bold Condensed"/>
                    <a:sym typeface="Helvetica Neue Bold Condensed"/>
                  </a:rPr>
                  <a:t>EMAIL</a:t>
                </a:r>
              </a:p>
            </p:txBody>
          </p:sp>
          <p:sp>
            <p:nvSpPr>
              <p:cNvPr id="36" name="Shape 147"/>
              <p:cNvSpPr>
                <a:spLocks noChangeArrowheads="1"/>
              </p:cNvSpPr>
              <p:nvPr/>
            </p:nvSpPr>
            <p:spPr bwMode="auto">
              <a:xfrm>
                <a:off x="4741442" y="4382741"/>
                <a:ext cx="889474"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r>
                  <a:rPr lang="ru-RU" altLang="ru-RU" sz="1400" dirty="0">
                    <a:solidFill>
                      <a:srgbClr val="336600"/>
                    </a:solidFill>
                    <a:latin typeface="+mj-lt"/>
                    <a:ea typeface="Helvetica Neue Bold Condensed"/>
                    <a:cs typeface="Helvetica Neue Bold Condensed"/>
                    <a:sym typeface="Helvetica Neue Bold Condensed"/>
                  </a:rPr>
                  <a:t>FACEBOOK</a:t>
                </a:r>
              </a:p>
            </p:txBody>
          </p:sp>
          <p:sp>
            <p:nvSpPr>
              <p:cNvPr id="37" name="Shape 149"/>
              <p:cNvSpPr>
                <a:spLocks noChangeArrowheads="1"/>
              </p:cNvSpPr>
              <p:nvPr/>
            </p:nvSpPr>
            <p:spPr bwMode="auto">
              <a:xfrm>
                <a:off x="5708829" y="4128652"/>
                <a:ext cx="1764394"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r>
                  <a:rPr lang="en-US" altLang="ru-RU" sz="1400" u="sng" dirty="0" smtClean="0">
                    <a:latin typeface="+mj-lt"/>
                    <a:ea typeface="Helvetica Neue Bold Condensed"/>
                    <a:cs typeface="Helvetica Neue Bold Condensed"/>
                  </a:rPr>
                  <a:t>SV</a:t>
                </a:r>
                <a:r>
                  <a:rPr lang="ru-RU" altLang="ru-RU" sz="1400" u="sng" dirty="0" smtClean="0">
                    <a:latin typeface="+mj-lt"/>
                    <a:ea typeface="Helvetica Neue Bold Condensed"/>
                    <a:cs typeface="Helvetica Neue Bold Condensed"/>
                  </a:rPr>
                  <a:t>@</a:t>
                </a:r>
                <a:r>
                  <a:rPr lang="en-US" altLang="ru-RU" sz="1400" u="sng" dirty="0" smtClean="0">
                    <a:latin typeface="+mj-lt"/>
                    <a:ea typeface="Helvetica Neue Bold Condensed"/>
                    <a:cs typeface="Helvetica Neue Bold Condensed"/>
                  </a:rPr>
                  <a:t>DEVICELOCK</a:t>
                </a:r>
                <a:r>
                  <a:rPr lang="ru-RU" altLang="ru-RU" sz="1400" u="sng" dirty="0" smtClean="0">
                    <a:latin typeface="+mj-lt"/>
                    <a:ea typeface="Helvetica Neue Bold Condensed"/>
                    <a:cs typeface="Helvetica Neue Bold Condensed"/>
                  </a:rPr>
                  <a:t>.COM</a:t>
                </a:r>
                <a:endParaRPr lang="ru-RU" altLang="ru-RU" sz="1400" u="sng" dirty="0">
                  <a:latin typeface="+mj-lt"/>
                  <a:ea typeface="Helvetica Neue Bold Condensed"/>
                  <a:cs typeface="Helvetica Neue Bold Condensed"/>
                </a:endParaRPr>
              </a:p>
            </p:txBody>
          </p:sp>
          <p:sp>
            <p:nvSpPr>
              <p:cNvPr id="38" name="Shape 149"/>
              <p:cNvSpPr>
                <a:spLocks noChangeArrowheads="1"/>
              </p:cNvSpPr>
              <p:nvPr/>
            </p:nvSpPr>
            <p:spPr bwMode="auto">
              <a:xfrm>
                <a:off x="5709686" y="4384229"/>
                <a:ext cx="1467581"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lvl1pPr algn="ctr" eaLnBrk="0" hangingPunct="0">
                  <a:defRPr sz="5000">
                    <a:solidFill>
                      <a:schemeClr val="tx1"/>
                    </a:solidFill>
                    <a:latin typeface="Helvetica Light"/>
                    <a:ea typeface="Helvetica Light"/>
                    <a:cs typeface="Helvetica Light"/>
                    <a:sym typeface="Helvetica Light"/>
                  </a:defRPr>
                </a:lvl1pPr>
                <a:lvl2pPr marL="742950" indent="-285750" algn="ctr" eaLnBrk="0" hangingPunct="0">
                  <a:defRPr sz="5000">
                    <a:solidFill>
                      <a:schemeClr val="tx1"/>
                    </a:solidFill>
                    <a:latin typeface="Helvetica Light"/>
                    <a:ea typeface="Helvetica Light"/>
                    <a:cs typeface="Helvetica Light"/>
                    <a:sym typeface="Helvetica Light"/>
                  </a:defRPr>
                </a:lvl2pPr>
                <a:lvl3pPr marL="1143000" indent="-228600" algn="ctr" eaLnBrk="0" hangingPunct="0">
                  <a:defRPr sz="5000">
                    <a:solidFill>
                      <a:schemeClr val="tx1"/>
                    </a:solidFill>
                    <a:latin typeface="Helvetica Light"/>
                    <a:ea typeface="Helvetica Light"/>
                    <a:cs typeface="Helvetica Light"/>
                    <a:sym typeface="Helvetica Light"/>
                  </a:defRPr>
                </a:lvl3pPr>
                <a:lvl4pPr marL="1600200" indent="-228600" algn="ctr" eaLnBrk="0" hangingPunct="0">
                  <a:defRPr sz="5000">
                    <a:solidFill>
                      <a:schemeClr val="tx1"/>
                    </a:solidFill>
                    <a:latin typeface="Helvetica Light"/>
                    <a:ea typeface="Helvetica Light"/>
                    <a:cs typeface="Helvetica Light"/>
                    <a:sym typeface="Helvetica Light"/>
                  </a:defRPr>
                </a:lvl4pPr>
                <a:lvl5pPr marL="2057400" indent="-228600" algn="ctr" eaLnBrk="0" hangingPunct="0">
                  <a:defRPr sz="5000">
                    <a:solidFill>
                      <a:schemeClr val="tx1"/>
                    </a:solidFill>
                    <a:latin typeface="Helvetica Light"/>
                    <a:ea typeface="Helvetica Light"/>
                    <a:cs typeface="Helvetica Light"/>
                    <a:sym typeface="Helvetica Light"/>
                  </a:defRPr>
                </a:lvl5pPr>
                <a:lvl6pPr marL="25146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6pPr>
                <a:lvl7pPr marL="29718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7pPr>
                <a:lvl8pPr marL="34290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8pPr>
                <a:lvl9pPr marL="3886200" indent="-228600" algn="ctr" defTabSz="825500" eaLnBrk="0" fontAlgn="base" hangingPunct="0">
                  <a:spcBef>
                    <a:spcPct val="0"/>
                  </a:spcBef>
                  <a:spcAft>
                    <a:spcPct val="0"/>
                  </a:spcAft>
                  <a:defRPr sz="5000">
                    <a:solidFill>
                      <a:schemeClr val="tx1"/>
                    </a:solidFill>
                    <a:latin typeface="Helvetica Light"/>
                    <a:ea typeface="Helvetica Light"/>
                    <a:cs typeface="Helvetica Light"/>
                    <a:sym typeface="Helvetica Light"/>
                  </a:defRPr>
                </a:lvl9pPr>
              </a:lstStyle>
              <a:p>
                <a:pPr eaLnBrk="1" hangingPunct="1"/>
                <a:r>
                  <a:rPr lang="en-US" altLang="ru-RU" sz="1400" u="sng" dirty="0" smtClean="0">
                    <a:latin typeface="+mj-lt"/>
                    <a:ea typeface="Helvetica Neue Bold Condensed"/>
                    <a:cs typeface="Helvetica Neue Bold Condensed"/>
                  </a:rPr>
                  <a:t>SERGEY.VAKHONIN</a:t>
                </a:r>
                <a:endParaRPr lang="ru-RU" altLang="ru-RU" sz="1400" u="sng" dirty="0">
                  <a:latin typeface="+mj-lt"/>
                  <a:ea typeface="Helvetica Neue Bold Condensed"/>
                  <a:cs typeface="Helvetica Neue Bold Condensed"/>
                </a:endParaRPr>
              </a:p>
            </p:txBody>
          </p:sp>
        </p:grpSp>
      </p:grpSp>
      <p:pic>
        <p:nvPicPr>
          <p:cNvPr id="41" name="Picture 4"/>
          <p:cNvPicPr>
            <a:picLocks noChangeAspect="1" noChangeArrowheads="1"/>
          </p:cNvPicPr>
          <p:nvPr/>
        </p:nvPicPr>
        <p:blipFill rotWithShape="1">
          <a:blip r:embed="rId3"/>
          <a:srcRect l="6971"/>
          <a:stretch/>
        </p:blipFill>
        <p:spPr bwMode="auto">
          <a:xfrm>
            <a:off x="0" y="5675026"/>
            <a:ext cx="9144000" cy="1182974"/>
          </a:xfrm>
          <a:prstGeom prst="rect">
            <a:avLst/>
          </a:prstGeom>
          <a:ln>
            <a:noFill/>
          </a:ln>
          <a:effectLst>
            <a:outerShdw blurRad="292100" dist="25400" dir="54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 name="Title 2"/>
          <p:cNvSpPr txBox="1">
            <a:spLocks/>
          </p:cNvSpPr>
          <p:nvPr/>
        </p:nvSpPr>
        <p:spPr bwMode="auto">
          <a:xfrm>
            <a:off x="704167" y="6124142"/>
            <a:ext cx="4876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eaLnBrk="1" hangingPunct="1">
              <a:spcBef>
                <a:spcPct val="0"/>
              </a:spcBef>
              <a:buClrTx/>
              <a:buFontTx/>
              <a:buNone/>
            </a:pPr>
            <a:r>
              <a:rPr lang="en-US" sz="2400" b="1" dirty="0" smtClean="0">
                <a:solidFill>
                  <a:schemeClr val="tx1">
                    <a:lumMod val="85000"/>
                    <a:lumOff val="15000"/>
                  </a:schemeClr>
                </a:solidFill>
              </a:rPr>
              <a:t>www.                              .com</a:t>
            </a:r>
            <a:endParaRPr lang="en-US" sz="2400" b="1" dirty="0">
              <a:solidFill>
                <a:schemeClr val="tx1">
                  <a:lumMod val="85000"/>
                  <a:lumOff val="15000"/>
                </a:schemeClr>
              </a:solidFill>
            </a:endParaRPr>
          </a:p>
        </p:txBody>
      </p:sp>
      <p:pic>
        <p:nvPicPr>
          <p:cNvPr id="45" name="Picture 11" descr="C:\Unsorted\http\devicelock_logo_text.tif"/>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b="28781"/>
          <a:stretch>
            <a:fillRect/>
          </a:stretch>
        </p:blipFill>
        <p:spPr bwMode="auto">
          <a:xfrm>
            <a:off x="1495087" y="5994135"/>
            <a:ext cx="2605199"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5"/>
          <a:stretch>
            <a:fillRect/>
          </a:stretch>
        </p:blipFill>
        <p:spPr>
          <a:xfrm>
            <a:off x="217561" y="4618561"/>
            <a:ext cx="1962150" cy="542925"/>
          </a:xfrm>
          <a:prstGeom prst="rect">
            <a:avLst/>
          </a:prstGeom>
        </p:spPr>
      </p:pic>
      <p:pic>
        <p:nvPicPr>
          <p:cNvPr id="25" name="Picture 24"/>
          <p:cNvPicPr>
            <a:picLocks noChangeAspect="1"/>
          </p:cNvPicPr>
          <p:nvPr/>
        </p:nvPicPr>
        <p:blipFill>
          <a:blip r:embed="rId6"/>
          <a:stretch>
            <a:fillRect/>
          </a:stretch>
        </p:blipFill>
        <p:spPr>
          <a:xfrm>
            <a:off x="253847" y="3951028"/>
            <a:ext cx="2200275" cy="666750"/>
          </a:xfrm>
          <a:prstGeom prst="rect">
            <a:avLst/>
          </a:prstGeom>
        </p:spPr>
      </p:pic>
      <p:sp>
        <p:nvSpPr>
          <p:cNvPr id="26" name="Shape 140"/>
          <p:cNvSpPr>
            <a:spLocks noChangeArrowheads="1"/>
          </p:cNvSpPr>
          <p:nvPr/>
        </p:nvSpPr>
        <p:spPr bwMode="auto">
          <a:xfrm>
            <a:off x="627227" y="4947736"/>
            <a:ext cx="983283"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50800" tIns="50800" rIns="50800" bIns="50800" anchor="ctr">
            <a:spAutoFit/>
          </a:bodyPr>
          <a:lstStyle>
            <a:defPPr>
              <a:defRPr lang="ru-RU"/>
            </a:defPPr>
            <a:lvl1pPr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1pPr>
            <a:lvl2pPr marL="457200" indent="-2286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2pPr>
            <a:lvl3pPr marL="914400" indent="-4572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3pPr>
            <a:lvl4pPr marL="1371600" indent="-6858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4pPr>
            <a:lvl5pPr marL="1828800" indent="-914400" algn="l" defTabSz="825500" rtl="0" fontAlgn="base">
              <a:spcBef>
                <a:spcPct val="0"/>
              </a:spcBef>
              <a:spcAft>
                <a:spcPct val="0"/>
              </a:spcAft>
              <a:defRPr sz="5000" kern="1200">
                <a:solidFill>
                  <a:schemeClr val="tx1"/>
                </a:solidFill>
                <a:latin typeface="Arial" panose="020B0604020202020204" pitchFamily="34" charset="0"/>
                <a:ea typeface="Helvetica Light"/>
                <a:cs typeface="Arial" panose="020B0604020202020204" pitchFamily="34" charset="0"/>
                <a:sym typeface="Helvetica Light"/>
              </a:defRPr>
            </a:lvl5pPr>
            <a:lvl6pPr marL="22860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6pPr>
            <a:lvl7pPr marL="27432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7pPr>
            <a:lvl8pPr marL="32004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8pPr>
            <a:lvl9pPr marL="3657600" algn="l" defTabSz="914400" rtl="0" eaLnBrk="1" latinLnBrk="0" hangingPunct="1">
              <a:defRPr sz="5000" kern="1200">
                <a:solidFill>
                  <a:schemeClr val="tx1"/>
                </a:solidFill>
                <a:latin typeface="Arial" panose="020B0604020202020204" pitchFamily="34" charset="0"/>
                <a:ea typeface="Helvetica Light"/>
                <a:cs typeface="Arial" panose="020B0604020202020204" pitchFamily="34" charset="0"/>
                <a:sym typeface="Helvetica Light"/>
              </a:defRPr>
            </a:lvl9pPr>
          </a:lstStyle>
          <a:p>
            <a:pPr eaLnBrk="1" hangingPunct="1"/>
            <a:r>
              <a:rPr lang="ru-RU" altLang="ru-RU" sz="1600" b="1" u="sng" dirty="0" smtClean="0">
                <a:solidFill>
                  <a:srgbClr val="2D4291"/>
                </a:solidFill>
                <a:latin typeface="Segoe UI" panose="020B0502040204020203" pitchFamily="34" charset="0"/>
                <a:ea typeface="Helvetica Neue Bold Condensed"/>
                <a:cs typeface="Segoe UI" panose="020B0502040204020203" pitchFamily="34" charset="0"/>
                <a:sym typeface="Helvetica Neue Bold Condensed"/>
              </a:rPr>
              <a:t>Стенд </a:t>
            </a:r>
            <a:r>
              <a:rPr lang="en-US" altLang="ru-RU" sz="1600" b="1" u="sng" dirty="0" smtClean="0">
                <a:solidFill>
                  <a:srgbClr val="2D4291"/>
                </a:solidFill>
                <a:latin typeface="Segoe UI" panose="020B0502040204020203" pitchFamily="34" charset="0"/>
                <a:ea typeface="Helvetica Neue Bold Condensed"/>
                <a:cs typeface="Segoe UI" panose="020B0502040204020203" pitchFamily="34" charset="0"/>
                <a:sym typeface="Helvetica Neue Bold Condensed"/>
              </a:rPr>
              <a:t>C3</a:t>
            </a:r>
            <a:endParaRPr lang="ru-RU" altLang="ru-RU" sz="1600" b="1" u="sng" dirty="0">
              <a:solidFill>
                <a:srgbClr val="2D4291"/>
              </a:solidFill>
              <a:latin typeface="Segoe UI" panose="020B0502040204020203" pitchFamily="34" charset="0"/>
              <a:ea typeface="Helvetica Neue Bold Condensed"/>
              <a:cs typeface="Segoe UI" panose="020B0502040204020203" pitchFamily="34" charset="0"/>
              <a:sym typeface="Helvetica Neue Bold Condensed"/>
            </a:endParaRPr>
          </a:p>
        </p:txBody>
      </p:sp>
    </p:spTree>
    <p:extLst>
      <p:ext uri="{BB962C8B-B14F-4D97-AF65-F5344CB8AC3E}">
        <p14:creationId xmlns:p14="http://schemas.microsoft.com/office/powerpoint/2010/main" val="1309262918"/>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Заголовок 1"/>
          <p:cNvSpPr>
            <a:spLocks noGrp="1"/>
          </p:cNvSpPr>
          <p:nvPr>
            <p:ph type="title" idx="4294967295"/>
          </p:nvPr>
        </p:nvSpPr>
        <p:spPr bwMode="auto">
          <a:xfrm>
            <a:off x="1" y="552491"/>
            <a:ext cx="9143999" cy="4793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Внедрение новых технологий создало среду для ряда новых угроз и рисков</a:t>
            </a:r>
          </a:p>
        </p:txBody>
      </p:sp>
      <p:sp>
        <p:nvSpPr>
          <p:cNvPr id="33" name="Заголовок 1"/>
          <p:cNvSpPr txBox="1">
            <a:spLocks/>
          </p:cNvSpPr>
          <p:nvPr/>
        </p:nvSpPr>
        <p:spPr bwMode="auto">
          <a:xfrm>
            <a:off x="1" y="1269018"/>
            <a:ext cx="4655820" cy="286232"/>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457200" eaLnBrk="1" hangingPunct="1">
              <a:lnSpc>
                <a:spcPct val="93000"/>
              </a:lnSpc>
              <a:buClr>
                <a:srgbClr val="000000"/>
              </a:buClr>
              <a:buFont typeface="Arial Narrow" panose="020B060602020203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9pPr>
          </a:lstStyle>
          <a:p>
            <a:r>
              <a:rPr lang="ru-RU" dirty="0"/>
              <a:t>Факторы формирования угроз</a:t>
            </a:r>
          </a:p>
        </p:txBody>
      </p:sp>
      <p:sp>
        <p:nvSpPr>
          <p:cNvPr id="36" name="TextBox 35"/>
          <p:cNvSpPr txBox="1"/>
          <p:nvPr/>
        </p:nvSpPr>
        <p:spPr>
          <a:xfrm>
            <a:off x="1219201" y="1805729"/>
            <a:ext cx="1794932" cy="677108"/>
          </a:xfrm>
          <a:prstGeom prst="rect">
            <a:avLst/>
          </a:prstGeom>
          <a:noFill/>
        </p:spPr>
        <p:txBody>
          <a:bodyPr wrap="square" lIns="0" tIns="0" rIns="0" bIns="0" rtlCol="0">
            <a:spAutoFit/>
          </a:bodyPr>
          <a:lstStyle/>
          <a:p>
            <a:r>
              <a:rPr lang="ru-RU" sz="1100" dirty="0" smtClean="0">
                <a:latin typeface="Segoe UI" panose="020B0502040204020203" pitchFamily="34" charset="0"/>
                <a:cs typeface="Segoe UI" panose="020B0502040204020203" pitchFamily="34" charset="0"/>
              </a:rPr>
              <a:t>Межсетевые </a:t>
            </a:r>
            <a:r>
              <a:rPr lang="ru-RU" sz="1100" dirty="0">
                <a:latin typeface="Segoe UI" panose="020B0502040204020203" pitchFamily="34" charset="0"/>
                <a:cs typeface="Segoe UI" panose="020B0502040204020203" pitchFamily="34" charset="0"/>
              </a:rPr>
              <a:t>экраны, VPN, антивирусы и другие технологии </a:t>
            </a:r>
            <a:r>
              <a:rPr lang="ru-RU" sz="1100" dirty="0" smtClean="0">
                <a:latin typeface="Segoe UI" panose="020B0502040204020203" pitchFamily="34" charset="0"/>
                <a:cs typeface="Segoe UI" panose="020B0502040204020203" pitchFamily="34" charset="0"/>
              </a:rPr>
              <a:t>информационной</a:t>
            </a:r>
            <a:endParaRPr lang="ru-RU" sz="1100" dirty="0">
              <a:latin typeface="Segoe UI" panose="020B0502040204020203" pitchFamily="34" charset="0"/>
              <a:cs typeface="Segoe UI" panose="020B0502040204020203" pitchFamily="34" charset="0"/>
            </a:endParaRPr>
          </a:p>
        </p:txBody>
      </p:sp>
      <p:pic>
        <p:nvPicPr>
          <p:cNvPr id="2050" name="Picture 2" descr="https://cdn0.iconfinder.com/data/icons/seo-and-internet-marketing-set-1/100/Network_Protection-512.png"/>
          <p:cNvPicPr>
            <a:picLocks noChangeAspect="1" noChangeArrowheads="1"/>
          </p:cNvPicPr>
          <p:nvPr/>
        </p:nvPicPr>
        <p:blipFill>
          <a:blip r:embed="rId2" cstate="print">
            <a:biLevel thresh="75000"/>
            <a:extLst>
              <a:ext uri="{28A0092B-C50C-407E-A947-70E740481C1C}">
                <a14:useLocalDpi xmlns:a14="http://schemas.microsoft.com/office/drawing/2010/main" val="0"/>
              </a:ext>
            </a:extLst>
          </a:blip>
          <a:srcRect/>
          <a:stretch>
            <a:fillRect/>
          </a:stretch>
        </p:blipFill>
        <p:spPr bwMode="auto">
          <a:xfrm>
            <a:off x="461319" y="1795075"/>
            <a:ext cx="618221" cy="618221"/>
          </a:xfrm>
          <a:prstGeom prst="rect">
            <a:avLst/>
          </a:prstGeom>
          <a:noFill/>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461319" y="2476889"/>
            <a:ext cx="2552813" cy="1015663"/>
          </a:xfrm>
          <a:prstGeom prst="rect">
            <a:avLst/>
          </a:prstGeom>
          <a:noFill/>
        </p:spPr>
        <p:txBody>
          <a:bodyPr wrap="square" lIns="0" tIns="0" rIns="0" bIns="0" rtlCol="0">
            <a:spAutoFit/>
          </a:bodyPr>
          <a:lstStyle/>
          <a:p>
            <a:r>
              <a:rPr lang="ru-RU" sz="1100" dirty="0">
                <a:latin typeface="Segoe UI" panose="020B0502040204020203" pitchFamily="34" charset="0"/>
                <a:cs typeface="Segoe UI" panose="020B0502040204020203" pitchFamily="34" charset="0"/>
              </a:rPr>
              <a:t>безопасности, эффективные для защиты корпоративной сети и компьютеров от интернет-угроз, практически не способны обеспечить </a:t>
            </a:r>
            <a:r>
              <a:rPr lang="ru-RU" sz="1100" b="1" dirty="0">
                <a:latin typeface="Segoe UI" panose="020B0502040204020203" pitchFamily="34" charset="0"/>
                <a:cs typeface="Segoe UI" panose="020B0502040204020203" pitchFamily="34" charset="0"/>
              </a:rPr>
              <a:t>контроль</a:t>
            </a:r>
            <a:r>
              <a:rPr lang="ru-RU" sz="1100" dirty="0">
                <a:latin typeface="Segoe UI" panose="020B0502040204020203" pitchFamily="34" charset="0"/>
                <a:cs typeface="Segoe UI" panose="020B0502040204020203" pitchFamily="34" charset="0"/>
              </a:rPr>
              <a:t> локальных устройств и </a:t>
            </a:r>
            <a:r>
              <a:rPr lang="ru-RU" sz="1100" dirty="0" smtClean="0">
                <a:latin typeface="Segoe UI" panose="020B0502040204020203" pitchFamily="34" charset="0"/>
                <a:cs typeface="Segoe UI" panose="020B0502040204020203" pitchFamily="34" charset="0"/>
              </a:rPr>
              <a:t>портов.</a:t>
            </a:r>
            <a:endParaRPr lang="ru-RU" sz="1100" dirty="0">
              <a:latin typeface="Segoe UI" panose="020B0502040204020203" pitchFamily="34" charset="0"/>
              <a:cs typeface="Segoe UI" panose="020B0502040204020203" pitchFamily="34" charset="0"/>
            </a:endParaRPr>
          </a:p>
        </p:txBody>
      </p:sp>
      <p:sp>
        <p:nvSpPr>
          <p:cNvPr id="44" name="TextBox 43"/>
          <p:cNvSpPr txBox="1"/>
          <p:nvPr/>
        </p:nvSpPr>
        <p:spPr>
          <a:xfrm>
            <a:off x="3362360" y="2476889"/>
            <a:ext cx="2394766" cy="152349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ru-RU" sz="1100" dirty="0" smtClean="0">
                <a:latin typeface="Segoe UI" panose="020B0502040204020203" pitchFamily="34" charset="0"/>
                <a:cs typeface="Segoe UI" panose="020B0502040204020203" pitchFamily="34" charset="0"/>
              </a:rPr>
              <a:t>Сокращение пропускной способности сети</a:t>
            </a:r>
          </a:p>
          <a:p>
            <a:pPr marL="285750" indent="-285750">
              <a:buFont typeface="Arial" panose="020B0604020202020204" pitchFamily="34" charset="0"/>
              <a:buChar char="•"/>
            </a:pPr>
            <a:r>
              <a:rPr lang="ru-RU" sz="1100" dirty="0" smtClean="0">
                <a:latin typeface="Segoe UI" panose="020B0502040204020203" pitchFamily="34" charset="0"/>
                <a:cs typeface="Segoe UI" panose="020B0502040204020203" pitchFamily="34" charset="0"/>
              </a:rPr>
              <a:t>Снижение производительности труда</a:t>
            </a:r>
          </a:p>
          <a:p>
            <a:pPr marL="285750" indent="-285750">
              <a:buFont typeface="Arial" panose="020B0604020202020204" pitchFamily="34" charset="0"/>
              <a:buChar char="•"/>
            </a:pPr>
            <a:r>
              <a:rPr lang="ru-RU" sz="1100" dirty="0" smtClean="0">
                <a:latin typeface="Segoe UI" panose="020B0502040204020203" pitchFamily="34" charset="0"/>
                <a:cs typeface="Segoe UI" panose="020B0502040204020203" pitchFamily="34" charset="0"/>
              </a:rPr>
              <a:t>Попадание в корпоративную ИС запрещенного и вредоносного контента</a:t>
            </a:r>
          </a:p>
          <a:p>
            <a:pPr marL="285750" indent="-285750">
              <a:buFont typeface="Arial" panose="020B0604020202020204" pitchFamily="34" charset="0"/>
              <a:buChar char="•"/>
            </a:pPr>
            <a:r>
              <a:rPr lang="ru-RU" sz="1100" b="1" dirty="0" smtClean="0">
                <a:latin typeface="Segoe UI" panose="020B0502040204020203" pitchFamily="34" charset="0"/>
                <a:cs typeface="Segoe UI" panose="020B0502040204020203" pitchFamily="34" charset="0"/>
              </a:rPr>
              <a:t>Утечки</a:t>
            </a:r>
            <a:r>
              <a:rPr lang="ru-RU" sz="1100" dirty="0" smtClean="0">
                <a:latin typeface="Segoe UI" panose="020B0502040204020203" pitchFamily="34" charset="0"/>
                <a:cs typeface="Segoe UI" panose="020B0502040204020203" pitchFamily="34" charset="0"/>
              </a:rPr>
              <a:t> конфиденциальной информации</a:t>
            </a:r>
            <a:endParaRPr lang="ru-RU" sz="1100" dirty="0">
              <a:latin typeface="Segoe UI" panose="020B0502040204020203" pitchFamily="34" charset="0"/>
              <a:cs typeface="Segoe UI" panose="020B0502040204020203" pitchFamily="34" charset="0"/>
            </a:endParaRPr>
          </a:p>
        </p:txBody>
      </p:sp>
      <p:sp>
        <p:nvSpPr>
          <p:cNvPr id="56" name="TextBox 55"/>
          <p:cNvSpPr txBox="1"/>
          <p:nvPr/>
        </p:nvSpPr>
        <p:spPr>
          <a:xfrm>
            <a:off x="4142815" y="1805729"/>
            <a:ext cx="1614311" cy="677108"/>
          </a:xfrm>
          <a:prstGeom prst="rect">
            <a:avLst/>
          </a:prstGeom>
          <a:noFill/>
        </p:spPr>
        <p:txBody>
          <a:bodyPr wrap="square" lIns="0" tIns="0" rIns="0" bIns="0" rtlCol="0">
            <a:spAutoFit/>
          </a:bodyPr>
          <a:lstStyle/>
          <a:p>
            <a:r>
              <a:rPr lang="ru-RU" sz="1100" dirty="0">
                <a:latin typeface="Segoe UI" panose="020B0502040204020203" pitchFamily="34" charset="0"/>
                <a:cs typeface="Segoe UI" panose="020B0502040204020203" pitchFamily="34" charset="0"/>
              </a:rPr>
              <a:t>И</a:t>
            </a:r>
            <a:r>
              <a:rPr lang="ru-RU" sz="1100" dirty="0" smtClean="0">
                <a:latin typeface="Segoe UI" panose="020B0502040204020203" pitchFamily="34" charset="0"/>
                <a:cs typeface="Segoe UI" panose="020B0502040204020203" pitchFamily="34" charset="0"/>
              </a:rPr>
              <a:t>спользование </a:t>
            </a:r>
            <a:r>
              <a:rPr lang="ru-RU" sz="1100" dirty="0">
                <a:latin typeface="Segoe UI" panose="020B0502040204020203" pitchFamily="34" charset="0"/>
                <a:cs typeface="Segoe UI" panose="020B0502040204020203" pitchFamily="34" charset="0"/>
              </a:rPr>
              <a:t>социальных сетей породило </a:t>
            </a:r>
            <a:r>
              <a:rPr lang="ru-RU" sz="1100" b="1" dirty="0">
                <a:latin typeface="Segoe UI" panose="020B0502040204020203" pitchFamily="34" charset="0"/>
                <a:cs typeface="Segoe UI" panose="020B0502040204020203" pitchFamily="34" charset="0"/>
              </a:rPr>
              <a:t>ряд проблем безопасности </a:t>
            </a:r>
            <a:r>
              <a:rPr lang="ru-RU" sz="1100" dirty="0" smtClean="0">
                <a:latin typeface="Segoe UI" panose="020B0502040204020203" pitchFamily="34" charset="0"/>
                <a:cs typeface="Segoe UI" panose="020B0502040204020203" pitchFamily="34" charset="0"/>
              </a:rPr>
              <a:t>ИТ: </a:t>
            </a:r>
            <a:endParaRPr lang="ru-RU" sz="1100" dirty="0">
              <a:latin typeface="Segoe UI" panose="020B0502040204020203" pitchFamily="34" charset="0"/>
              <a:cs typeface="Segoe UI" panose="020B0502040204020203" pitchFamily="34" charset="0"/>
            </a:endParaRPr>
          </a:p>
        </p:txBody>
      </p:sp>
      <p:pic>
        <p:nvPicPr>
          <p:cNvPr id="2058" name="Picture 10" descr="http://medcitynews.com/wp-content/uploads/bigstock-Social-Media-Bubble-Concept-24485276-300x292.jpg"/>
          <p:cNvPicPr>
            <a:picLocks noChangeAspect="1" noChangeArrowheads="1"/>
          </p:cNvPicPr>
          <p:nvPr/>
        </p:nvPicPr>
        <p:blipFill>
          <a:blip r:embed="rId3"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3328907" y="1731483"/>
            <a:ext cx="738228" cy="718542"/>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6105767" y="2476889"/>
            <a:ext cx="2552810" cy="1184940"/>
          </a:xfrm>
          <a:prstGeom prst="rect">
            <a:avLst/>
          </a:prstGeom>
          <a:noFill/>
        </p:spPr>
        <p:txBody>
          <a:bodyPr wrap="square" lIns="0" tIns="0" rIns="0" bIns="0" rtlCol="0">
            <a:spAutoFit/>
          </a:bodyPr>
          <a:lstStyle/>
          <a:p>
            <a:r>
              <a:rPr lang="ru-RU" sz="1100" dirty="0" smtClean="0">
                <a:latin typeface="Segoe UI" panose="020B0502040204020203" pitchFamily="34" charset="0"/>
                <a:cs typeface="Segoe UI" panose="020B0502040204020203" pitchFamily="34" charset="0"/>
              </a:rPr>
              <a:t>коммуникаций </a:t>
            </a:r>
            <a:r>
              <a:rPr lang="ru-RU" sz="1100" dirty="0">
                <a:latin typeface="Segoe UI" panose="020B0502040204020203" pitchFamily="34" charset="0"/>
                <a:cs typeface="Segoe UI" panose="020B0502040204020203" pitchFamily="34" charset="0"/>
              </a:rPr>
              <a:t>и данных </a:t>
            </a:r>
            <a:r>
              <a:rPr lang="ru-RU" sz="1100" b="1" dirty="0">
                <a:latin typeface="Segoe UI" panose="020B0502040204020203" pitchFamily="34" charset="0"/>
                <a:cs typeface="Segoe UI" panose="020B0502040204020203" pitchFamily="34" charset="0"/>
              </a:rPr>
              <a:t>конечных</a:t>
            </a:r>
            <a:r>
              <a:rPr lang="ru-RU" sz="1100" dirty="0">
                <a:latin typeface="Segoe UI" panose="020B0502040204020203" pitchFamily="34" charset="0"/>
                <a:cs typeface="Segoe UI" panose="020B0502040204020203" pitchFamily="34" charset="0"/>
              </a:rPr>
              <a:t> </a:t>
            </a:r>
            <a:r>
              <a:rPr lang="ru-RU" sz="1100" b="1" dirty="0">
                <a:latin typeface="Segoe UI" panose="020B0502040204020203" pitchFamily="34" charset="0"/>
                <a:cs typeface="Segoe UI" panose="020B0502040204020203" pitchFamily="34" charset="0"/>
              </a:rPr>
              <a:t>пользователей</a:t>
            </a:r>
            <a:r>
              <a:rPr lang="ru-RU" sz="1100" dirty="0">
                <a:latin typeface="Segoe UI" panose="020B0502040204020203" pitchFamily="34" charset="0"/>
                <a:cs typeface="Segoe UI" panose="020B0502040204020203" pitchFamily="34" charset="0"/>
              </a:rPr>
              <a:t>. Skype защищает их от любой угрозы или попытки контроля со стороны внешней среды – будь то любое приложение на компьютере, операционная система или корпоративная сеть </a:t>
            </a:r>
            <a:r>
              <a:rPr lang="ru-RU" sz="1100" dirty="0" smtClean="0">
                <a:latin typeface="Segoe UI" panose="020B0502040204020203" pitchFamily="34" charset="0"/>
                <a:cs typeface="Segoe UI" panose="020B0502040204020203" pitchFamily="34" charset="0"/>
              </a:rPr>
              <a:t>организации. </a:t>
            </a:r>
            <a:endParaRPr lang="ru-RU" sz="1100" dirty="0">
              <a:latin typeface="Segoe UI" panose="020B0502040204020203" pitchFamily="34" charset="0"/>
              <a:cs typeface="Segoe UI" panose="020B0502040204020203" pitchFamily="34" charset="0"/>
            </a:endParaRPr>
          </a:p>
        </p:txBody>
      </p:sp>
      <p:pic>
        <p:nvPicPr>
          <p:cNvPr id="2060" name="Picture 12" descr="http://iconizer.net/files/Helveticons_Social/orig/Skyp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872" t="15761" r="16003" b="17364"/>
          <a:stretch/>
        </p:blipFill>
        <p:spPr bwMode="auto">
          <a:xfrm>
            <a:off x="6071900" y="1805729"/>
            <a:ext cx="622411" cy="61099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807200" y="1805729"/>
            <a:ext cx="1851377" cy="677108"/>
          </a:xfrm>
          <a:prstGeom prst="rect">
            <a:avLst/>
          </a:prstGeom>
          <a:noFill/>
        </p:spPr>
        <p:txBody>
          <a:bodyPr wrap="square" lIns="0" tIns="0" rIns="0" bIns="0" rtlCol="0">
            <a:spAutoFit/>
          </a:bodyPr>
          <a:lstStyle/>
          <a:p>
            <a:r>
              <a:rPr lang="ru-RU" sz="1100" dirty="0">
                <a:latin typeface="Segoe UI" panose="020B0502040204020203" pitchFamily="34" charset="0"/>
                <a:cs typeface="Segoe UI" panose="020B0502040204020203" pitchFamily="34" charset="0"/>
              </a:rPr>
              <a:t>Д</a:t>
            </a:r>
            <a:r>
              <a:rPr lang="ru-RU" sz="1100" dirty="0" smtClean="0">
                <a:latin typeface="Segoe UI" panose="020B0502040204020203" pitchFamily="34" charset="0"/>
                <a:cs typeface="Segoe UI" panose="020B0502040204020203" pitchFamily="34" charset="0"/>
              </a:rPr>
              <a:t>изайн </a:t>
            </a:r>
            <a:r>
              <a:rPr lang="ru-RU" sz="1100" dirty="0">
                <a:latin typeface="Segoe UI" panose="020B0502040204020203" pitchFamily="34" charset="0"/>
                <a:cs typeface="Segoe UI" panose="020B0502040204020203" pitchFamily="34" charset="0"/>
              </a:rPr>
              <a:t>протокольной и программной архитектуры </a:t>
            </a:r>
            <a:r>
              <a:rPr lang="ru-RU" sz="1100" dirty="0" err="1">
                <a:latin typeface="Segoe UI" panose="020B0502040204020203" pitchFamily="34" charset="0"/>
                <a:cs typeface="Segoe UI" panose="020B0502040204020203" pitchFamily="34" charset="0"/>
              </a:rPr>
              <a:t>Skype</a:t>
            </a:r>
            <a:r>
              <a:rPr lang="ru-RU" sz="1100" dirty="0">
                <a:latin typeface="Segoe UI" panose="020B0502040204020203" pitchFamily="34" charset="0"/>
                <a:cs typeface="Segoe UI" panose="020B0502040204020203" pitchFamily="34" charset="0"/>
              </a:rPr>
              <a:t> </a:t>
            </a:r>
            <a:r>
              <a:rPr lang="ru-RU" sz="1100" dirty="0" smtClean="0">
                <a:latin typeface="Segoe UI" panose="020B0502040204020203" pitchFamily="34" charset="0"/>
                <a:cs typeface="Segoe UI" panose="020B0502040204020203" pitchFamily="34" charset="0"/>
              </a:rPr>
              <a:t>ориентирован исключительно на защиту</a:t>
            </a:r>
            <a:endParaRPr lang="ru-RU" sz="1100" dirty="0">
              <a:latin typeface="Segoe UI" panose="020B0502040204020203" pitchFamily="34" charset="0"/>
              <a:cs typeface="Segoe UI" panose="020B0502040204020203" pitchFamily="34" charset="0"/>
            </a:endParaRPr>
          </a:p>
        </p:txBody>
      </p:sp>
      <p:sp>
        <p:nvSpPr>
          <p:cNvPr id="64" name="TextBox 63"/>
          <p:cNvSpPr txBox="1"/>
          <p:nvPr/>
        </p:nvSpPr>
        <p:spPr>
          <a:xfrm>
            <a:off x="1219201" y="4277545"/>
            <a:ext cx="1794932" cy="677108"/>
          </a:xfrm>
          <a:prstGeom prst="rect">
            <a:avLst/>
          </a:prstGeom>
          <a:noFill/>
        </p:spPr>
        <p:txBody>
          <a:bodyPr wrap="square" lIns="0" tIns="0" rIns="0" bIns="0" rtlCol="0">
            <a:spAutoFit/>
          </a:bodyPr>
          <a:lstStyle/>
          <a:p>
            <a:r>
              <a:rPr lang="ru-RU" sz="1100" b="1" dirty="0">
                <a:latin typeface="Segoe UI" panose="020B0502040204020203" pitchFamily="34" charset="0"/>
                <a:cs typeface="Segoe UI" panose="020B0502040204020203" pitchFamily="34" charset="0"/>
              </a:rPr>
              <a:t>Неограниченный доступ </a:t>
            </a:r>
            <a:r>
              <a:rPr lang="ru-RU" sz="1100" dirty="0">
                <a:latin typeface="Segoe UI" panose="020B0502040204020203" pitchFamily="34" charset="0"/>
                <a:cs typeface="Segoe UI" panose="020B0502040204020203" pitchFamily="34" charset="0"/>
              </a:rPr>
              <a:t>сотрудников к облачным сервисам хранения и файлового </a:t>
            </a:r>
            <a:r>
              <a:rPr lang="ru-RU" sz="1100" dirty="0" smtClean="0">
                <a:latin typeface="Segoe UI" panose="020B0502040204020203" pitchFamily="34" charset="0"/>
                <a:cs typeface="Segoe UI" panose="020B0502040204020203" pitchFamily="34" charset="0"/>
              </a:rPr>
              <a:t>обмена</a:t>
            </a:r>
            <a:endParaRPr lang="ru-RU" sz="1100" dirty="0">
              <a:latin typeface="Segoe UI" panose="020B0502040204020203" pitchFamily="34" charset="0"/>
              <a:cs typeface="Segoe UI" panose="020B0502040204020203" pitchFamily="34" charset="0"/>
            </a:endParaRPr>
          </a:p>
        </p:txBody>
      </p:sp>
      <p:sp>
        <p:nvSpPr>
          <p:cNvPr id="66" name="TextBox 65"/>
          <p:cNvSpPr txBox="1"/>
          <p:nvPr/>
        </p:nvSpPr>
        <p:spPr>
          <a:xfrm>
            <a:off x="461319" y="4937130"/>
            <a:ext cx="2552813" cy="1015663"/>
          </a:xfrm>
          <a:prstGeom prst="rect">
            <a:avLst/>
          </a:prstGeom>
          <a:noFill/>
        </p:spPr>
        <p:txBody>
          <a:bodyPr wrap="square" lIns="0" tIns="0" rIns="0" bIns="0" rtlCol="0">
            <a:spAutoFit/>
          </a:bodyPr>
          <a:lstStyle/>
          <a:p>
            <a:r>
              <a:rPr lang="ru-RU" sz="1100" dirty="0">
                <a:latin typeface="Segoe UI" panose="020B0502040204020203" pitchFamily="34" charset="0"/>
                <a:cs typeface="Segoe UI" panose="020B0502040204020203" pitchFamily="34" charset="0"/>
              </a:rPr>
              <a:t>рассматривается сегодня корпоративными службами ИБ как гораздо более опасный, нежели бесконтрольное использование физических съемных устройств хранения </a:t>
            </a:r>
            <a:r>
              <a:rPr lang="ru-RU" sz="1100" dirty="0" smtClean="0">
                <a:latin typeface="Segoe UI" panose="020B0502040204020203" pitchFamily="34" charset="0"/>
                <a:cs typeface="Segoe UI" panose="020B0502040204020203" pitchFamily="34" charset="0"/>
              </a:rPr>
              <a:t>данных.</a:t>
            </a:r>
            <a:endParaRPr lang="ru-RU" sz="1100" dirty="0">
              <a:latin typeface="Segoe UI" panose="020B0502040204020203" pitchFamily="34" charset="0"/>
              <a:cs typeface="Segoe UI" panose="020B0502040204020203" pitchFamily="34" charset="0"/>
            </a:endParaRPr>
          </a:p>
        </p:txBody>
      </p:sp>
      <p:sp>
        <p:nvSpPr>
          <p:cNvPr id="67" name="TextBox 66"/>
          <p:cNvSpPr txBox="1"/>
          <p:nvPr/>
        </p:nvSpPr>
        <p:spPr>
          <a:xfrm>
            <a:off x="3362360" y="4937130"/>
            <a:ext cx="2394766" cy="1184940"/>
          </a:xfrm>
          <a:prstGeom prst="rect">
            <a:avLst/>
          </a:prstGeom>
          <a:noFill/>
        </p:spPr>
        <p:txBody>
          <a:bodyPr wrap="square" lIns="0" tIns="0" rIns="0" bIns="0" rtlCol="0">
            <a:spAutoFit/>
          </a:bodyPr>
          <a:lstStyle/>
          <a:p>
            <a:r>
              <a:rPr lang="ru-RU" sz="1100" dirty="0" smtClean="0">
                <a:latin typeface="Segoe UI" panose="020B0502040204020203" pitchFamily="34" charset="0"/>
                <a:cs typeface="Segoe UI" panose="020B0502040204020203" pitchFamily="34" charset="0"/>
              </a:rPr>
              <a:t>создало колоссальный </a:t>
            </a:r>
            <a:r>
              <a:rPr lang="ru-RU" sz="1100" dirty="0">
                <a:latin typeface="Segoe UI" panose="020B0502040204020203" pitchFamily="34" charset="0"/>
                <a:cs typeface="Segoe UI" panose="020B0502040204020203" pitchFamily="34" charset="0"/>
              </a:rPr>
              <a:t>вектор новых типов угроз корпоративной </a:t>
            </a:r>
            <a:r>
              <a:rPr lang="ru-RU" sz="1100" dirty="0" smtClean="0">
                <a:latin typeface="Segoe UI" panose="020B0502040204020203" pitchFamily="34" charset="0"/>
                <a:cs typeface="Segoe UI" panose="020B0502040204020203" pitchFamily="34" charset="0"/>
              </a:rPr>
              <a:t>ИТ-безопасности</a:t>
            </a:r>
            <a:r>
              <a:rPr lang="en-US" sz="1100" dirty="0" smtClean="0">
                <a:latin typeface="Segoe UI" panose="020B0502040204020203" pitchFamily="34" charset="0"/>
                <a:cs typeface="Segoe UI" panose="020B0502040204020203" pitchFamily="34" charset="0"/>
              </a:rPr>
              <a:t>, </a:t>
            </a:r>
            <a:r>
              <a:rPr lang="ru-RU" sz="1100" dirty="0">
                <a:latin typeface="Segoe UI" panose="020B0502040204020203" pitchFamily="34" charset="0"/>
                <a:cs typeface="Segoe UI" panose="020B0502040204020203" pitchFamily="34" charset="0"/>
              </a:rPr>
              <a:t>связанный с частной собственностью работников на используемые в производственных процессах личные вычислительные </a:t>
            </a:r>
            <a:r>
              <a:rPr lang="ru-RU" sz="1100" dirty="0" smtClean="0">
                <a:latin typeface="Segoe UI" panose="020B0502040204020203" pitchFamily="34" charset="0"/>
                <a:cs typeface="Segoe UI" panose="020B0502040204020203" pitchFamily="34" charset="0"/>
              </a:rPr>
              <a:t>устройства.</a:t>
            </a:r>
            <a:endParaRPr lang="ru-RU" sz="1100" dirty="0">
              <a:latin typeface="Segoe UI" panose="020B0502040204020203" pitchFamily="34" charset="0"/>
              <a:cs typeface="Segoe UI" panose="020B0502040204020203" pitchFamily="34" charset="0"/>
            </a:endParaRPr>
          </a:p>
        </p:txBody>
      </p:sp>
      <p:sp>
        <p:nvSpPr>
          <p:cNvPr id="68" name="TextBox 67"/>
          <p:cNvSpPr txBox="1"/>
          <p:nvPr/>
        </p:nvSpPr>
        <p:spPr>
          <a:xfrm>
            <a:off x="4415362" y="4277545"/>
            <a:ext cx="1341764" cy="677108"/>
          </a:xfrm>
          <a:prstGeom prst="rect">
            <a:avLst/>
          </a:prstGeom>
          <a:noFill/>
        </p:spPr>
        <p:txBody>
          <a:bodyPr wrap="square" lIns="0" tIns="0" rIns="0" bIns="0" rtlCol="0">
            <a:spAutoFit/>
          </a:bodyPr>
          <a:lstStyle/>
          <a:p>
            <a:r>
              <a:rPr lang="ru-RU" sz="1100" dirty="0">
                <a:latin typeface="Segoe UI" panose="020B0502040204020203" pitchFamily="34" charset="0"/>
                <a:cs typeface="Segoe UI" panose="020B0502040204020203" pitchFamily="34" charset="0"/>
              </a:rPr>
              <a:t>Внедрение в бизнес-практику организаций </a:t>
            </a:r>
            <a:r>
              <a:rPr lang="ru-RU" sz="1100" b="1" dirty="0">
                <a:latin typeface="Segoe UI" panose="020B0502040204020203" pitchFamily="34" charset="0"/>
                <a:cs typeface="Segoe UI" panose="020B0502040204020203" pitchFamily="34" charset="0"/>
              </a:rPr>
              <a:t>модели </a:t>
            </a:r>
            <a:r>
              <a:rPr lang="ru-RU" sz="1100" b="1" dirty="0" smtClean="0">
                <a:latin typeface="Segoe UI" panose="020B0502040204020203" pitchFamily="34" charset="0"/>
                <a:cs typeface="Segoe UI" panose="020B0502040204020203" pitchFamily="34" charset="0"/>
              </a:rPr>
              <a:t>BYOD</a:t>
            </a:r>
            <a:endParaRPr lang="ru-RU" sz="1100" b="1" dirty="0">
              <a:latin typeface="Segoe UI" panose="020B0502040204020203" pitchFamily="34" charset="0"/>
              <a:cs typeface="Segoe UI" panose="020B0502040204020203" pitchFamily="34" charset="0"/>
            </a:endParaRPr>
          </a:p>
        </p:txBody>
      </p:sp>
      <p:sp>
        <p:nvSpPr>
          <p:cNvPr id="70" name="TextBox 69"/>
          <p:cNvSpPr txBox="1"/>
          <p:nvPr/>
        </p:nvSpPr>
        <p:spPr>
          <a:xfrm>
            <a:off x="6105767" y="4937130"/>
            <a:ext cx="2552810" cy="1184940"/>
          </a:xfrm>
          <a:prstGeom prst="rect">
            <a:avLst/>
          </a:prstGeom>
          <a:noFill/>
        </p:spPr>
        <p:txBody>
          <a:bodyPr wrap="square" lIns="0" tIns="0" rIns="0" bIns="0" rtlCol="0">
            <a:spAutoFit/>
          </a:bodyPr>
          <a:lstStyle/>
          <a:p>
            <a:r>
              <a:rPr lang="ru-RU" sz="1100" dirty="0" smtClean="0">
                <a:latin typeface="Segoe UI" panose="020B0502040204020203" pitchFamily="34" charset="0"/>
                <a:cs typeface="Segoe UI" panose="020B0502040204020203" pitchFamily="34" charset="0"/>
              </a:rPr>
              <a:t>приоритетной </a:t>
            </a:r>
            <a:r>
              <a:rPr lang="ru-RU" sz="1100" dirty="0">
                <a:latin typeface="Segoe UI" panose="020B0502040204020203" pitchFamily="34" charset="0"/>
                <a:cs typeface="Segoe UI" panose="020B0502040204020203" pitchFamily="34" charset="0"/>
              </a:rPr>
              <a:t>целью киберпреступников становится финансовая прибыль от продажи или иного использования ценной </a:t>
            </a:r>
            <a:r>
              <a:rPr lang="ru-RU" sz="1100" dirty="0" smtClean="0">
                <a:latin typeface="Segoe UI" panose="020B0502040204020203" pitchFamily="34" charset="0"/>
                <a:cs typeface="Segoe UI" panose="020B0502040204020203" pitchFamily="34" charset="0"/>
              </a:rPr>
              <a:t>информации, </a:t>
            </a:r>
            <a:r>
              <a:rPr lang="ru-RU" sz="1100" dirty="0">
                <a:latin typeface="Segoe UI" panose="020B0502040204020203" pitchFamily="34" charset="0"/>
                <a:cs typeface="Segoe UI" panose="020B0502040204020203" pitchFamily="34" charset="0"/>
              </a:rPr>
              <a:t>украденной у частных лиц, государственных и коммерческих организаций </a:t>
            </a:r>
          </a:p>
        </p:txBody>
      </p:sp>
      <p:sp>
        <p:nvSpPr>
          <p:cNvPr id="72" name="TextBox 71"/>
          <p:cNvSpPr txBox="1"/>
          <p:nvPr/>
        </p:nvSpPr>
        <p:spPr>
          <a:xfrm>
            <a:off x="6807200" y="4277545"/>
            <a:ext cx="1851377" cy="677108"/>
          </a:xfrm>
          <a:prstGeom prst="rect">
            <a:avLst/>
          </a:prstGeom>
          <a:noFill/>
        </p:spPr>
        <p:txBody>
          <a:bodyPr wrap="square" lIns="0" tIns="0" rIns="0" bIns="0" rtlCol="0">
            <a:spAutoFit/>
          </a:bodyPr>
          <a:lstStyle/>
          <a:p>
            <a:r>
              <a:rPr lang="ru-RU" sz="1100" b="1" dirty="0">
                <a:latin typeface="Segoe UI" panose="020B0502040204020203" pitchFamily="34" charset="0"/>
                <a:cs typeface="Segoe UI" panose="020B0502040204020203" pitchFamily="34" charset="0"/>
              </a:rPr>
              <a:t>К</a:t>
            </a:r>
            <a:r>
              <a:rPr lang="ru-RU" sz="1100" b="1" dirty="0" smtClean="0">
                <a:latin typeface="Segoe UI" panose="020B0502040204020203" pitchFamily="34" charset="0"/>
                <a:cs typeface="Segoe UI" panose="020B0502040204020203" pitchFamily="34" charset="0"/>
              </a:rPr>
              <a:t>оммерциализация</a:t>
            </a:r>
            <a:r>
              <a:rPr lang="ru-RU" sz="1100" dirty="0" smtClean="0">
                <a:latin typeface="Segoe UI" panose="020B0502040204020203" pitchFamily="34" charset="0"/>
                <a:cs typeface="Segoe UI" panose="020B0502040204020203" pitchFamily="34" charset="0"/>
              </a:rPr>
              <a:t> </a:t>
            </a:r>
            <a:r>
              <a:rPr lang="ru-RU" sz="1100" dirty="0">
                <a:latin typeface="Segoe UI" panose="020B0502040204020203" pitchFamily="34" charset="0"/>
                <a:cs typeface="Segoe UI" panose="020B0502040204020203" pitchFamily="34" charset="0"/>
              </a:rPr>
              <a:t>индустрии </a:t>
            </a:r>
            <a:r>
              <a:rPr lang="ru-RU" sz="1100" dirty="0" err="1">
                <a:latin typeface="Segoe UI" panose="020B0502040204020203" pitchFamily="34" charset="0"/>
                <a:cs typeface="Segoe UI" panose="020B0502040204020203" pitchFamily="34" charset="0"/>
              </a:rPr>
              <a:t>киберпреступности</a:t>
            </a:r>
            <a:r>
              <a:rPr lang="ru-RU" sz="1100" dirty="0">
                <a:latin typeface="Segoe UI" panose="020B0502040204020203" pitchFamily="34" charset="0"/>
                <a:cs typeface="Segoe UI" panose="020B0502040204020203" pitchFamily="34" charset="0"/>
              </a:rPr>
              <a:t>: сегодня и в обозримом будущем </a:t>
            </a:r>
          </a:p>
        </p:txBody>
      </p:sp>
      <p:pic>
        <p:nvPicPr>
          <p:cNvPr id="75" name="Picture 14" descr="http://i.stack.imgur.com/v948g.png"/>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461319" y="4104755"/>
            <a:ext cx="680542" cy="81708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4" descr="http://www.cabotsolutions.com/wp-content/uploads/2014/01/byod-2014.png"/>
          <p:cNvPicPr>
            <a:picLocks noChangeAspect="1" noChangeArrowheads="1"/>
          </p:cNvPicPr>
          <p:nvPr/>
        </p:nvPicPr>
        <p:blipFill rotWithShape="1">
          <a:blip r:embed="rId6" cstate="print">
            <a:biLevel thresh="7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15025" r="15078"/>
          <a:stretch/>
        </p:blipFill>
        <p:spPr bwMode="auto">
          <a:xfrm>
            <a:off x="3339782" y="4277545"/>
            <a:ext cx="981845" cy="566010"/>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6" descr="http://newventure.co/wp-content/uploads/2013/12/Icon_11-512-300x300.png"/>
          <p:cNvPicPr>
            <a:picLocks noChangeAspect="1" noChangeArrowheads="1"/>
          </p:cNvPicPr>
          <p:nvPr/>
        </p:nvPicPr>
        <p:blipFill rotWithShape="1">
          <a:blip r:embed="rId8" cstate="print">
            <a:biLevel thresh="75000"/>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rcRect t="20051" b="8253"/>
          <a:stretch/>
        </p:blipFill>
        <p:spPr bwMode="auto">
          <a:xfrm>
            <a:off x="6071900" y="4254395"/>
            <a:ext cx="622411" cy="558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3579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Заголовок 1"/>
          <p:cNvSpPr>
            <a:spLocks noGrp="1"/>
          </p:cNvSpPr>
          <p:nvPr>
            <p:ph type="title" idx="4294967295"/>
          </p:nvPr>
        </p:nvSpPr>
        <p:spPr bwMode="auto">
          <a:xfrm>
            <a:off x="1" y="542693"/>
            <a:ext cx="9143999" cy="48918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Кумулятивный эффект - бесполезность традиционных ИТ систем безопасности</a:t>
            </a:r>
          </a:p>
        </p:txBody>
      </p:sp>
      <p:sp>
        <p:nvSpPr>
          <p:cNvPr id="33" name="Заголовок 1"/>
          <p:cNvSpPr txBox="1">
            <a:spLocks/>
          </p:cNvSpPr>
          <p:nvPr/>
        </p:nvSpPr>
        <p:spPr bwMode="auto">
          <a:xfrm>
            <a:off x="1" y="1177016"/>
            <a:ext cx="7010399" cy="286232"/>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eaLnBrk="1" hangingPunct="1">
              <a:lnSpc>
                <a:spcPct val="93000"/>
              </a:lnSpc>
              <a:buClr>
                <a:srgbClr val="000000"/>
              </a:buClr>
              <a:buFont typeface="Arial Narrow" panose="020B060602020203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latin typeface="Frutiger LT Std 45 Light"/>
                <a:cs typeface="Cordia New" panose="020B0304020202020204" pitchFamily="34" charset="-34"/>
              </a:defRPr>
            </a:lvl9pPr>
          </a:lstStyle>
          <a:p>
            <a:pPr marL="457200"/>
            <a:r>
              <a:rPr lang="ru-RU" dirty="0"/>
              <a:t>Современные атаки информационно-</a:t>
            </a:r>
            <a:r>
              <a:rPr lang="ru-RU" dirty="0" err="1"/>
              <a:t>центричны</a:t>
            </a:r>
            <a:endParaRPr lang="ru-RU" dirty="0"/>
          </a:p>
        </p:txBody>
      </p:sp>
      <p:grpSp>
        <p:nvGrpSpPr>
          <p:cNvPr id="8" name="Группа 7"/>
          <p:cNvGrpSpPr/>
          <p:nvPr/>
        </p:nvGrpSpPr>
        <p:grpSpPr>
          <a:xfrm>
            <a:off x="2871286" y="1594659"/>
            <a:ext cx="2552813" cy="1152920"/>
            <a:chOff x="461319" y="2048313"/>
            <a:chExt cx="2552813" cy="1152920"/>
          </a:xfrm>
        </p:grpSpPr>
        <p:sp>
          <p:nvSpPr>
            <p:cNvPr id="23" name="TextBox 22"/>
            <p:cNvSpPr txBox="1"/>
            <p:nvPr/>
          </p:nvSpPr>
          <p:spPr>
            <a:xfrm>
              <a:off x="461319" y="2601069"/>
              <a:ext cx="2552813" cy="600164"/>
            </a:xfrm>
            <a:prstGeom prst="rect">
              <a:avLst/>
            </a:prstGeom>
            <a:noFill/>
          </p:spPr>
          <p:txBody>
            <a:bodyPr wrap="square" lIns="0" tIns="0" rIns="0" bIns="0" rtlCol="0">
              <a:spAutoFit/>
            </a:bodyPr>
            <a:lstStyle/>
            <a:p>
              <a:r>
                <a:rPr lang="ru-RU" sz="1300" dirty="0" smtClean="0">
                  <a:latin typeface="Segoe UI" panose="020B0502040204020203" pitchFamily="34" charset="0"/>
                  <a:cs typeface="Segoe UI" panose="020B0502040204020203" pitchFamily="34" charset="0"/>
                </a:rPr>
                <a:t>Потери </a:t>
              </a:r>
              <a:r>
                <a:rPr lang="ru-RU" sz="1300" dirty="0">
                  <a:latin typeface="Segoe UI" panose="020B0502040204020203" pitchFamily="34" charset="0"/>
                  <a:cs typeface="Segoe UI" panose="020B0502040204020203" pitchFamily="34" charset="0"/>
                </a:rPr>
                <a:t>мировой экономики от действий </a:t>
              </a:r>
              <a:r>
                <a:rPr lang="ru-RU" sz="1300" dirty="0" smtClean="0">
                  <a:latin typeface="Segoe UI" panose="020B0502040204020203" pitchFamily="34" charset="0"/>
                  <a:cs typeface="Segoe UI" panose="020B0502040204020203" pitchFamily="34" charset="0"/>
                </a:rPr>
                <a:t>киберпреступности – более чем </a:t>
              </a:r>
              <a:r>
                <a:rPr lang="ru-RU" sz="1300" b="1" dirty="0">
                  <a:latin typeface="Segoe UI" panose="020B0502040204020203" pitchFamily="34" charset="0"/>
                  <a:cs typeface="Segoe UI" panose="020B0502040204020203" pitchFamily="34" charset="0"/>
                </a:rPr>
                <a:t>240 млрд евро </a:t>
              </a:r>
              <a:r>
                <a:rPr lang="ru-RU" sz="1300" dirty="0">
                  <a:latin typeface="Segoe UI" panose="020B0502040204020203" pitchFamily="34" charset="0"/>
                  <a:cs typeface="Segoe UI" panose="020B0502040204020203" pitchFamily="34" charset="0"/>
                </a:rPr>
                <a:t>в </a:t>
              </a:r>
              <a:r>
                <a:rPr lang="ru-RU" sz="1300" dirty="0" smtClean="0">
                  <a:latin typeface="Segoe UI" panose="020B0502040204020203" pitchFamily="34" charset="0"/>
                  <a:cs typeface="Segoe UI" panose="020B0502040204020203" pitchFamily="34" charset="0"/>
                </a:rPr>
                <a:t>год. </a:t>
              </a:r>
              <a:endParaRPr lang="ru-RU" sz="1300" dirty="0">
                <a:latin typeface="Segoe UI" panose="020B0502040204020203" pitchFamily="34" charset="0"/>
                <a:cs typeface="Segoe UI" panose="020B0502040204020203" pitchFamily="34" charset="0"/>
              </a:endParaRPr>
            </a:p>
          </p:txBody>
        </p:sp>
        <p:pic>
          <p:nvPicPr>
            <p:cNvPr id="5122" name="Picture 2" descr="http://www.widza.com/_user/952d46efed4e7a5ef8b4d204f1a78789.jpg"/>
            <p:cNvPicPr>
              <a:picLocks noChangeAspect="1" noChangeArrowheads="1"/>
            </p:cNvPicPr>
            <p:nvPr/>
          </p:nvPicPr>
          <p:blipFill rotWithShape="1">
            <a:blip r:embed="rId2" cstate="print">
              <a:biLevel thresh="75000"/>
              <a:extLst>
                <a:ext uri="{28A0092B-C50C-407E-A947-70E740481C1C}">
                  <a14:useLocalDpi xmlns:a14="http://schemas.microsoft.com/office/drawing/2010/main" val="0"/>
                </a:ext>
              </a:extLst>
            </a:blip>
            <a:srcRect l="7348" t="27090" r="7413" b="27638"/>
            <a:stretch/>
          </p:blipFill>
          <p:spPr bwMode="auto">
            <a:xfrm>
              <a:off x="461319" y="2048313"/>
              <a:ext cx="2552813" cy="496145"/>
            </a:xfrm>
            <a:prstGeom prst="rect">
              <a:avLst/>
            </a:prstGeom>
            <a:noFill/>
            <a:extLst>
              <a:ext uri="{909E8E84-426E-40DD-AFC4-6F175D3DCCD1}">
                <a14:hiddenFill xmlns:a14="http://schemas.microsoft.com/office/drawing/2010/main">
                  <a:solidFill>
                    <a:srgbClr val="FFFFFF"/>
                  </a:solidFill>
                </a14:hiddenFill>
              </a:ext>
            </a:extLst>
          </p:spPr>
        </p:pic>
      </p:grpSp>
      <p:sp>
        <p:nvSpPr>
          <p:cNvPr id="30" name="TextBox 29"/>
          <p:cNvSpPr txBox="1"/>
          <p:nvPr/>
        </p:nvSpPr>
        <p:spPr>
          <a:xfrm>
            <a:off x="2916635" y="3610326"/>
            <a:ext cx="2552813" cy="1200329"/>
          </a:xfrm>
          <a:prstGeom prst="rect">
            <a:avLst/>
          </a:prstGeom>
          <a:noFill/>
        </p:spPr>
        <p:txBody>
          <a:bodyPr wrap="square" lIns="0" tIns="0" rIns="0" bIns="0" rtlCol="0">
            <a:spAutoFit/>
          </a:bodyPr>
          <a:lstStyle/>
          <a:p>
            <a:r>
              <a:rPr lang="ru-RU" sz="1300" dirty="0" smtClean="0">
                <a:latin typeface="Segoe UI" panose="020B0502040204020203" pitchFamily="34" charset="0"/>
                <a:cs typeface="Segoe UI" panose="020B0502040204020203" pitchFamily="34" charset="0"/>
              </a:rPr>
              <a:t>За </a:t>
            </a:r>
            <a:r>
              <a:rPr lang="ru-RU" sz="1300" dirty="0">
                <a:latin typeface="Segoe UI" panose="020B0502040204020203" pitchFamily="34" charset="0"/>
                <a:cs typeface="Segoe UI" panose="020B0502040204020203" pitchFamily="34" charset="0"/>
              </a:rPr>
              <a:t>первые девять месяцев 2014 года число зарегистрированных по всему миру инцидентов достигло 904 миллионов , более чем </a:t>
            </a:r>
            <a:r>
              <a:rPr lang="ru-RU" sz="1300" b="1" dirty="0">
                <a:latin typeface="Segoe UI" panose="020B0502040204020203" pitchFamily="34" charset="0"/>
                <a:cs typeface="Segoe UI" panose="020B0502040204020203" pitchFamily="34" charset="0"/>
              </a:rPr>
              <a:t>на 10% превысив </a:t>
            </a:r>
            <a:r>
              <a:rPr lang="ru-RU" sz="1300" dirty="0">
                <a:latin typeface="Segoe UI" panose="020B0502040204020203" pitchFamily="34" charset="0"/>
                <a:cs typeface="Segoe UI" panose="020B0502040204020203" pitchFamily="34" charset="0"/>
              </a:rPr>
              <a:t>их общее количество за весь 2013 г. </a:t>
            </a:r>
          </a:p>
        </p:txBody>
      </p:sp>
      <p:grpSp>
        <p:nvGrpSpPr>
          <p:cNvPr id="7" name="Группа 6"/>
          <p:cNvGrpSpPr/>
          <p:nvPr/>
        </p:nvGrpSpPr>
        <p:grpSpPr>
          <a:xfrm>
            <a:off x="2871286" y="3015294"/>
            <a:ext cx="2553006" cy="538422"/>
            <a:chOff x="3526592" y="2019348"/>
            <a:chExt cx="2230740" cy="470457"/>
          </a:xfrm>
        </p:grpSpPr>
        <p:pic>
          <p:nvPicPr>
            <p:cNvPr id="5124" name="Picture 4" descr="https://datafox-data.s3.amazonaws.com/images/cb_68e532cc31802b1c6a2c29471e56da95.png"/>
            <p:cNvPicPr>
              <a:picLocks noChangeAspect="1" noChangeArrowheads="1"/>
            </p:cNvPicPr>
            <p:nvPr/>
          </p:nvPicPr>
          <p:blipFill rotWithShape="1">
            <a:blip r:embed="rId3" cstate="print">
              <a:biLevel thresh="75000"/>
              <a:extLst>
                <a:ext uri="{28A0092B-C50C-407E-A947-70E740481C1C}">
                  <a14:useLocalDpi xmlns:a14="http://schemas.microsoft.com/office/drawing/2010/main" val="0"/>
                </a:ext>
              </a:extLst>
            </a:blip>
            <a:srcRect l="34066" t="21846" b="26584"/>
            <a:stretch/>
          </p:blipFill>
          <p:spPr bwMode="auto">
            <a:xfrm>
              <a:off x="4074160" y="2021840"/>
              <a:ext cx="1683172" cy="46736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https://datafox-data.s3.amazonaws.com/images/cb_68e532cc31802b1c6a2c29471e56da95.png"/>
            <p:cNvPicPr>
              <a:picLocks noChangeAspect="1" noChangeArrowheads="1"/>
            </p:cNvPicPr>
            <p:nvPr/>
          </p:nvPicPr>
          <p:blipFill rotWithShape="1">
            <a:blip r:embed="rId4" cstate="print">
              <a:biLevel thresh="75000"/>
              <a:extLst>
                <a:ext uri="{28A0092B-C50C-407E-A947-70E740481C1C}">
                  <a14:useLocalDpi xmlns:a14="http://schemas.microsoft.com/office/drawing/2010/main" val="0"/>
                </a:ext>
              </a:extLst>
            </a:blip>
            <a:srcRect r="66531"/>
            <a:stretch/>
          </p:blipFill>
          <p:spPr bwMode="auto">
            <a:xfrm>
              <a:off x="3526592" y="2019348"/>
              <a:ext cx="443541" cy="4704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Группа 10"/>
          <p:cNvGrpSpPr/>
          <p:nvPr/>
        </p:nvGrpSpPr>
        <p:grpSpPr>
          <a:xfrm>
            <a:off x="2916635" y="5056507"/>
            <a:ext cx="2552813" cy="1248150"/>
            <a:chOff x="6185463" y="4388338"/>
            <a:chExt cx="2552813" cy="1248150"/>
          </a:xfrm>
        </p:grpSpPr>
        <p:sp>
          <p:nvSpPr>
            <p:cNvPr id="47" name="TextBox 46"/>
            <p:cNvSpPr txBox="1"/>
            <p:nvPr/>
          </p:nvSpPr>
          <p:spPr>
            <a:xfrm>
              <a:off x="6185463" y="4836269"/>
              <a:ext cx="2552813" cy="800219"/>
            </a:xfrm>
            <a:prstGeom prst="rect">
              <a:avLst/>
            </a:prstGeom>
            <a:noFill/>
          </p:spPr>
          <p:txBody>
            <a:bodyPr wrap="square" lIns="0" tIns="0" rIns="0" bIns="0" rtlCol="0">
              <a:spAutoFit/>
            </a:bodyPr>
            <a:lstStyle/>
            <a:p>
              <a:r>
                <a:rPr lang="ru-RU" sz="1300" dirty="0" smtClean="0">
                  <a:latin typeface="Segoe UI" panose="020B0502040204020203" pitchFamily="34" charset="0"/>
                  <a:cs typeface="Segoe UI" panose="020B0502040204020203" pitchFamily="34" charset="0"/>
                </a:rPr>
                <a:t>Причиной </a:t>
              </a:r>
              <a:r>
                <a:rPr lang="ru-RU" sz="1300" dirty="0">
                  <a:latin typeface="Segoe UI" panose="020B0502040204020203" pitchFamily="34" charset="0"/>
                  <a:cs typeface="Segoe UI" panose="020B0502040204020203" pitchFamily="34" charset="0"/>
                </a:rPr>
                <a:t>78% всех компрометированных учетных записей </a:t>
              </a:r>
              <a:r>
                <a:rPr lang="ru-RU" sz="1300" dirty="0" smtClean="0">
                  <a:latin typeface="Segoe UI" panose="020B0502040204020203" pitchFamily="34" charset="0"/>
                  <a:cs typeface="Segoe UI" panose="020B0502040204020203" pitchFamily="34" charset="0"/>
                </a:rPr>
                <a:t>в </a:t>
              </a:r>
              <a:r>
                <a:rPr lang="ru-RU" sz="1300" dirty="0">
                  <a:latin typeface="Segoe UI" panose="020B0502040204020203" pitchFamily="34" charset="0"/>
                  <a:cs typeface="Segoe UI" panose="020B0502040204020203" pitchFamily="34" charset="0"/>
                </a:rPr>
                <a:t>прошлом году в США, были </a:t>
              </a:r>
              <a:r>
                <a:rPr lang="ru-RU" sz="1300" b="1" dirty="0">
                  <a:latin typeface="Segoe UI" panose="020B0502040204020203" pitchFamily="34" charset="0"/>
                  <a:cs typeface="Segoe UI" panose="020B0502040204020203" pitchFamily="34" charset="0"/>
                </a:rPr>
                <a:t>инсайдерские утечки</a:t>
              </a:r>
              <a:r>
                <a:rPr lang="ru-RU" sz="1300" dirty="0" smtClean="0">
                  <a:latin typeface="Segoe UI" panose="020B0502040204020203" pitchFamily="34" charset="0"/>
                  <a:cs typeface="Segoe UI" panose="020B0502040204020203" pitchFamily="34" charset="0"/>
                </a:rPr>
                <a:t>. </a:t>
              </a:r>
              <a:endParaRPr lang="ru-RU" sz="1300" dirty="0">
                <a:latin typeface="Segoe UI" panose="020B0502040204020203" pitchFamily="34" charset="0"/>
                <a:cs typeface="Segoe UI" panose="020B0502040204020203" pitchFamily="34" charset="0"/>
              </a:endParaRPr>
            </a:p>
          </p:txBody>
        </p:sp>
        <p:pic>
          <p:nvPicPr>
            <p:cNvPr id="61" name="Picture 8" descr="https://www.privacyrights.org/sites/privacyrights.org/files/images/privacy-rights_masthead.png"/>
            <p:cNvPicPr>
              <a:picLocks noChangeAspect="1" noChangeArrowheads="1"/>
            </p:cNvPicPr>
            <p:nvPr/>
          </p:nvPicPr>
          <p:blipFill rotWithShape="1">
            <a:blip r:embed="rId5" cstate="print">
              <a:biLevel thresh="75000"/>
              <a:extLst>
                <a:ext uri="{28A0092B-C50C-407E-A947-70E740481C1C}">
                  <a14:useLocalDpi xmlns:a14="http://schemas.microsoft.com/office/drawing/2010/main" val="0"/>
                </a:ext>
              </a:extLst>
            </a:blip>
            <a:srcRect r="35405"/>
            <a:stretch/>
          </p:blipFill>
          <p:spPr bwMode="auto">
            <a:xfrm>
              <a:off x="6185463" y="4388338"/>
              <a:ext cx="2552813" cy="4116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Группа 11"/>
          <p:cNvGrpSpPr/>
          <p:nvPr/>
        </p:nvGrpSpPr>
        <p:grpSpPr>
          <a:xfrm>
            <a:off x="6012402" y="1594659"/>
            <a:ext cx="2598914" cy="4694459"/>
            <a:chOff x="3311489" y="1610198"/>
            <a:chExt cx="2598914" cy="4694459"/>
          </a:xfrm>
        </p:grpSpPr>
        <p:grpSp>
          <p:nvGrpSpPr>
            <p:cNvPr id="10" name="Группа 9"/>
            <p:cNvGrpSpPr/>
            <p:nvPr/>
          </p:nvGrpSpPr>
          <p:grpSpPr>
            <a:xfrm>
              <a:off x="3311489" y="4051577"/>
              <a:ext cx="2598914" cy="2253080"/>
              <a:chOff x="6162412" y="2038739"/>
              <a:chExt cx="2598914" cy="2253080"/>
            </a:xfrm>
          </p:grpSpPr>
          <p:pic>
            <p:nvPicPr>
              <p:cNvPr id="42" name="Picture 6" descr="http://blog.pistolstar.us/blog/wp-content/uploads/2012/07/Ponemon.bmp"/>
              <p:cNvPicPr>
                <a:picLocks noChangeAspect="1" noChangeArrowheads="1"/>
              </p:cNvPicPr>
              <p:nvPr/>
            </p:nvPicPr>
            <p:blipFill>
              <a:blip r:embed="rId6" cstate="print">
                <a:biLevel thresh="75000"/>
                <a:extLst>
                  <a:ext uri="{28A0092B-C50C-407E-A947-70E740481C1C}">
                    <a14:useLocalDpi xmlns:a14="http://schemas.microsoft.com/office/drawing/2010/main" val="0"/>
                  </a:ext>
                </a:extLst>
              </a:blip>
              <a:srcRect/>
              <a:stretch>
                <a:fillRect/>
              </a:stretch>
            </p:blipFill>
            <p:spPr bwMode="auto">
              <a:xfrm>
                <a:off x="6162412" y="2038739"/>
                <a:ext cx="2598914" cy="69521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6185463" y="2691381"/>
                <a:ext cx="2552813" cy="1600438"/>
              </a:xfrm>
              <a:prstGeom prst="rect">
                <a:avLst/>
              </a:prstGeom>
              <a:noFill/>
            </p:spPr>
            <p:txBody>
              <a:bodyPr wrap="square" lIns="0" tIns="0" rIns="0" bIns="0" rtlCol="0">
                <a:spAutoFit/>
              </a:bodyPr>
              <a:lstStyle/>
              <a:p>
                <a:r>
                  <a:rPr lang="ru-RU" sz="1300" dirty="0">
                    <a:latin typeface="Segoe UI" panose="020B0502040204020203" pitchFamily="34" charset="0"/>
                    <a:cs typeface="Segoe UI" panose="020B0502040204020203" pitchFamily="34" charset="0"/>
                  </a:rPr>
                  <a:t>С</a:t>
                </a:r>
                <a:r>
                  <a:rPr lang="ru-RU" sz="1300" dirty="0" smtClean="0">
                    <a:latin typeface="Segoe UI" panose="020B0502040204020203" pitchFamily="34" charset="0"/>
                    <a:cs typeface="Segoe UI" panose="020B0502040204020203" pitchFamily="34" charset="0"/>
                  </a:rPr>
                  <a:t>редний </a:t>
                </a:r>
                <a:r>
                  <a:rPr lang="ru-RU" sz="1300" dirty="0">
                    <a:latin typeface="Segoe UI" panose="020B0502040204020203" pitchFamily="34" charset="0"/>
                    <a:cs typeface="Segoe UI" panose="020B0502040204020203" pitchFamily="34" charset="0"/>
                  </a:rPr>
                  <a:t>размер ущерба от утечек данных для организаций в </a:t>
                </a:r>
                <a:r>
                  <a:rPr lang="ru-RU" sz="1300" dirty="0" smtClean="0">
                    <a:latin typeface="Segoe UI" panose="020B0502040204020203" pitchFamily="34" charset="0"/>
                    <a:cs typeface="Segoe UI" panose="020B0502040204020203" pitchFamily="34" charset="0"/>
                  </a:rPr>
                  <a:t>США – 5.85 </a:t>
                </a:r>
                <a:r>
                  <a:rPr lang="ru-RU" sz="1300" dirty="0">
                    <a:latin typeface="Segoe UI" panose="020B0502040204020203" pitchFamily="34" charset="0"/>
                    <a:cs typeface="Segoe UI" panose="020B0502040204020203" pitchFamily="34" charset="0"/>
                  </a:rPr>
                  <a:t>миллиона </a:t>
                </a:r>
                <a:r>
                  <a:rPr lang="ru-RU" sz="1300" dirty="0" smtClean="0">
                    <a:latin typeface="Segoe UI" panose="020B0502040204020203" pitchFamily="34" charset="0"/>
                    <a:cs typeface="Segoe UI" panose="020B0502040204020203" pitchFamily="34" charset="0"/>
                  </a:rPr>
                  <a:t>долларов: 201 доллар </a:t>
                </a:r>
                <a:r>
                  <a:rPr lang="ru-RU" sz="1300" dirty="0">
                    <a:latin typeface="Segoe UI" panose="020B0502040204020203" pitchFamily="34" charset="0"/>
                    <a:cs typeface="Segoe UI" panose="020B0502040204020203" pitchFamily="34" charset="0"/>
                  </a:rPr>
                  <a:t>на каждую</a:t>
                </a:r>
                <a:r>
                  <a:rPr lang="ru-RU" sz="1300" b="1" dirty="0">
                    <a:latin typeface="Segoe UI" panose="020B0502040204020203" pitchFamily="34" charset="0"/>
                    <a:cs typeface="Segoe UI" panose="020B0502040204020203" pitchFamily="34" charset="0"/>
                  </a:rPr>
                  <a:t> </a:t>
                </a:r>
                <a:r>
                  <a:rPr lang="ru-RU" sz="1300" dirty="0">
                    <a:latin typeface="Segoe UI" panose="020B0502040204020203" pitchFamily="34" charset="0"/>
                    <a:cs typeface="Segoe UI" panose="020B0502040204020203" pitchFamily="34" charset="0"/>
                  </a:rPr>
                  <a:t>скомпрометированную учетную запись пользователя. </a:t>
                </a:r>
                <a:endParaRPr lang="ru-RU" sz="1300" dirty="0" smtClean="0">
                  <a:latin typeface="Segoe UI" panose="020B0502040204020203" pitchFamily="34" charset="0"/>
                  <a:cs typeface="Segoe UI" panose="020B0502040204020203" pitchFamily="34" charset="0"/>
                </a:endParaRPr>
              </a:p>
              <a:p>
                <a:r>
                  <a:rPr lang="ru-RU" sz="1300" b="1" dirty="0" smtClean="0">
                    <a:latin typeface="Segoe UI" panose="020B0502040204020203" pitchFamily="34" charset="0"/>
                    <a:cs typeface="Segoe UI" panose="020B0502040204020203" pitchFamily="34" charset="0"/>
                  </a:rPr>
                  <a:t>Причина 30% утечек в 2013 году – человеческий фактор.</a:t>
                </a:r>
                <a:endParaRPr lang="ru-RU" sz="1300" b="1" dirty="0">
                  <a:latin typeface="Segoe UI" panose="020B0502040204020203" pitchFamily="34" charset="0"/>
                  <a:cs typeface="Segoe UI" panose="020B0502040204020203" pitchFamily="34" charset="0"/>
                </a:endParaRPr>
              </a:p>
            </p:txBody>
          </p:sp>
        </p:grpSp>
        <p:sp>
          <p:nvSpPr>
            <p:cNvPr id="51" name="TextBox 50"/>
            <p:cNvSpPr txBox="1"/>
            <p:nvPr/>
          </p:nvSpPr>
          <p:spPr>
            <a:xfrm>
              <a:off x="3334540" y="2193917"/>
              <a:ext cx="2552813" cy="1800493"/>
            </a:xfrm>
            <a:prstGeom prst="rect">
              <a:avLst/>
            </a:prstGeom>
            <a:noFill/>
          </p:spPr>
          <p:txBody>
            <a:bodyPr wrap="square" lIns="0" tIns="0" rIns="0" bIns="0" rtlCol="0">
              <a:spAutoFit/>
            </a:bodyPr>
            <a:lstStyle/>
            <a:p>
              <a:r>
                <a:rPr lang="ru-RU" sz="1300" b="1" dirty="0" smtClean="0">
                  <a:latin typeface="Segoe UI" panose="020B0502040204020203" pitchFamily="34" charset="0"/>
                  <a:cs typeface="Segoe UI" panose="020B0502040204020203" pitchFamily="34" charset="0"/>
                </a:rPr>
                <a:t>небрежность работников</a:t>
              </a:r>
              <a:r>
                <a:rPr lang="ru-RU" sz="1300" dirty="0">
                  <a:latin typeface="Segoe UI" panose="020B0502040204020203" pitchFamily="34" charset="0"/>
                  <a:cs typeface="Segoe UI" panose="020B0502040204020203" pitchFamily="34" charset="0"/>
                </a:rPr>
                <a:t>. </a:t>
              </a:r>
              <a:endParaRPr lang="ru-RU" sz="1300" dirty="0" smtClean="0">
                <a:latin typeface="Segoe UI" panose="020B0502040204020203" pitchFamily="34" charset="0"/>
                <a:cs typeface="Segoe UI" panose="020B0502040204020203" pitchFamily="34" charset="0"/>
              </a:endParaRPr>
            </a:p>
            <a:p>
              <a:r>
                <a:rPr lang="ru-RU" sz="1300" dirty="0" smtClean="0">
                  <a:latin typeface="Segoe UI" panose="020B0502040204020203" pitchFamily="34" charset="0"/>
                  <a:cs typeface="Segoe UI" panose="020B0502040204020203" pitchFamily="34" charset="0"/>
                </a:rPr>
                <a:t>32</a:t>
              </a:r>
              <a:r>
                <a:rPr lang="ru-RU" sz="1300" dirty="0">
                  <a:latin typeface="Segoe UI" panose="020B0502040204020203" pitchFamily="34" charset="0"/>
                  <a:cs typeface="Segoe UI" panose="020B0502040204020203" pitchFamily="34" charset="0"/>
                </a:rPr>
                <a:t>% всех утечек </a:t>
              </a:r>
              <a:r>
                <a:rPr lang="ru-RU" sz="1300" dirty="0" smtClean="0">
                  <a:latin typeface="Segoe UI" panose="020B0502040204020203" pitchFamily="34" charset="0"/>
                  <a:cs typeface="Segoe UI" panose="020B0502040204020203" pitchFamily="34" charset="0"/>
                </a:rPr>
                <a:t>персональных или конфиденциальных данных случились </a:t>
              </a:r>
              <a:r>
                <a:rPr lang="ru-RU" sz="1300" dirty="0">
                  <a:latin typeface="Segoe UI" panose="020B0502040204020203" pitchFamily="34" charset="0"/>
                  <a:cs typeface="Segoe UI" panose="020B0502040204020203" pitchFamily="34" charset="0"/>
                </a:rPr>
                <a:t>из-за их </a:t>
              </a:r>
              <a:r>
                <a:rPr lang="ru-RU" sz="1300" b="1" dirty="0">
                  <a:latin typeface="Segoe UI" panose="020B0502040204020203" pitchFamily="34" charset="0"/>
                  <a:cs typeface="Segoe UI" panose="020B0502040204020203" pitchFamily="34" charset="0"/>
                </a:rPr>
                <a:t>необоснованной передачи или пересылки ненадлежащему </a:t>
              </a:r>
              <a:r>
                <a:rPr lang="ru-RU" sz="1300" b="1" dirty="0" smtClean="0">
                  <a:latin typeface="Segoe UI" panose="020B0502040204020203" pitchFamily="34" charset="0"/>
                  <a:cs typeface="Segoe UI" panose="020B0502040204020203" pitchFamily="34" charset="0"/>
                </a:rPr>
                <a:t>получателю</a:t>
              </a:r>
              <a:r>
                <a:rPr lang="ru-RU" sz="1300" dirty="0" smtClean="0">
                  <a:latin typeface="Segoe UI" panose="020B0502040204020203" pitchFamily="34" charset="0"/>
                  <a:cs typeface="Segoe UI" panose="020B0502040204020203" pitchFamily="34" charset="0"/>
                </a:rPr>
                <a:t>, а 24</a:t>
              </a:r>
              <a:r>
                <a:rPr lang="ru-RU" sz="1300" dirty="0">
                  <a:latin typeface="Segoe UI" panose="020B0502040204020203" pitchFamily="34" charset="0"/>
                  <a:cs typeface="Segoe UI" panose="020B0502040204020203" pitchFamily="34" charset="0"/>
                </a:rPr>
                <a:t>% инцидентов были связаны с </a:t>
              </a:r>
              <a:r>
                <a:rPr lang="ru-RU" sz="1300" b="1" dirty="0">
                  <a:latin typeface="Segoe UI" panose="020B0502040204020203" pitchFamily="34" charset="0"/>
                  <a:cs typeface="Segoe UI" panose="020B0502040204020203" pitchFamily="34" charset="0"/>
                </a:rPr>
                <a:t>потерей мобильных устройств</a:t>
              </a:r>
              <a:r>
                <a:rPr lang="ru-RU" sz="1300" dirty="0">
                  <a:latin typeface="Segoe UI" panose="020B0502040204020203" pitchFamily="34" charset="0"/>
                  <a:cs typeface="Segoe UI" panose="020B0502040204020203" pitchFamily="34" charset="0"/>
                </a:rPr>
                <a:t>. </a:t>
              </a:r>
            </a:p>
          </p:txBody>
        </p:sp>
        <p:pic>
          <p:nvPicPr>
            <p:cNvPr id="5130" name="Picture 10" descr="http://www.crest-approved.org/wp-content/uploads/IT-Governance-Ltd.jpg"/>
            <p:cNvPicPr>
              <a:picLocks noChangeAspect="1" noChangeArrowheads="1"/>
            </p:cNvPicPr>
            <p:nvPr/>
          </p:nvPicPr>
          <p:blipFill rotWithShape="1">
            <a:blip r:embed="rId7" cstate="print">
              <a:biLevel thresh="75000"/>
              <a:extLst>
                <a:ext uri="{28A0092B-C50C-407E-A947-70E740481C1C}">
                  <a14:useLocalDpi xmlns:a14="http://schemas.microsoft.com/office/drawing/2010/main" val="0"/>
                </a:ext>
              </a:extLst>
            </a:blip>
            <a:srcRect r="9488"/>
            <a:stretch/>
          </p:blipFill>
          <p:spPr bwMode="auto">
            <a:xfrm>
              <a:off x="3350259" y="1622351"/>
              <a:ext cx="519571" cy="516258"/>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4074160" y="1610198"/>
              <a:ext cx="1813193" cy="600164"/>
            </a:xfrm>
            <a:prstGeom prst="rect">
              <a:avLst/>
            </a:prstGeom>
            <a:noFill/>
          </p:spPr>
          <p:txBody>
            <a:bodyPr wrap="square" lIns="0" tIns="0" rIns="0" bIns="0" rtlCol="0">
              <a:spAutoFit/>
            </a:bodyPr>
            <a:lstStyle/>
            <a:p>
              <a:r>
                <a:rPr lang="ru-RU" sz="1300" dirty="0">
                  <a:latin typeface="Segoe UI" panose="020B0502040204020203" pitchFamily="34" charset="0"/>
                  <a:cs typeface="Segoe UI" panose="020B0502040204020203" pitchFamily="34" charset="0"/>
                </a:rPr>
                <a:t>О</a:t>
              </a:r>
              <a:r>
                <a:rPr lang="ru-RU" sz="1300" dirty="0" smtClean="0">
                  <a:latin typeface="Segoe UI" panose="020B0502040204020203" pitchFamily="34" charset="0"/>
                  <a:cs typeface="Segoe UI" panose="020B0502040204020203" pitchFamily="34" charset="0"/>
                </a:rPr>
                <a:t>сновной </a:t>
              </a:r>
              <a:r>
                <a:rPr lang="ru-RU" sz="1300" dirty="0">
                  <a:latin typeface="Segoe UI" panose="020B0502040204020203" pitchFamily="34" charset="0"/>
                  <a:cs typeface="Segoe UI" panose="020B0502040204020203" pitchFamily="34" charset="0"/>
                </a:rPr>
                <a:t>причиной инцидентов с данными были </a:t>
              </a:r>
              <a:r>
                <a:rPr lang="ru-RU" sz="1300" b="1" dirty="0">
                  <a:latin typeface="Segoe UI" panose="020B0502040204020203" pitchFamily="34" charset="0"/>
                  <a:cs typeface="Segoe UI" panose="020B0502040204020203" pitchFamily="34" charset="0"/>
                </a:rPr>
                <a:t>ошибки</a:t>
              </a:r>
              <a:r>
                <a:rPr lang="ru-RU" sz="1300" dirty="0">
                  <a:latin typeface="Segoe UI" panose="020B0502040204020203" pitchFamily="34" charset="0"/>
                  <a:cs typeface="Segoe UI" panose="020B0502040204020203" pitchFamily="34" charset="0"/>
                </a:rPr>
                <a:t> </a:t>
              </a:r>
              <a:r>
                <a:rPr lang="ru-RU" sz="1300" b="1" dirty="0" smtClean="0">
                  <a:latin typeface="Segoe UI" panose="020B0502040204020203" pitchFamily="34" charset="0"/>
                  <a:cs typeface="Segoe UI" panose="020B0502040204020203" pitchFamily="34" charset="0"/>
                </a:rPr>
                <a:t>и</a:t>
              </a:r>
              <a:endParaRPr lang="ru-RU" sz="1300" b="1" dirty="0">
                <a:latin typeface="Segoe UI" panose="020B0502040204020203" pitchFamily="34" charset="0"/>
                <a:cs typeface="Segoe UI" panose="020B0502040204020203" pitchFamily="34" charset="0"/>
              </a:endParaRPr>
            </a:p>
          </p:txBody>
        </p:sp>
      </p:grpSp>
      <p:pic>
        <p:nvPicPr>
          <p:cNvPr id="6148" name="Picture 4" descr="http://samopoznanie.ru/avatars/objects/4-3016_1_6.jpg?fa1f5a0decb87493ba7eaecf8938b437"/>
          <p:cNvPicPr>
            <a:picLocks noChangeAspect="1" noChangeArrowheads="1"/>
          </p:cNvPicPr>
          <p:nvPr/>
        </p:nvPicPr>
        <p:blipFill>
          <a:blip r:embed="rId8">
            <a:clrChange>
              <a:clrFrom>
                <a:srgbClr val="DAD6CD"/>
              </a:clrFrom>
              <a:clrTo>
                <a:srgbClr val="DAD6CD">
                  <a:alpha val="0"/>
                </a:srgbClr>
              </a:clrTo>
            </a:clrChange>
            <a:extLst>
              <a:ext uri="{28A0092B-C50C-407E-A947-70E740481C1C}">
                <a14:useLocalDpi xmlns:a14="http://schemas.microsoft.com/office/drawing/2010/main" val="0"/>
              </a:ext>
            </a:extLst>
          </a:blip>
          <a:srcRect/>
          <a:stretch>
            <a:fillRect/>
          </a:stretch>
        </p:blipFill>
        <p:spPr bwMode="auto">
          <a:xfrm rot="16200000">
            <a:off x="-867531" y="2852004"/>
            <a:ext cx="4730427" cy="214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67251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idx="4294967295"/>
          </p:nvPr>
        </p:nvSpPr>
        <p:spPr bwMode="auto">
          <a:xfrm>
            <a:off x="1" y="525780"/>
            <a:ext cx="8574088"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Сотрудники не разделяют часы личной и рабочей жизни</a:t>
            </a:r>
          </a:p>
        </p:txBody>
      </p:sp>
      <p:sp>
        <p:nvSpPr>
          <p:cNvPr id="40" name="Заголовок 1"/>
          <p:cNvSpPr txBox="1">
            <a:spLocks/>
          </p:cNvSpPr>
          <p:nvPr/>
        </p:nvSpPr>
        <p:spPr bwMode="auto">
          <a:xfrm>
            <a:off x="685800" y="1110579"/>
            <a:ext cx="7888288"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500" dirty="0" smtClean="0">
                <a:solidFill>
                  <a:schemeClr val="tx1"/>
                </a:solidFill>
                <a:effectLst/>
                <a:latin typeface="+mj-lt"/>
              </a:rPr>
              <a:t>Эту возможность им дает использование одних и тех же технических средств и сетевых сервисов для коммуникаций в обоих измерениях их жизни: личном и бизнес-измерении</a:t>
            </a:r>
          </a:p>
        </p:txBody>
      </p:sp>
      <p:sp>
        <p:nvSpPr>
          <p:cNvPr id="42" name="TextBox 41"/>
          <p:cNvSpPr txBox="1"/>
          <p:nvPr/>
        </p:nvSpPr>
        <p:spPr>
          <a:xfrm>
            <a:off x="5237860" y="1751066"/>
            <a:ext cx="3388000" cy="461665"/>
          </a:xfrm>
          <a:prstGeom prst="rect">
            <a:avLst/>
          </a:prstGeom>
          <a:noFill/>
        </p:spPr>
        <p:txBody>
          <a:bodyPr wrap="square" lIns="0" tIns="0" rIns="0" bIns="0" rtlCol="0">
            <a:spAutoFit/>
          </a:bodyPr>
          <a:lstStyle/>
          <a:p>
            <a:r>
              <a:rPr lang="ru-RU" sz="1500" b="1" dirty="0" smtClean="0">
                <a:latin typeface="+mj-lt"/>
                <a:cs typeface="Segoe UI" panose="020B0502040204020203" pitchFamily="34" charset="0"/>
              </a:rPr>
              <a:t>…а также к росту количества и качества угроз и рисков ИБ</a:t>
            </a:r>
            <a:endParaRPr lang="ru-RU" sz="1500" b="1" dirty="0">
              <a:latin typeface="+mj-lt"/>
              <a:cs typeface="Segoe UI" panose="020B0502040204020203" pitchFamily="34" charset="0"/>
            </a:endParaRPr>
          </a:p>
        </p:txBody>
      </p:sp>
      <p:cxnSp>
        <p:nvCxnSpPr>
          <p:cNvPr id="15" name="Прямая соединительная линия 14"/>
          <p:cNvCxnSpPr/>
          <p:nvPr/>
        </p:nvCxnSpPr>
        <p:spPr>
          <a:xfrm>
            <a:off x="5237860" y="2300179"/>
            <a:ext cx="3489452" cy="0"/>
          </a:xfrm>
          <a:prstGeom prst="line">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237861" y="2444462"/>
            <a:ext cx="3360368" cy="1954381"/>
          </a:xfrm>
          <a:prstGeom prst="rect">
            <a:avLst/>
          </a:prstGeom>
          <a:noFill/>
        </p:spPr>
        <p:txBody>
          <a:bodyPr wrap="square" lIns="0" tIns="0" rIns="0" bIns="0" rtlCol="0">
            <a:spAutoFit/>
          </a:bodyPr>
          <a:lstStyle/>
          <a:p>
            <a:pPr marL="168275" indent="-168275">
              <a:spcAft>
                <a:spcPts val="600"/>
              </a:spcAft>
              <a:buFont typeface="Arial" panose="020B0604020202020204" pitchFamily="34" charset="0"/>
              <a:buChar char="•"/>
            </a:pPr>
            <a:r>
              <a:rPr lang="ru-RU" sz="1400" dirty="0">
                <a:latin typeface="+mj-lt"/>
                <a:cs typeface="Segoe UI" panose="020B0502040204020203" pitchFamily="34" charset="0"/>
              </a:rPr>
              <a:t>Попадание в корпоративную ИС запрещенного и вредоносного контента</a:t>
            </a:r>
          </a:p>
          <a:p>
            <a:pPr marL="168275" indent="-168275">
              <a:spcAft>
                <a:spcPts val="600"/>
              </a:spcAft>
              <a:buFont typeface="Arial" panose="020B0604020202020204" pitchFamily="34" charset="0"/>
              <a:buChar char="•"/>
            </a:pPr>
            <a:r>
              <a:rPr lang="ru-RU" sz="1400" dirty="0" smtClean="0">
                <a:latin typeface="+mj-lt"/>
                <a:cs typeface="Segoe UI" panose="020B0502040204020203" pitchFamily="34" charset="0"/>
              </a:rPr>
              <a:t>Умышленные или непреднамеренные утечки </a:t>
            </a:r>
            <a:r>
              <a:rPr lang="ru-RU" sz="1400" dirty="0">
                <a:latin typeface="+mj-lt"/>
                <a:cs typeface="Segoe UI" panose="020B0502040204020203" pitchFamily="34" charset="0"/>
              </a:rPr>
              <a:t>конфиденциальной информации</a:t>
            </a:r>
          </a:p>
          <a:p>
            <a:pPr marL="168275" indent="-168275">
              <a:spcAft>
                <a:spcPts val="600"/>
              </a:spcAft>
              <a:buFont typeface="Arial" panose="020B0604020202020204" pitchFamily="34" charset="0"/>
              <a:buChar char="•"/>
            </a:pPr>
            <a:r>
              <a:rPr lang="ru-RU" sz="1400" dirty="0" smtClean="0">
                <a:latin typeface="+mj-lt"/>
                <a:cs typeface="Segoe UI" panose="020B0502040204020203" pitchFamily="34" charset="0"/>
              </a:rPr>
              <a:t>Неспособность традиционных решений обеспечить безопасность данных</a:t>
            </a:r>
          </a:p>
          <a:p>
            <a:pPr marL="168275" indent="-168275">
              <a:spcAft>
                <a:spcPts val="600"/>
              </a:spcAft>
              <a:buFont typeface="Arial" panose="020B0604020202020204" pitchFamily="34" charset="0"/>
              <a:buChar char="•"/>
            </a:pPr>
            <a:r>
              <a:rPr lang="ru-RU" sz="1400" dirty="0" smtClean="0">
                <a:latin typeface="+mj-lt"/>
                <a:cs typeface="Segoe UI" panose="020B0502040204020203" pitchFamily="34" charset="0"/>
              </a:rPr>
              <a:t>Частная собственность сотрудников на используемые устройства</a:t>
            </a:r>
          </a:p>
        </p:txBody>
      </p:sp>
      <p:grpSp>
        <p:nvGrpSpPr>
          <p:cNvPr id="18" name="Группа 17"/>
          <p:cNvGrpSpPr/>
          <p:nvPr/>
        </p:nvGrpSpPr>
        <p:grpSpPr>
          <a:xfrm>
            <a:off x="685799" y="1748268"/>
            <a:ext cx="4128340" cy="551911"/>
            <a:chOff x="685799" y="1748268"/>
            <a:chExt cx="3489453" cy="551911"/>
          </a:xfrm>
        </p:grpSpPr>
        <p:sp>
          <p:nvSpPr>
            <p:cNvPr id="50" name="TextBox 49"/>
            <p:cNvSpPr txBox="1"/>
            <p:nvPr/>
          </p:nvSpPr>
          <p:spPr>
            <a:xfrm>
              <a:off x="685799" y="1748268"/>
              <a:ext cx="3433439" cy="461665"/>
            </a:xfrm>
            <a:prstGeom prst="rect">
              <a:avLst/>
            </a:prstGeom>
            <a:noFill/>
          </p:spPr>
          <p:txBody>
            <a:bodyPr wrap="square" lIns="0" tIns="0" rIns="0" bIns="0" rtlCol="0">
              <a:spAutoFit/>
            </a:bodyPr>
            <a:lstStyle/>
            <a:p>
              <a:r>
                <a:rPr lang="ru-RU" sz="1500" b="1" dirty="0" smtClean="0">
                  <a:latin typeface="+mj-lt"/>
                  <a:cs typeface="Segoe UI" panose="020B0502040204020203" pitchFamily="34" charset="0"/>
                </a:rPr>
                <a:t>Удобство использования, ведущее к повышению эффективности деятельности…</a:t>
              </a:r>
              <a:endParaRPr lang="ru-RU" sz="1500" b="1" dirty="0">
                <a:latin typeface="+mj-lt"/>
                <a:cs typeface="Segoe UI" panose="020B0502040204020203" pitchFamily="34" charset="0"/>
              </a:endParaRPr>
            </a:p>
          </p:txBody>
        </p:sp>
        <p:cxnSp>
          <p:nvCxnSpPr>
            <p:cNvPr id="51" name="Прямая соединительная линия 50"/>
            <p:cNvCxnSpPr/>
            <p:nvPr/>
          </p:nvCxnSpPr>
          <p:spPr>
            <a:xfrm>
              <a:off x="685800" y="2300179"/>
              <a:ext cx="3489452" cy="0"/>
            </a:xfrm>
            <a:prstGeom prst="line">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2" name="Группа 1"/>
          <p:cNvGrpSpPr/>
          <p:nvPr/>
        </p:nvGrpSpPr>
        <p:grpSpPr>
          <a:xfrm>
            <a:off x="706106" y="2455961"/>
            <a:ext cx="3923838" cy="2105446"/>
            <a:chOff x="179811" y="2444462"/>
            <a:chExt cx="4591210" cy="2697608"/>
          </a:xfrm>
        </p:grpSpPr>
        <p:sp>
          <p:nvSpPr>
            <p:cNvPr id="8" name="Овал 7"/>
            <p:cNvSpPr/>
            <p:nvPr/>
          </p:nvSpPr>
          <p:spPr>
            <a:xfrm>
              <a:off x="708950" y="2502337"/>
              <a:ext cx="2639733" cy="2639733"/>
            </a:xfrm>
            <a:prstGeom prst="ellipse">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Овал 33"/>
            <p:cNvSpPr/>
            <p:nvPr/>
          </p:nvSpPr>
          <p:spPr>
            <a:xfrm>
              <a:off x="2131288" y="2502337"/>
              <a:ext cx="2639733" cy="2639733"/>
            </a:xfrm>
            <a:prstGeom prst="ellipse">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http://cdn.flaticon.com/png/256/3047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0563" y="3164052"/>
              <a:ext cx="1512657" cy="151265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5" name="Picture 8" descr="http://cdn.flaticon.com/png/256/308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36" y="3238175"/>
              <a:ext cx="1101430" cy="110143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6" name="Picture 6" descr="http://cdn.flaticon.com/png/256/4685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0051" y="3500396"/>
              <a:ext cx="937445" cy="937445"/>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4" name="Группа 23"/>
            <p:cNvGrpSpPr/>
            <p:nvPr/>
          </p:nvGrpSpPr>
          <p:grpSpPr>
            <a:xfrm>
              <a:off x="179811" y="2444462"/>
              <a:ext cx="362398" cy="2697608"/>
              <a:chOff x="179811" y="2444462"/>
              <a:chExt cx="362398" cy="3936018"/>
            </a:xfrm>
          </p:grpSpPr>
          <p:cxnSp>
            <p:nvCxnSpPr>
              <p:cNvPr id="22" name="Прямая соединительная линия 21"/>
              <p:cNvCxnSpPr/>
              <p:nvPr/>
            </p:nvCxnSpPr>
            <p:spPr>
              <a:xfrm>
                <a:off x="542209" y="2444462"/>
                <a:ext cx="0" cy="39360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6200000">
                <a:off x="-1657393" y="4281666"/>
                <a:ext cx="3936018" cy="261610"/>
              </a:xfrm>
              <a:prstGeom prst="rect">
                <a:avLst/>
              </a:prstGeom>
              <a:noFill/>
            </p:spPr>
            <p:txBody>
              <a:bodyPr wrap="square" lIns="0" tIns="0" rIns="0" bIns="0" rtlCol="0">
                <a:spAutoFit/>
              </a:bodyPr>
              <a:lstStyle/>
              <a:p>
                <a:r>
                  <a:rPr lang="ru-RU" sz="1700" b="1" dirty="0" smtClean="0">
                    <a:latin typeface="+mj-lt"/>
                    <a:cs typeface="Segoe UI" panose="020B0502040204020203" pitchFamily="34" charset="0"/>
                  </a:rPr>
                  <a:t>СЛЕДСТВИЯ</a:t>
                </a:r>
                <a:endParaRPr lang="ru-RU" sz="1700" b="1" dirty="0">
                  <a:latin typeface="+mj-lt"/>
                  <a:cs typeface="Segoe UI" panose="020B0502040204020203" pitchFamily="34" charset="0"/>
                </a:endParaRPr>
              </a:p>
            </p:txBody>
          </p:sp>
        </p:grpSp>
        <p:pic>
          <p:nvPicPr>
            <p:cNvPr id="2060" name="Picture 12" descr="http://simpleicon.com/wp-content/uploads/tablet-1.pn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2874" y="2763130"/>
              <a:ext cx="462742" cy="462742"/>
            </a:xfrm>
            <a:prstGeom prst="rect">
              <a:avLst/>
            </a:prstGeom>
            <a:solidFill>
              <a:schemeClr val="bg1"/>
            </a:solidFill>
          </p:spPr>
        </p:pic>
        <p:pic>
          <p:nvPicPr>
            <p:cNvPr id="2062" name="Picture 14" descr="http://www.clipartbest.com/cliparts/4cb/KRM/4cbKRMXXi.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48189" y="3549028"/>
              <a:ext cx="440193" cy="440193"/>
            </a:xfrm>
            <a:prstGeom prst="rect">
              <a:avLst/>
            </a:prstGeom>
            <a:solidFill>
              <a:schemeClr val="bg1"/>
            </a:solidFill>
          </p:spPr>
        </p:pic>
        <p:pic>
          <p:nvPicPr>
            <p:cNvPr id="2064" name="Picture 16" descr="http://www.audioproceedings.com/CadmiumCD/custom/images/recordings/FlashDrive-Icon.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2153241" y="2732558"/>
              <a:ext cx="526022" cy="526022"/>
            </a:xfrm>
            <a:prstGeom prst="rect">
              <a:avLst/>
            </a:prstGeom>
            <a:solidFill>
              <a:schemeClr val="bg1"/>
            </a:solidFill>
          </p:spPr>
        </p:pic>
        <p:pic>
          <p:nvPicPr>
            <p:cNvPr id="2066" name="Picture 18" descr="http://www.endlessicons.com/wp-content/uploads/2012/12/email-icon-614x460.png"/>
            <p:cNvPicPr>
              <a:picLocks noChangeAspect="1" noChangeArrowheads="1"/>
            </p:cNvPicPr>
            <p:nvPr/>
          </p:nvPicPr>
          <p:blipFill rotWithShape="1">
            <a:blip r:embed="rId9" cstate="print">
              <a:duotone>
                <a:schemeClr val="bg2">
                  <a:shade val="45000"/>
                  <a:satMod val="135000"/>
                </a:schemeClr>
                <a:prstClr val="white"/>
              </a:duotone>
              <a:extLst>
                <a:ext uri="{28A0092B-C50C-407E-A947-70E740481C1C}">
                  <a14:useLocalDpi xmlns:a14="http://schemas.microsoft.com/office/drawing/2010/main" val="0"/>
                </a:ext>
              </a:extLst>
            </a:blip>
            <a:srcRect l="31312" t="32033" r="31240" b="32411"/>
            <a:stretch/>
          </p:blipFill>
          <p:spPr bwMode="auto">
            <a:xfrm>
              <a:off x="3186492" y="3663398"/>
              <a:ext cx="410213" cy="291801"/>
            </a:xfrm>
            <a:prstGeom prst="rect">
              <a:avLst/>
            </a:prstGeom>
            <a:solidFill>
              <a:schemeClr val="bg1"/>
            </a:solidFill>
          </p:spPr>
        </p:pic>
        <p:pic>
          <p:nvPicPr>
            <p:cNvPr id="2068" name="Picture 20" descr="http://www.ethicon.com/sites/default/files/images/customer-support/chat-icon-300x300.png"/>
            <p:cNvPicPr>
              <a:picLocks noChangeAspect="1" noChangeArrowheads="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23891" y="4306341"/>
              <a:ext cx="519603" cy="519603"/>
            </a:xfrm>
            <a:prstGeom prst="rect">
              <a:avLst/>
            </a:prstGeom>
            <a:solidFill>
              <a:schemeClr val="bg1"/>
            </a:solidFill>
          </p:spPr>
        </p:pic>
        <p:pic>
          <p:nvPicPr>
            <p:cNvPr id="2070" name="Picture 22" descr="https://cdn2.iconfinder.com/data/icons/windows-8-metro-style/512/document.png"/>
            <p:cNvPicPr>
              <a:picLocks noChangeAspect="1" noChangeArrowheads="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4531" y="4277164"/>
              <a:ext cx="435318" cy="435318"/>
            </a:xfrm>
            <a:prstGeom prst="rect">
              <a:avLst/>
            </a:prstGeom>
            <a:solidFill>
              <a:schemeClr val="bg1"/>
            </a:solidFill>
          </p:spPr>
        </p:pic>
      </p:grpSp>
      <p:sp>
        <p:nvSpPr>
          <p:cNvPr id="64" name="TextBox 63"/>
          <p:cNvSpPr txBox="1"/>
          <p:nvPr/>
        </p:nvSpPr>
        <p:spPr>
          <a:xfrm>
            <a:off x="2" y="5190323"/>
            <a:ext cx="7344935" cy="327951"/>
          </a:xfrm>
          <a:prstGeom prst="rect">
            <a:avLst/>
          </a:prstGeom>
          <a:solidFill>
            <a:srgbClr val="556A2C"/>
          </a:solidFill>
        </p:spPr>
        <p:txBody>
          <a:bodyPr wrap="square" numCol="1" anchor="ctr" compatLnSpc="1">
            <a:prstTxWarp prst="textNoShape">
              <a:avLst/>
            </a:prstTxWarp>
          </a:bodyPr>
          <a:lstStyle>
            <a:defPPr>
              <a:defRPr lang="en-US"/>
            </a:defPPr>
            <a:lvl1pPr marL="541338" indent="174625" eaLnBrk="1" hangingPunct="1">
              <a:buFont typeface="Arial" panose="020B0604020202020204" pitchFamily="34" charset="0"/>
              <a:buChar char="•"/>
              <a:defRPr sz="1600" b="1">
                <a:solidFill>
                  <a:schemeClr val="bg1"/>
                </a:solidFill>
                <a:effectLst/>
                <a:latin typeface="+mj-lt"/>
                <a:ea typeface="Segoe UI" pitchFamily="34" charset="0"/>
                <a:cs typeface="Segoe UI" pitchFamily="34" charset="0"/>
              </a:defRPr>
            </a:lvl1pPr>
            <a:lvl2pPr eaLnBrk="0" hangingPunct="0">
              <a:defRPr sz="2100">
                <a:solidFill>
                  <a:schemeClr val="bg1"/>
                </a:solidFill>
                <a:latin typeface="Segoe UI" pitchFamily="34" charset="0"/>
                <a:cs typeface="Segoe UI" pitchFamily="34" charset="0"/>
              </a:defRPr>
            </a:lvl2pPr>
            <a:lvl3pPr eaLnBrk="0" hangingPunct="0">
              <a:defRPr sz="2100">
                <a:solidFill>
                  <a:schemeClr val="bg1"/>
                </a:solidFill>
                <a:latin typeface="Segoe UI" pitchFamily="34" charset="0"/>
                <a:cs typeface="Segoe UI" pitchFamily="34" charset="0"/>
              </a:defRPr>
            </a:lvl3pPr>
            <a:lvl4pPr eaLnBrk="0" hangingPunct="0">
              <a:defRPr sz="2100">
                <a:solidFill>
                  <a:schemeClr val="bg1"/>
                </a:solidFill>
                <a:latin typeface="Segoe UI" pitchFamily="34" charset="0"/>
                <a:cs typeface="Segoe UI" pitchFamily="34" charset="0"/>
              </a:defRPr>
            </a:lvl4pPr>
            <a:lvl5pPr eaLnBrk="0" hangingPunct="0">
              <a:defRPr sz="2100">
                <a:solidFill>
                  <a:schemeClr val="bg1"/>
                </a:solidFill>
                <a:latin typeface="Segoe UI" pitchFamily="34" charset="0"/>
                <a:cs typeface="Segoe UI" pitchFamily="34" charset="0"/>
              </a:defRPr>
            </a:lvl5pPr>
            <a:lvl6pPr marL="457200" fontAlgn="base">
              <a:spcBef>
                <a:spcPct val="0"/>
              </a:spcBef>
              <a:spcAft>
                <a:spcPct val="0"/>
              </a:spcAft>
              <a:defRPr sz="2100">
                <a:solidFill>
                  <a:schemeClr val="bg1"/>
                </a:solidFill>
                <a:latin typeface="Segoe UI" pitchFamily="34" charset="0"/>
                <a:cs typeface="Segoe UI" pitchFamily="34" charset="0"/>
              </a:defRPr>
            </a:lvl6pPr>
            <a:lvl7pPr marL="914400" fontAlgn="base">
              <a:spcBef>
                <a:spcPct val="0"/>
              </a:spcBef>
              <a:spcAft>
                <a:spcPct val="0"/>
              </a:spcAft>
              <a:defRPr sz="2100">
                <a:solidFill>
                  <a:schemeClr val="bg1"/>
                </a:solidFill>
                <a:latin typeface="Segoe UI" pitchFamily="34" charset="0"/>
                <a:cs typeface="Segoe UI" pitchFamily="34" charset="0"/>
              </a:defRPr>
            </a:lvl7pPr>
            <a:lvl8pPr marL="1371600" fontAlgn="base">
              <a:spcBef>
                <a:spcPct val="0"/>
              </a:spcBef>
              <a:spcAft>
                <a:spcPct val="0"/>
              </a:spcAft>
              <a:defRPr sz="2100">
                <a:solidFill>
                  <a:schemeClr val="bg1"/>
                </a:solidFill>
                <a:latin typeface="Segoe UI" pitchFamily="34" charset="0"/>
                <a:cs typeface="Segoe UI" pitchFamily="34" charset="0"/>
              </a:defRPr>
            </a:lvl8pPr>
            <a:lvl9pPr marL="1828800" fontAlgn="base">
              <a:spcBef>
                <a:spcPct val="0"/>
              </a:spcBef>
              <a:spcAft>
                <a:spcPct val="0"/>
              </a:spcAft>
              <a:defRPr sz="2100">
                <a:solidFill>
                  <a:schemeClr val="bg1"/>
                </a:solidFill>
                <a:latin typeface="Segoe UI" pitchFamily="34" charset="0"/>
                <a:cs typeface="Segoe UI" pitchFamily="34" charset="0"/>
              </a:defRPr>
            </a:lvl9pPr>
          </a:lstStyle>
          <a:p>
            <a:pPr indent="0">
              <a:buNone/>
            </a:pPr>
            <a:r>
              <a:rPr lang="ru-RU" dirty="0"/>
              <a:t>Борьба с угрозами и деятельность по снижению рисков службами ИБ </a:t>
            </a:r>
          </a:p>
        </p:txBody>
      </p:sp>
      <p:sp>
        <p:nvSpPr>
          <p:cNvPr id="66" name="TextBox 65"/>
          <p:cNvSpPr txBox="1"/>
          <p:nvPr/>
        </p:nvSpPr>
        <p:spPr>
          <a:xfrm>
            <a:off x="630280" y="5580195"/>
            <a:ext cx="8235178" cy="461665"/>
          </a:xfrm>
          <a:prstGeom prst="rect">
            <a:avLst/>
          </a:prstGeom>
          <a:noFill/>
        </p:spPr>
        <p:txBody>
          <a:bodyPr wrap="square" lIns="0" tIns="0" rIns="0" bIns="0" rtlCol="0">
            <a:spAutoFit/>
          </a:bodyPr>
          <a:lstStyle>
            <a:defPPr>
              <a:defRPr lang="en-US"/>
            </a:defPPr>
            <a:lvl1pPr>
              <a:defRPr sz="1500" b="1">
                <a:latin typeface="+mj-lt"/>
                <a:cs typeface="Segoe UI" panose="020B0502040204020203" pitchFamily="34" charset="0"/>
              </a:defRPr>
            </a:lvl1pPr>
          </a:lstStyle>
          <a:p>
            <a:pPr marL="285750" indent="-285750">
              <a:buFont typeface="Arial" panose="020B0604020202020204" pitchFamily="34" charset="0"/>
              <a:buChar char="•"/>
            </a:pPr>
            <a:r>
              <a:rPr lang="ru-RU" dirty="0"/>
              <a:t>Должны производиться вне зависимости от личных интересов и пристрастий</a:t>
            </a:r>
          </a:p>
          <a:p>
            <a:pPr marL="285750" indent="-285750">
              <a:buFont typeface="Arial" panose="020B0604020202020204" pitchFamily="34" charset="0"/>
              <a:buChar char="•"/>
            </a:pPr>
            <a:r>
              <a:rPr lang="ru-RU" dirty="0"/>
              <a:t>Не должны разрушать производственные процессы</a:t>
            </a:r>
          </a:p>
        </p:txBody>
      </p:sp>
      <p:sp>
        <p:nvSpPr>
          <p:cNvPr id="9217" name="Левая фигурная скобка 9216"/>
          <p:cNvSpPr/>
          <p:nvPr/>
        </p:nvSpPr>
        <p:spPr>
          <a:xfrm rot="16200000">
            <a:off x="4562200" y="850684"/>
            <a:ext cx="288708" cy="8041511"/>
          </a:xfrm>
          <a:prstGeom prst="leftBrace">
            <a:avLst>
              <a:gd name="adj1" fmla="val 434352"/>
              <a:gd name="adj2" fmla="val 50000"/>
            </a:avLst>
          </a:prstGeom>
          <a:ln w="19050">
            <a:solidFill>
              <a:srgbClr val="556A2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3580498364"/>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idx="4294967295"/>
          </p:nvPr>
        </p:nvSpPr>
        <p:spPr bwMode="auto">
          <a:xfrm>
            <a:off x="2" y="525780"/>
            <a:ext cx="8574086" cy="5333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Наиболее примитивный сценарий утечки данных – наиболее вероятен</a:t>
            </a:r>
          </a:p>
        </p:txBody>
      </p:sp>
      <p:sp>
        <p:nvSpPr>
          <p:cNvPr id="37" name="Заголовок 1"/>
          <p:cNvSpPr txBox="1">
            <a:spLocks/>
          </p:cNvSpPr>
          <p:nvPr/>
        </p:nvSpPr>
        <p:spPr bwMode="auto">
          <a:xfrm>
            <a:off x="685800" y="1375466"/>
            <a:ext cx="7888288" cy="6459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ctr" anchorCtr="0" compatLnSpc="1">
            <a:prstTxWarp prst="textNoShape">
              <a:avLst/>
            </a:prstTxWarp>
            <a:noAutofit/>
          </a:bodyPr>
          <a:lstStyle>
            <a:lvl1pPr algn="l" rtl="0" eaLnBrk="0" fontAlgn="base" hangingPunct="0">
              <a:spcBef>
                <a:spcPct val="0"/>
              </a:spcBef>
              <a:spcAft>
                <a:spcPct val="0"/>
              </a:spcAft>
              <a:defRPr sz="2100" kern="1200">
                <a:solidFill>
                  <a:schemeClr val="bg1"/>
                </a:solidFill>
                <a:effectLst>
                  <a:outerShdw blurRad="38100" dist="38100" dir="2700000" algn="tl">
                    <a:srgbClr val="000000">
                      <a:alpha val="43137"/>
                    </a:srgbClr>
                  </a:outerShdw>
                </a:effectLst>
                <a:latin typeface="Segoe UI" pitchFamily="34" charset="0"/>
                <a:ea typeface="Segoe UI" pitchFamily="34" charset="0"/>
                <a:cs typeface="Segoe UI" pitchFamily="34" charset="0"/>
              </a:defRPr>
            </a:lvl1pPr>
            <a:lvl2pPr algn="l" rtl="0" eaLnBrk="0" fontAlgn="base" hangingPunct="0">
              <a:spcBef>
                <a:spcPct val="0"/>
              </a:spcBef>
              <a:spcAft>
                <a:spcPct val="0"/>
              </a:spcAft>
              <a:defRPr sz="2100">
                <a:solidFill>
                  <a:schemeClr val="bg1"/>
                </a:solidFill>
                <a:latin typeface="Segoe UI" pitchFamily="34" charset="0"/>
                <a:cs typeface="Segoe UI" pitchFamily="34" charset="0"/>
              </a:defRPr>
            </a:lvl2pPr>
            <a:lvl3pPr algn="l" rtl="0" eaLnBrk="0" fontAlgn="base" hangingPunct="0">
              <a:spcBef>
                <a:spcPct val="0"/>
              </a:spcBef>
              <a:spcAft>
                <a:spcPct val="0"/>
              </a:spcAft>
              <a:defRPr sz="2100">
                <a:solidFill>
                  <a:schemeClr val="bg1"/>
                </a:solidFill>
                <a:latin typeface="Segoe UI" pitchFamily="34" charset="0"/>
                <a:cs typeface="Segoe UI" pitchFamily="34" charset="0"/>
              </a:defRPr>
            </a:lvl3pPr>
            <a:lvl4pPr algn="l" rtl="0" eaLnBrk="0" fontAlgn="base" hangingPunct="0">
              <a:spcBef>
                <a:spcPct val="0"/>
              </a:spcBef>
              <a:spcAft>
                <a:spcPct val="0"/>
              </a:spcAft>
              <a:defRPr sz="2100">
                <a:solidFill>
                  <a:schemeClr val="bg1"/>
                </a:solidFill>
                <a:latin typeface="Segoe UI" pitchFamily="34" charset="0"/>
                <a:cs typeface="Segoe UI" pitchFamily="34" charset="0"/>
              </a:defRPr>
            </a:lvl4pPr>
            <a:lvl5pPr algn="l" rtl="0" eaLnBrk="0" fontAlgn="base" hangingPunct="0">
              <a:spcBef>
                <a:spcPct val="0"/>
              </a:spcBef>
              <a:spcAft>
                <a:spcPct val="0"/>
              </a:spcAft>
              <a:defRPr sz="2100">
                <a:solidFill>
                  <a:schemeClr val="bg1"/>
                </a:solidFill>
                <a:latin typeface="Segoe UI" pitchFamily="34" charset="0"/>
                <a:cs typeface="Segoe UI" pitchFamily="34" charset="0"/>
              </a:defRPr>
            </a:lvl5pPr>
            <a:lvl6pPr marL="457200" algn="l" rtl="0" fontAlgn="base">
              <a:spcBef>
                <a:spcPct val="0"/>
              </a:spcBef>
              <a:spcAft>
                <a:spcPct val="0"/>
              </a:spcAft>
              <a:defRPr sz="2100">
                <a:solidFill>
                  <a:schemeClr val="bg1"/>
                </a:solidFill>
                <a:latin typeface="Segoe UI" pitchFamily="34" charset="0"/>
                <a:cs typeface="Segoe UI" pitchFamily="34" charset="0"/>
              </a:defRPr>
            </a:lvl6pPr>
            <a:lvl7pPr marL="914400" algn="l" rtl="0" fontAlgn="base">
              <a:spcBef>
                <a:spcPct val="0"/>
              </a:spcBef>
              <a:spcAft>
                <a:spcPct val="0"/>
              </a:spcAft>
              <a:defRPr sz="2100">
                <a:solidFill>
                  <a:schemeClr val="bg1"/>
                </a:solidFill>
                <a:latin typeface="Segoe UI" pitchFamily="34" charset="0"/>
                <a:cs typeface="Segoe UI" pitchFamily="34" charset="0"/>
              </a:defRPr>
            </a:lvl7pPr>
            <a:lvl8pPr marL="1371600" algn="l" rtl="0" fontAlgn="base">
              <a:spcBef>
                <a:spcPct val="0"/>
              </a:spcBef>
              <a:spcAft>
                <a:spcPct val="0"/>
              </a:spcAft>
              <a:defRPr sz="2100">
                <a:solidFill>
                  <a:schemeClr val="bg1"/>
                </a:solidFill>
                <a:latin typeface="Segoe UI" pitchFamily="34" charset="0"/>
                <a:cs typeface="Segoe UI" pitchFamily="34" charset="0"/>
              </a:defRPr>
            </a:lvl8pPr>
            <a:lvl9pPr marL="1828800" algn="l" rtl="0" fontAlgn="base">
              <a:spcBef>
                <a:spcPct val="0"/>
              </a:spcBef>
              <a:spcAft>
                <a:spcPct val="0"/>
              </a:spcAft>
              <a:defRPr sz="2100">
                <a:solidFill>
                  <a:schemeClr val="bg1"/>
                </a:solidFill>
                <a:latin typeface="Segoe UI" pitchFamily="34" charset="0"/>
                <a:cs typeface="Segoe UI" pitchFamily="34" charset="0"/>
              </a:defRPr>
            </a:lvl9pPr>
          </a:lstStyle>
          <a:p>
            <a:pPr eaLnBrk="1" hangingPunct="1"/>
            <a:r>
              <a:rPr lang="ru-RU" sz="1500" dirty="0" smtClean="0">
                <a:solidFill>
                  <a:schemeClr val="tx1"/>
                </a:solidFill>
                <a:effectLst/>
                <a:latin typeface="+mj-lt"/>
              </a:rPr>
              <a:t>Использование сотрудниками любых ИТ-сервисов, доступных на персональном уровне и не требующих обслуживания корпоративными службами ИТ – наиболее простой и вероятный сценарий утечки данных</a:t>
            </a:r>
          </a:p>
        </p:txBody>
      </p:sp>
      <p:sp>
        <p:nvSpPr>
          <p:cNvPr id="45" name="TextBox 44"/>
          <p:cNvSpPr txBox="1"/>
          <p:nvPr/>
        </p:nvSpPr>
        <p:spPr>
          <a:xfrm>
            <a:off x="0" y="2361808"/>
            <a:ext cx="4210754" cy="330680"/>
          </a:xfrm>
          <a:prstGeom prst="rect">
            <a:avLst/>
          </a:prstGeom>
          <a:solidFill>
            <a:srgbClr val="C00000"/>
          </a:solidFill>
        </p:spPr>
        <p:txBody>
          <a:bodyPr wrap="square" numCol="1" anchor="ctr" compatLnSpc="1">
            <a:prstTxWarp prst="textNoShape">
              <a:avLst/>
            </a:prstTxWarp>
          </a:bodyPr>
          <a:lstStyle>
            <a:defPPr>
              <a:defRPr lang="en-US"/>
            </a:defPPr>
            <a:lvl1pPr indent="625475" eaLnBrk="1" hangingPunct="1">
              <a:defRPr sz="1900" b="1">
                <a:solidFill>
                  <a:schemeClr val="bg1"/>
                </a:solidFill>
                <a:effectLst/>
                <a:latin typeface="+mj-lt"/>
                <a:ea typeface="Segoe UI" pitchFamily="34" charset="0"/>
                <a:cs typeface="Segoe UI" pitchFamily="34" charset="0"/>
              </a:defRPr>
            </a:lvl1pPr>
            <a:lvl2pPr eaLnBrk="0" hangingPunct="0">
              <a:defRPr sz="2100">
                <a:solidFill>
                  <a:schemeClr val="bg1"/>
                </a:solidFill>
                <a:latin typeface="Segoe UI" pitchFamily="34" charset="0"/>
                <a:cs typeface="Segoe UI" pitchFamily="34" charset="0"/>
              </a:defRPr>
            </a:lvl2pPr>
            <a:lvl3pPr eaLnBrk="0" hangingPunct="0">
              <a:defRPr sz="2100">
                <a:solidFill>
                  <a:schemeClr val="bg1"/>
                </a:solidFill>
                <a:latin typeface="Segoe UI" pitchFamily="34" charset="0"/>
                <a:cs typeface="Segoe UI" pitchFamily="34" charset="0"/>
              </a:defRPr>
            </a:lvl3pPr>
            <a:lvl4pPr eaLnBrk="0" hangingPunct="0">
              <a:defRPr sz="2100">
                <a:solidFill>
                  <a:schemeClr val="bg1"/>
                </a:solidFill>
                <a:latin typeface="Segoe UI" pitchFamily="34" charset="0"/>
                <a:cs typeface="Segoe UI" pitchFamily="34" charset="0"/>
              </a:defRPr>
            </a:lvl4pPr>
            <a:lvl5pPr eaLnBrk="0" hangingPunct="0">
              <a:defRPr sz="2100">
                <a:solidFill>
                  <a:schemeClr val="bg1"/>
                </a:solidFill>
                <a:latin typeface="Segoe UI" pitchFamily="34" charset="0"/>
                <a:cs typeface="Segoe UI" pitchFamily="34" charset="0"/>
              </a:defRPr>
            </a:lvl5pPr>
            <a:lvl6pPr marL="457200" fontAlgn="base">
              <a:spcBef>
                <a:spcPct val="0"/>
              </a:spcBef>
              <a:spcAft>
                <a:spcPct val="0"/>
              </a:spcAft>
              <a:defRPr sz="2100">
                <a:solidFill>
                  <a:schemeClr val="bg1"/>
                </a:solidFill>
                <a:latin typeface="Segoe UI" pitchFamily="34" charset="0"/>
                <a:cs typeface="Segoe UI" pitchFamily="34" charset="0"/>
              </a:defRPr>
            </a:lvl6pPr>
            <a:lvl7pPr marL="914400" fontAlgn="base">
              <a:spcBef>
                <a:spcPct val="0"/>
              </a:spcBef>
              <a:spcAft>
                <a:spcPct val="0"/>
              </a:spcAft>
              <a:defRPr sz="2100">
                <a:solidFill>
                  <a:schemeClr val="bg1"/>
                </a:solidFill>
                <a:latin typeface="Segoe UI" pitchFamily="34" charset="0"/>
                <a:cs typeface="Segoe UI" pitchFamily="34" charset="0"/>
              </a:defRPr>
            </a:lvl7pPr>
            <a:lvl8pPr marL="1371600" fontAlgn="base">
              <a:spcBef>
                <a:spcPct val="0"/>
              </a:spcBef>
              <a:spcAft>
                <a:spcPct val="0"/>
              </a:spcAft>
              <a:defRPr sz="2100">
                <a:solidFill>
                  <a:schemeClr val="bg1"/>
                </a:solidFill>
                <a:latin typeface="Segoe UI" pitchFamily="34" charset="0"/>
                <a:cs typeface="Segoe UI" pitchFamily="34" charset="0"/>
              </a:defRPr>
            </a:lvl8pPr>
            <a:lvl9pPr marL="1828800" fontAlgn="base">
              <a:spcBef>
                <a:spcPct val="0"/>
              </a:spcBef>
              <a:spcAft>
                <a:spcPct val="0"/>
              </a:spcAft>
              <a:defRPr sz="2100">
                <a:solidFill>
                  <a:schemeClr val="bg1"/>
                </a:solidFill>
                <a:latin typeface="Segoe UI" pitchFamily="34" charset="0"/>
                <a:cs typeface="Segoe UI" pitchFamily="34" charset="0"/>
              </a:defRPr>
            </a:lvl9pPr>
          </a:lstStyle>
          <a:p>
            <a:pPr indent="446088"/>
            <a:r>
              <a:rPr lang="ru-RU" sz="1600" dirty="0"/>
              <a:t>Отсутствие фокуса на безопасности</a:t>
            </a:r>
          </a:p>
        </p:txBody>
      </p:sp>
      <p:sp>
        <p:nvSpPr>
          <p:cNvPr id="47" name="TextBox 46"/>
          <p:cNvSpPr txBox="1"/>
          <p:nvPr/>
        </p:nvSpPr>
        <p:spPr>
          <a:xfrm>
            <a:off x="586799" y="2869549"/>
            <a:ext cx="2858667" cy="2708434"/>
          </a:xfrm>
          <a:prstGeom prst="rect">
            <a:avLst/>
          </a:prstGeom>
          <a:noFill/>
        </p:spPr>
        <p:txBody>
          <a:bodyPr wrap="square" lIns="0" tIns="0" rIns="0" bIns="0" rtlCol="0">
            <a:spAutoFit/>
          </a:bodyPr>
          <a:lstStyle/>
          <a:p>
            <a:pPr>
              <a:spcAft>
                <a:spcPts val="600"/>
              </a:spcAft>
            </a:pPr>
            <a:r>
              <a:rPr lang="ru-RU" sz="1600" dirty="0">
                <a:latin typeface="+mj-lt"/>
                <a:cs typeface="Segoe UI" panose="020B0502040204020203" pitchFamily="34" charset="0"/>
              </a:rPr>
              <a:t>Практически все сетевые приложения (социальные сети, облачные хранилища, мессенджеры), созданные для удобства пользователей, для удовлетворения их социальных потребностей – функционируют абсолютно без какой-либо обратной связи с инструментарием корпоративной </a:t>
            </a:r>
            <a:r>
              <a:rPr lang="ru-RU" sz="1600" dirty="0" smtClean="0">
                <a:latin typeface="+mj-lt"/>
                <a:cs typeface="Segoe UI" panose="020B0502040204020203" pitchFamily="34" charset="0"/>
              </a:rPr>
              <a:t>безопасности. </a:t>
            </a:r>
            <a:endParaRPr lang="ru-RU" sz="1600" dirty="0">
              <a:latin typeface="+mj-lt"/>
              <a:cs typeface="Segoe UI" panose="020B0502040204020203" pitchFamily="34" charset="0"/>
            </a:endParaRPr>
          </a:p>
        </p:txBody>
      </p:sp>
      <p:sp>
        <p:nvSpPr>
          <p:cNvPr id="49" name="TextBox 48"/>
          <p:cNvSpPr txBox="1"/>
          <p:nvPr/>
        </p:nvSpPr>
        <p:spPr>
          <a:xfrm>
            <a:off x="4800459" y="2354373"/>
            <a:ext cx="4343539" cy="338113"/>
          </a:xfrm>
          <a:prstGeom prst="rect">
            <a:avLst/>
          </a:prstGeom>
          <a:solidFill>
            <a:srgbClr val="C00000"/>
          </a:solidFill>
        </p:spPr>
        <p:txBody>
          <a:bodyPr wrap="square" numCol="1" anchor="ctr" compatLnSpc="1">
            <a:prstTxWarp prst="textNoShape">
              <a:avLst/>
            </a:prstTxWarp>
          </a:bodyPr>
          <a:lstStyle>
            <a:defPPr>
              <a:defRPr lang="en-US"/>
            </a:defPPr>
            <a:lvl1pPr indent="446088" eaLnBrk="1" hangingPunct="1">
              <a:defRPr sz="1600" b="1">
                <a:solidFill>
                  <a:schemeClr val="bg1"/>
                </a:solidFill>
                <a:effectLst/>
                <a:latin typeface="+mj-lt"/>
                <a:ea typeface="Segoe UI" pitchFamily="34" charset="0"/>
                <a:cs typeface="Segoe UI" pitchFamily="34" charset="0"/>
              </a:defRPr>
            </a:lvl1pPr>
            <a:lvl2pPr eaLnBrk="0" hangingPunct="0">
              <a:defRPr sz="2100">
                <a:solidFill>
                  <a:schemeClr val="bg1"/>
                </a:solidFill>
                <a:latin typeface="Segoe UI" pitchFamily="34" charset="0"/>
                <a:cs typeface="Segoe UI" pitchFamily="34" charset="0"/>
              </a:defRPr>
            </a:lvl2pPr>
            <a:lvl3pPr eaLnBrk="0" hangingPunct="0">
              <a:defRPr sz="2100">
                <a:solidFill>
                  <a:schemeClr val="bg1"/>
                </a:solidFill>
                <a:latin typeface="Segoe UI" pitchFamily="34" charset="0"/>
                <a:cs typeface="Segoe UI" pitchFamily="34" charset="0"/>
              </a:defRPr>
            </a:lvl3pPr>
            <a:lvl4pPr eaLnBrk="0" hangingPunct="0">
              <a:defRPr sz="2100">
                <a:solidFill>
                  <a:schemeClr val="bg1"/>
                </a:solidFill>
                <a:latin typeface="Segoe UI" pitchFamily="34" charset="0"/>
                <a:cs typeface="Segoe UI" pitchFamily="34" charset="0"/>
              </a:defRPr>
            </a:lvl4pPr>
            <a:lvl5pPr eaLnBrk="0" hangingPunct="0">
              <a:defRPr sz="2100">
                <a:solidFill>
                  <a:schemeClr val="bg1"/>
                </a:solidFill>
                <a:latin typeface="Segoe UI" pitchFamily="34" charset="0"/>
                <a:cs typeface="Segoe UI" pitchFamily="34" charset="0"/>
              </a:defRPr>
            </a:lvl5pPr>
            <a:lvl6pPr marL="457200" fontAlgn="base">
              <a:spcBef>
                <a:spcPct val="0"/>
              </a:spcBef>
              <a:spcAft>
                <a:spcPct val="0"/>
              </a:spcAft>
              <a:defRPr sz="2100">
                <a:solidFill>
                  <a:schemeClr val="bg1"/>
                </a:solidFill>
                <a:latin typeface="Segoe UI" pitchFamily="34" charset="0"/>
                <a:cs typeface="Segoe UI" pitchFamily="34" charset="0"/>
              </a:defRPr>
            </a:lvl6pPr>
            <a:lvl7pPr marL="914400" fontAlgn="base">
              <a:spcBef>
                <a:spcPct val="0"/>
              </a:spcBef>
              <a:spcAft>
                <a:spcPct val="0"/>
              </a:spcAft>
              <a:defRPr sz="2100">
                <a:solidFill>
                  <a:schemeClr val="bg1"/>
                </a:solidFill>
                <a:latin typeface="Segoe UI" pitchFamily="34" charset="0"/>
                <a:cs typeface="Segoe UI" pitchFamily="34" charset="0"/>
              </a:defRPr>
            </a:lvl7pPr>
            <a:lvl8pPr marL="1371600" fontAlgn="base">
              <a:spcBef>
                <a:spcPct val="0"/>
              </a:spcBef>
              <a:spcAft>
                <a:spcPct val="0"/>
              </a:spcAft>
              <a:defRPr sz="2100">
                <a:solidFill>
                  <a:schemeClr val="bg1"/>
                </a:solidFill>
                <a:latin typeface="Segoe UI" pitchFamily="34" charset="0"/>
                <a:cs typeface="Segoe UI" pitchFamily="34" charset="0"/>
              </a:defRPr>
            </a:lvl8pPr>
            <a:lvl9pPr marL="1828800" fontAlgn="base">
              <a:spcBef>
                <a:spcPct val="0"/>
              </a:spcBef>
              <a:spcAft>
                <a:spcPct val="0"/>
              </a:spcAft>
              <a:defRPr sz="2100">
                <a:solidFill>
                  <a:schemeClr val="bg1"/>
                </a:solidFill>
                <a:latin typeface="Segoe UI" pitchFamily="34" charset="0"/>
                <a:cs typeface="Segoe UI" pitchFamily="34" charset="0"/>
              </a:defRPr>
            </a:lvl9pPr>
          </a:lstStyle>
          <a:p>
            <a:pPr indent="534988"/>
            <a:r>
              <a:rPr lang="ru-RU" dirty="0"/>
              <a:t>Решения принимаются пользователем</a:t>
            </a:r>
          </a:p>
        </p:txBody>
      </p:sp>
      <p:sp>
        <p:nvSpPr>
          <p:cNvPr id="53" name="TextBox 52"/>
          <p:cNvSpPr txBox="1"/>
          <p:nvPr/>
        </p:nvSpPr>
        <p:spPr>
          <a:xfrm>
            <a:off x="5518673" y="2869550"/>
            <a:ext cx="3246183" cy="2462213"/>
          </a:xfrm>
          <a:prstGeom prst="rect">
            <a:avLst/>
          </a:prstGeom>
          <a:noFill/>
        </p:spPr>
        <p:txBody>
          <a:bodyPr wrap="square" lIns="0" tIns="0" rIns="0" bIns="0" rtlCol="0">
            <a:spAutoFit/>
          </a:bodyPr>
          <a:lstStyle/>
          <a:p>
            <a:pPr>
              <a:spcAft>
                <a:spcPts val="600"/>
              </a:spcAft>
            </a:pPr>
            <a:r>
              <a:rPr lang="ru-RU" sz="1600" dirty="0">
                <a:latin typeface="+mj-lt"/>
                <a:cs typeface="Segoe UI" panose="020B0502040204020203" pitchFamily="34" charset="0"/>
              </a:rPr>
              <a:t>Модель информационной безопасности потребительских приложений основывается на том, что все решения о способах и уровне авторизации, аутентификации и уровне доступа к данным принимает конечный пользователь – который далеко не всегда является владельцем данных, будучи </a:t>
            </a:r>
            <a:r>
              <a:rPr lang="ru-RU" sz="1600" dirty="0" smtClean="0">
                <a:latin typeface="+mj-lt"/>
                <a:cs typeface="Segoe UI" panose="020B0502040204020203" pitchFamily="34" charset="0"/>
              </a:rPr>
              <a:t>при этом сотрудником организации.</a:t>
            </a:r>
            <a:endParaRPr lang="ru-RU" sz="1600" dirty="0">
              <a:latin typeface="+mj-lt"/>
              <a:cs typeface="Segoe UI" panose="020B0502040204020203" pitchFamily="34" charset="0"/>
            </a:endParaRPr>
          </a:p>
        </p:txBody>
      </p:sp>
      <p:grpSp>
        <p:nvGrpSpPr>
          <p:cNvPr id="2" name="Группа 1"/>
          <p:cNvGrpSpPr/>
          <p:nvPr/>
        </p:nvGrpSpPr>
        <p:grpSpPr>
          <a:xfrm>
            <a:off x="3516349" y="2895868"/>
            <a:ext cx="1836234" cy="2639733"/>
            <a:chOff x="3516351" y="2615624"/>
            <a:chExt cx="1836234" cy="2639733"/>
          </a:xfrm>
        </p:grpSpPr>
        <p:pic>
          <p:nvPicPr>
            <p:cNvPr id="25" name="Picture 12" descr="http://simpleicon.com/wp-content/uploads/tablet-1.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61390" y="2951356"/>
              <a:ext cx="379084" cy="379084"/>
            </a:xfrm>
            <a:prstGeom prst="rect">
              <a:avLst/>
            </a:prstGeom>
            <a:solidFill>
              <a:schemeClr val="bg1"/>
            </a:solidFill>
          </p:spPr>
        </p:pic>
        <p:pic>
          <p:nvPicPr>
            <p:cNvPr id="26" name="Picture 14" descr="http://www.clipartbest.com/cliparts/4cb/KRM/4cbKRMXXi.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96705" y="3617868"/>
              <a:ext cx="440193" cy="440193"/>
            </a:xfrm>
            <a:prstGeom prst="rect">
              <a:avLst/>
            </a:prstGeom>
            <a:solidFill>
              <a:schemeClr val="bg1"/>
            </a:solidFill>
          </p:spPr>
        </p:pic>
        <p:pic>
          <p:nvPicPr>
            <p:cNvPr id="27" name="Picture 16" descr="http://www.audioproceedings.com/CadmiumCD/custom/images/recordings/FlashDrive-Icon.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6200000">
              <a:off x="3841157" y="2884449"/>
              <a:ext cx="486622" cy="486622"/>
            </a:xfrm>
            <a:prstGeom prst="rect">
              <a:avLst/>
            </a:prstGeom>
            <a:solidFill>
              <a:schemeClr val="bg1"/>
            </a:solidFill>
          </p:spPr>
        </p:pic>
        <p:pic>
          <p:nvPicPr>
            <p:cNvPr id="28" name="Picture 18" descr="http://www.endlessicons.com/wp-content/uploads/2012/12/email-icon-614x460.png"/>
            <p:cNvPicPr>
              <a:picLocks noChangeAspect="1" noChangeArrowheads="1"/>
            </p:cNvPicPr>
            <p:nvPr/>
          </p:nvPicPr>
          <p:blipFill rotWithShape="1">
            <a:blip r:embed="rId6" cstate="print">
              <a:duotone>
                <a:schemeClr val="bg2">
                  <a:shade val="45000"/>
                  <a:satMod val="135000"/>
                </a:schemeClr>
                <a:prstClr val="white"/>
              </a:duotone>
              <a:extLst>
                <a:ext uri="{28A0092B-C50C-407E-A947-70E740481C1C}">
                  <a14:useLocalDpi xmlns:a14="http://schemas.microsoft.com/office/drawing/2010/main" val="0"/>
                </a:ext>
              </a:extLst>
            </a:blip>
            <a:srcRect l="31312" t="32033" r="31240" b="32411"/>
            <a:stretch/>
          </p:blipFill>
          <p:spPr bwMode="auto">
            <a:xfrm>
              <a:off x="4835008" y="3732238"/>
              <a:ext cx="410213" cy="291801"/>
            </a:xfrm>
            <a:prstGeom prst="rect">
              <a:avLst/>
            </a:prstGeom>
            <a:solidFill>
              <a:schemeClr val="bg1"/>
            </a:solidFill>
          </p:spPr>
        </p:pic>
        <p:pic>
          <p:nvPicPr>
            <p:cNvPr id="29" name="Picture 20" descr="http://www.ethicon.com/sites/default/files/images/customer-support/chat-icon-300x300.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2407" y="4375181"/>
              <a:ext cx="519603" cy="519603"/>
            </a:xfrm>
            <a:prstGeom prst="rect">
              <a:avLst/>
            </a:prstGeom>
            <a:solidFill>
              <a:schemeClr val="bg1"/>
            </a:solidFill>
          </p:spPr>
        </p:pic>
        <p:pic>
          <p:nvPicPr>
            <p:cNvPr id="30" name="Picture 22" descr="https://cdn2.iconfinder.com/data/icons/windows-8-metro-style/512/document.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53047" y="4431832"/>
              <a:ext cx="349489" cy="349489"/>
            </a:xfrm>
            <a:prstGeom prst="rect">
              <a:avLst/>
            </a:prstGeom>
            <a:solidFill>
              <a:schemeClr val="bg1"/>
            </a:solidFill>
          </p:spPr>
        </p:pic>
        <p:sp>
          <p:nvSpPr>
            <p:cNvPr id="32" name="Овал 31"/>
            <p:cNvSpPr/>
            <p:nvPr/>
          </p:nvSpPr>
          <p:spPr>
            <a:xfrm>
              <a:off x="3516351" y="2615624"/>
              <a:ext cx="1836234" cy="2639733"/>
            </a:xfrm>
            <a:prstGeom prst="ellipse">
              <a:avLst/>
            </a:prstGeom>
            <a:noFill/>
            <a:ln w="1270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4" name="Picture 8" descr="http://cdn.flaticon.com/png/256/3080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3679" y="3472409"/>
              <a:ext cx="796199" cy="796199"/>
            </a:xfrm>
            <a:prstGeom prst="rect">
              <a:avLst/>
            </a:prstGeom>
            <a:noFill/>
            <a:ln>
              <a:no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3056447"/>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6"/>
          <p:cNvSpPr>
            <a:spLocks noGrp="1"/>
          </p:cNvSpPr>
          <p:nvPr>
            <p:ph type="title" idx="4294967295"/>
          </p:nvPr>
        </p:nvSpPr>
        <p:spPr bwMode="auto">
          <a:xfrm>
            <a:off x="-1" y="511175"/>
            <a:ext cx="8729825" cy="520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Модель BYOD </a:t>
            </a:r>
            <a:r>
              <a:rPr lang="ru-RU" sz="1900" b="1" dirty="0" smtClean="0">
                <a:effectLst/>
                <a:latin typeface="+mj-lt"/>
              </a:rPr>
              <a:t>– двигатель прогресса и  </a:t>
            </a:r>
            <a:r>
              <a:rPr lang="ru-RU" sz="1900" b="1" dirty="0">
                <a:effectLst/>
                <a:latin typeface="+mj-lt"/>
              </a:rPr>
              <a:t>огромная угроза ИТ безопасности</a:t>
            </a:r>
          </a:p>
        </p:txBody>
      </p:sp>
      <p:sp>
        <p:nvSpPr>
          <p:cNvPr id="24579" name="Text Box 65"/>
          <p:cNvSpPr txBox="1">
            <a:spLocks noChangeArrowheads="1"/>
          </p:cNvSpPr>
          <p:nvPr/>
        </p:nvSpPr>
        <p:spPr bwMode="auto">
          <a:xfrm>
            <a:off x="431858" y="1877707"/>
            <a:ext cx="4943501" cy="686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700">
                <a:solidFill>
                  <a:schemeClr val="tx1"/>
                </a:solidFill>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Frutiger LT Std 45 Light"/>
                <a:cs typeface="Cordia New" panose="020B0304020202020204" pitchFamily="34" charset="-34"/>
              </a:defRPr>
            </a:lvl9pPr>
          </a:lstStyle>
          <a:p>
            <a:pPr eaLnBrk="1" hangingPunct="1">
              <a:lnSpc>
                <a:spcPct val="93000"/>
              </a:lnSpc>
              <a:spcBef>
                <a:spcPct val="0"/>
              </a:spcBef>
              <a:buClr>
                <a:srgbClr val="000000"/>
              </a:buClr>
              <a:buFont typeface="Arial Narrow" panose="020B0606020202030204" pitchFamily="34" charset="0"/>
              <a:buNone/>
            </a:pPr>
            <a:r>
              <a:rPr lang="ru-RU" sz="1600" i="1" dirty="0"/>
              <a:t>К 2017 году, по прогнозу </a:t>
            </a:r>
            <a:r>
              <a:rPr lang="ru-RU" sz="1600" i="1" dirty="0" err="1"/>
              <a:t>Gartner</a:t>
            </a:r>
            <a:r>
              <a:rPr lang="ru-RU" sz="1600" i="1" dirty="0"/>
              <a:t>, каждый второй </a:t>
            </a:r>
            <a:r>
              <a:rPr lang="en-US" sz="1600" i="1" dirty="0" smtClean="0"/>
              <a:t/>
            </a:r>
            <a:br>
              <a:rPr lang="en-US" sz="1600" i="1" dirty="0" smtClean="0"/>
            </a:br>
            <a:r>
              <a:rPr lang="ru-RU" sz="1600" i="1" dirty="0" smtClean="0"/>
              <a:t>работник </a:t>
            </a:r>
            <a:r>
              <a:rPr lang="ru-RU" sz="1600" i="1" dirty="0"/>
              <a:t>будет пользоваться собственными </a:t>
            </a:r>
            <a:r>
              <a:rPr lang="en-US" sz="1600" i="1" dirty="0" smtClean="0"/>
              <a:t/>
            </a:r>
            <a:br>
              <a:rPr lang="en-US" sz="1600" i="1" dirty="0" smtClean="0"/>
            </a:br>
            <a:r>
              <a:rPr lang="ru-RU" sz="1600" i="1" dirty="0" smtClean="0"/>
              <a:t>гаджетами </a:t>
            </a:r>
            <a:r>
              <a:rPr lang="ru-RU" sz="1600" i="1" dirty="0"/>
              <a:t>в рабочих целях.</a:t>
            </a:r>
          </a:p>
        </p:txBody>
      </p:sp>
      <p:sp>
        <p:nvSpPr>
          <p:cNvPr id="51" name="Скругленный прямоугольник 40"/>
          <p:cNvSpPr/>
          <p:nvPr/>
        </p:nvSpPr>
        <p:spPr bwMode="auto">
          <a:xfrm>
            <a:off x="709616" y="2506667"/>
            <a:ext cx="120651" cy="200026"/>
          </a:xfrm>
          <a:prstGeom prst="roundRect">
            <a:avLst>
              <a:gd name="adj" fmla="val 31165"/>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500"/>
          </a:p>
        </p:txBody>
      </p:sp>
      <p:sp>
        <p:nvSpPr>
          <p:cNvPr id="24581" name="Text Box 65"/>
          <p:cNvSpPr txBox="1">
            <a:spLocks noChangeArrowheads="1"/>
          </p:cNvSpPr>
          <p:nvPr/>
        </p:nvSpPr>
        <p:spPr bwMode="auto">
          <a:xfrm>
            <a:off x="1" y="1309688"/>
            <a:ext cx="5309584" cy="415498"/>
          </a:xfrm>
          <a:prstGeom prst="rect">
            <a:avLst/>
          </a:prstGeom>
          <a:solidFill>
            <a:srgbClr val="5D723A"/>
          </a:solidFill>
          <a:ln>
            <a:noFill/>
          </a:ln>
          <a:extLst/>
        </p:spPr>
        <p:txBody>
          <a:bodyPr wrap="square" lIns="0" tIns="0" rIns="0" bIns="0">
            <a:spAutoFit/>
          </a:bodyPr>
          <a:lstStyle>
            <a:defPPr>
              <a:defRPr lang="en-US"/>
            </a:defPPr>
            <a:lvl1pPr marL="0" indent="0" algn="ctr" eaLnBrk="1" hangingPunct="1">
              <a:lnSpc>
                <a:spcPct val="150000"/>
              </a:lnSpc>
              <a:buClrTx/>
              <a:buFont typeface="Wingdings" panose="05000000000000000000" pitchFamily="2" charset="2"/>
              <a:buNone/>
              <a:defRPr sz="1600" b="1">
                <a:solidFill>
                  <a:schemeClr val="bg1"/>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r>
              <a:rPr lang="ru-RU" sz="1800" dirty="0" smtClean="0"/>
              <a:t>МОДЕЛЬ </a:t>
            </a:r>
            <a:r>
              <a:rPr lang="en-US" sz="1800" dirty="0" smtClean="0"/>
              <a:t>BYOD </a:t>
            </a:r>
            <a:r>
              <a:rPr lang="ru-RU" sz="1800" dirty="0" smtClean="0"/>
              <a:t>СТАНОВИТСЯ НОРМОЙ</a:t>
            </a:r>
            <a:endParaRPr lang="ru-RU" sz="1800" dirty="0"/>
          </a:p>
        </p:txBody>
      </p:sp>
      <p:sp>
        <p:nvSpPr>
          <p:cNvPr id="24584" name="Title 2"/>
          <p:cNvSpPr txBox="1">
            <a:spLocks/>
          </p:cNvSpPr>
          <p:nvPr/>
        </p:nvSpPr>
        <p:spPr bwMode="auto">
          <a:xfrm>
            <a:off x="1" y="4891681"/>
            <a:ext cx="5309585" cy="646331"/>
          </a:xfrm>
          <a:prstGeom prst="rect">
            <a:avLst/>
          </a:prstGeom>
          <a:solidFill>
            <a:srgbClr val="5D723A"/>
          </a:solidFill>
          <a:ln>
            <a:noFill/>
          </a:ln>
          <a:extLst/>
        </p:spPr>
        <p:txBody>
          <a:bodyPr wrap="square" lIns="0" tIns="0" rIns="0" bIns="0">
            <a:spAutoFit/>
          </a:bodyPr>
          <a:lstStyle>
            <a:defPPr>
              <a:defRPr lang="en-US"/>
            </a:defPPr>
            <a:lvl1pPr marL="0" indent="0" algn="ctr" eaLnBrk="1" hangingPunct="1">
              <a:lnSpc>
                <a:spcPct val="150000"/>
              </a:lnSpc>
              <a:buClrTx/>
              <a:buFont typeface="Wingdings" panose="05000000000000000000" pitchFamily="2" charset="2"/>
              <a:buNone/>
              <a:defRPr sz="1400" b="1">
                <a:solidFill>
                  <a:srgbClr val="336600"/>
                </a:solidFill>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pPr marL="346075" algn="l"/>
            <a:r>
              <a:rPr lang="ru-RU" dirty="0">
                <a:solidFill>
                  <a:schemeClr val="bg1"/>
                </a:solidFill>
              </a:rPr>
              <a:t>ДИЛЕММА «ПРЕДОСТАВЛЕНИЕ </a:t>
            </a:r>
          </a:p>
          <a:p>
            <a:pPr marL="346075" algn="l"/>
            <a:r>
              <a:rPr lang="ru-RU" dirty="0">
                <a:solidFill>
                  <a:schemeClr val="bg1"/>
                </a:solidFill>
              </a:rPr>
              <a:t>ДОСТУПА </a:t>
            </a:r>
            <a:r>
              <a:rPr lang="en-US" dirty="0">
                <a:solidFill>
                  <a:schemeClr val="bg1"/>
                </a:solidFill>
              </a:rPr>
              <a:t>-</a:t>
            </a:r>
            <a:r>
              <a:rPr lang="ru-RU" dirty="0">
                <a:solidFill>
                  <a:schemeClr val="bg1"/>
                </a:solidFill>
              </a:rPr>
              <a:t> ОБЕСПЕЧЕНИЕ БЕЗОПАСНОСТИ»</a:t>
            </a:r>
            <a:endParaRPr lang="en-US" dirty="0">
              <a:solidFill>
                <a:schemeClr val="bg1"/>
              </a:solidFill>
            </a:endParaRPr>
          </a:p>
        </p:txBody>
      </p:sp>
      <p:grpSp>
        <p:nvGrpSpPr>
          <p:cNvPr id="24586" name="Group 70"/>
          <p:cNvGrpSpPr>
            <a:grpSpLocks/>
          </p:cNvGrpSpPr>
          <p:nvPr/>
        </p:nvGrpSpPr>
        <p:grpSpPr bwMode="auto">
          <a:xfrm>
            <a:off x="5957062" y="1259038"/>
            <a:ext cx="2772763" cy="4252466"/>
            <a:chOff x="5384800" y="1749287"/>
            <a:chExt cx="3306763" cy="5307151"/>
          </a:xfrm>
        </p:grpSpPr>
        <p:cxnSp>
          <p:nvCxnSpPr>
            <p:cNvPr id="72" name="Прямая соединительная линия 106"/>
            <p:cNvCxnSpPr/>
            <p:nvPr/>
          </p:nvCxnSpPr>
          <p:spPr>
            <a:xfrm flipH="1">
              <a:off x="6007862" y="2449513"/>
              <a:ext cx="1195037" cy="1882457"/>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3" name="Прямая соединительная линия 17"/>
            <p:cNvCxnSpPr/>
            <p:nvPr/>
          </p:nvCxnSpPr>
          <p:spPr>
            <a:xfrm flipH="1">
              <a:off x="6774584" y="2637355"/>
              <a:ext cx="1075791" cy="1694615"/>
            </a:xfrm>
            <a:prstGeom prst="line">
              <a:avLst/>
            </a:prstGeom>
            <a:ln/>
          </p:spPr>
          <p:style>
            <a:lnRef idx="1">
              <a:schemeClr val="accent3"/>
            </a:lnRef>
            <a:fillRef idx="0">
              <a:schemeClr val="accent3"/>
            </a:fillRef>
            <a:effectRef idx="0">
              <a:schemeClr val="accent3"/>
            </a:effectRef>
            <a:fontRef idx="minor">
              <a:schemeClr val="tx1"/>
            </a:fontRef>
          </p:style>
        </p:cxnSp>
        <p:pic>
          <p:nvPicPr>
            <p:cNvPr id="24594" name="Picture 74"/>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4800" y="3949700"/>
              <a:ext cx="3306763" cy="310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595" name="Группа 12"/>
            <p:cNvGrpSpPr>
              <a:grpSpLocks/>
            </p:cNvGrpSpPr>
            <p:nvPr/>
          </p:nvGrpSpPr>
          <p:grpSpPr bwMode="auto">
            <a:xfrm flipH="1">
              <a:off x="6205155" y="2086513"/>
              <a:ext cx="1995487" cy="1436688"/>
              <a:chOff x="5317066" y="2500685"/>
              <a:chExt cx="1694677" cy="1219200"/>
            </a:xfrm>
          </p:grpSpPr>
          <p:pic>
            <p:nvPicPr>
              <p:cNvPr id="24599" name="Picture 88" descr="http://testino.ru/uploads/posts/2012-01/1326053833_server_icon.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987659" y="2516988"/>
                <a:ext cx="1024084" cy="102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88" descr="http://testino.ru/uploads/posts/2012-01/1326053833_server_icon.png"/>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5317066" y="2500685"/>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98" name="Прямоугольник 30"/>
            <p:cNvSpPr>
              <a:spLocks noChangeArrowheads="1"/>
            </p:cNvSpPr>
            <p:nvPr/>
          </p:nvSpPr>
          <p:spPr bwMode="auto">
            <a:xfrm>
              <a:off x="6443361" y="1749287"/>
              <a:ext cx="1871448" cy="34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defTabSz="330200">
                <a:spcBef>
                  <a:spcPct val="20000"/>
                </a:spcBef>
                <a:buClr>
                  <a:srgbClr val="F2130E"/>
                </a:buClr>
                <a:buFont typeface="Wingdings" panose="05000000000000000000" pitchFamily="2" charset="2"/>
                <a:buChar char="§"/>
                <a:defRPr sz="1700">
                  <a:solidFill>
                    <a:schemeClr val="tx1"/>
                  </a:solidFill>
                  <a:latin typeface="Segoe UI" panose="020B0502040204020203" pitchFamily="34" charset="0"/>
                  <a:cs typeface="Segoe UI" panose="020B0502040204020203" pitchFamily="34" charset="0"/>
                </a:defRPr>
              </a:lvl1pPr>
              <a:lvl2pPr defTabSz="330200">
                <a:spcBef>
                  <a:spcPct val="20000"/>
                </a:spcBef>
                <a:buClr>
                  <a:srgbClr val="F2130E"/>
                </a:buClr>
                <a:buFont typeface="Wingdings" panose="05000000000000000000" pitchFamily="2" charset="2"/>
                <a:defRPr sz="1700">
                  <a:solidFill>
                    <a:schemeClr val="tx1"/>
                  </a:solidFill>
                  <a:latin typeface="Segoe UI" panose="020B0502040204020203" pitchFamily="34" charset="0"/>
                  <a:cs typeface="Segoe UI" panose="020B0502040204020203" pitchFamily="34" charset="0"/>
                </a:defRPr>
              </a:lvl2pPr>
              <a:lvl3pPr marL="1143000" indent="-228600" defTabSz="330200">
                <a:spcBef>
                  <a:spcPct val="20000"/>
                </a:spcBef>
                <a:buClr>
                  <a:srgbClr val="F2130E"/>
                </a:buClr>
                <a:buFont typeface="Wingdings" panose="05000000000000000000" pitchFamily="2" charset="2"/>
                <a:buChar char="§"/>
                <a:defRPr sz="2400">
                  <a:solidFill>
                    <a:schemeClr val="tx1"/>
                  </a:solidFill>
                  <a:latin typeface="Frutiger LT Std 45 Light"/>
                  <a:cs typeface="Cordia New" panose="020B0304020202020204" pitchFamily="34" charset="-34"/>
                </a:defRPr>
              </a:lvl3pPr>
              <a:lvl4pPr marL="16002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4pPr>
              <a:lvl5pPr marL="2057400" indent="-228600" defTabSz="330200">
                <a:spcBef>
                  <a:spcPct val="20000"/>
                </a:spcBef>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5pPr>
              <a:lvl6pPr marL="25146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6pPr>
              <a:lvl7pPr marL="29718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7pPr>
              <a:lvl8pPr marL="34290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8pPr>
              <a:lvl9pPr marL="3886200" indent="-228600" defTabSz="330200" eaLnBrk="0" fontAlgn="base" hangingPunct="0">
                <a:spcBef>
                  <a:spcPct val="20000"/>
                </a:spcBef>
                <a:spcAft>
                  <a:spcPct val="0"/>
                </a:spcAft>
                <a:buClr>
                  <a:srgbClr val="F2130E"/>
                </a:buClr>
                <a:buFont typeface="Wingdings" panose="05000000000000000000" pitchFamily="2" charset="2"/>
                <a:buChar char="§"/>
                <a:defRPr sz="2000">
                  <a:solidFill>
                    <a:schemeClr val="tx1"/>
                  </a:solidFill>
                  <a:latin typeface="Frutiger LT Std 45 Light"/>
                  <a:cs typeface="Cordia New" panose="020B0304020202020204" pitchFamily="34" charset="-34"/>
                </a:defRPr>
              </a:lvl9pPr>
            </a:lstStyle>
            <a:p>
              <a:pPr marL="0" lvl="1" eaLnBrk="1" hangingPunct="1">
                <a:spcBef>
                  <a:spcPct val="0"/>
                </a:spcBef>
                <a:buClr>
                  <a:srgbClr val="7EAC3F"/>
                </a:buClr>
                <a:buFontTx/>
                <a:buNone/>
              </a:pPr>
              <a:r>
                <a:rPr lang="en-US" altLang="de-DE" sz="1200" b="1" dirty="0">
                  <a:solidFill>
                    <a:srgbClr val="333333"/>
                  </a:solidFill>
                </a:rPr>
                <a:t>Corporate Data</a:t>
              </a:r>
              <a:endParaRPr lang="ru-RU" altLang="de-DE" sz="1200" b="1" dirty="0">
                <a:solidFill>
                  <a:srgbClr val="333333"/>
                </a:solidFill>
              </a:endParaRPr>
            </a:p>
          </p:txBody>
        </p:sp>
      </p:grpSp>
      <p:sp>
        <p:nvSpPr>
          <p:cNvPr id="33" name="Title 2"/>
          <p:cNvSpPr txBox="1">
            <a:spLocks/>
          </p:cNvSpPr>
          <p:nvPr/>
        </p:nvSpPr>
        <p:spPr bwMode="auto">
          <a:xfrm>
            <a:off x="431858" y="2704632"/>
            <a:ext cx="492441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marL="171450" indent="-171450" eaLnBrk="1" hangingPunct="1">
              <a:lnSpc>
                <a:spcPct val="150000"/>
              </a:lnSpc>
              <a:buClrTx/>
              <a:buFont typeface="Wingdings" panose="05000000000000000000" pitchFamily="2" charset="2"/>
              <a:buBlip>
                <a:blip r:embed="rId5"/>
              </a:buBlip>
              <a:defRPr sz="1400">
                <a:latin typeface="Segoe UI" panose="020B0502040204020203" pitchFamily="34" charset="0"/>
                <a:cs typeface="Segoe UI" panose="020B0502040204020203" pitchFamily="34" charset="0"/>
              </a:defRPr>
            </a:lvl1pPr>
            <a:lvl2pPr marL="742950" indent="-285750">
              <a:spcBef>
                <a:spcPct val="20000"/>
              </a:spcBef>
              <a:buClr>
                <a:srgbClr val="F2130E"/>
              </a:buClr>
              <a:buFont typeface="Wingdings" panose="05000000000000000000" pitchFamily="2" charset="2"/>
              <a:defRPr sz="1700">
                <a:latin typeface="Segoe UI" panose="020B0502040204020203" pitchFamily="34" charset="0"/>
                <a:cs typeface="Segoe UI" panose="020B0502040204020203" pitchFamily="34" charset="0"/>
              </a:defRPr>
            </a:lvl2pPr>
            <a:lvl3pPr marL="1143000" indent="-228600">
              <a:spcBef>
                <a:spcPct val="20000"/>
              </a:spcBef>
              <a:buClr>
                <a:srgbClr val="F2130E"/>
              </a:buClr>
              <a:buFont typeface="Wingdings" panose="05000000000000000000" pitchFamily="2" charset="2"/>
              <a:buChar char="§"/>
              <a:defRPr sz="2400">
                <a:latin typeface="Frutiger LT Std 45 Light"/>
                <a:cs typeface="Cordia New" panose="020B0304020202020204" pitchFamily="34" charset="-34"/>
              </a:defRPr>
            </a:lvl3pPr>
            <a:lvl4pPr marL="16002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4pPr>
            <a:lvl5pPr marL="2057400" indent="-228600">
              <a:spcBef>
                <a:spcPct val="20000"/>
              </a:spcBef>
              <a:buClr>
                <a:srgbClr val="F2130E"/>
              </a:buClr>
              <a:buFont typeface="Wingdings" panose="05000000000000000000" pitchFamily="2" charset="2"/>
              <a:buChar char="§"/>
              <a:defRPr sz="2000">
                <a:latin typeface="Frutiger LT Std 45 Light"/>
                <a:cs typeface="Cordia New" panose="020B0304020202020204" pitchFamily="34" charset="-34"/>
              </a:defRPr>
            </a:lvl5pPr>
            <a:lvl6pPr marL="25146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6pPr>
            <a:lvl7pPr marL="29718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7pPr>
            <a:lvl8pPr marL="34290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8pPr>
            <a:lvl9pPr marL="3886200" indent="-228600" eaLnBrk="0" fontAlgn="base" hangingPunct="0">
              <a:spcBef>
                <a:spcPct val="20000"/>
              </a:spcBef>
              <a:spcAft>
                <a:spcPct val="0"/>
              </a:spcAft>
              <a:buClr>
                <a:srgbClr val="F2130E"/>
              </a:buClr>
              <a:buFont typeface="Wingdings" panose="05000000000000000000" pitchFamily="2" charset="2"/>
              <a:buChar char="§"/>
              <a:defRPr sz="2000">
                <a:latin typeface="Frutiger LT Std 45 Light"/>
                <a:cs typeface="Cordia New" panose="020B0304020202020204" pitchFamily="34" charset="-34"/>
              </a:defRPr>
            </a:lvl9pPr>
          </a:lstStyle>
          <a:p>
            <a:pPr marL="108000"/>
            <a:r>
              <a:rPr lang="en-US" sz="1200" dirty="0"/>
              <a:t>iPad’</a:t>
            </a:r>
            <a:r>
              <a:rPr lang="ru-RU" sz="1200" dirty="0"/>
              <a:t>ы, </a:t>
            </a:r>
            <a:r>
              <a:rPr lang="en-US" sz="1200" dirty="0"/>
              <a:t>iPhone’</a:t>
            </a:r>
            <a:r>
              <a:rPr lang="ru-RU" sz="1200" dirty="0"/>
              <a:t>ы, </a:t>
            </a:r>
            <a:r>
              <a:rPr lang="en-US" sz="1200" dirty="0"/>
              <a:t>iPod’</a:t>
            </a:r>
            <a:r>
              <a:rPr lang="ru-RU" sz="1200" dirty="0"/>
              <a:t>ы, смартфоны и планшеты на платформе </a:t>
            </a:r>
            <a:r>
              <a:rPr lang="en-US" sz="1200" dirty="0"/>
              <a:t>Android</a:t>
            </a:r>
            <a:r>
              <a:rPr lang="ru-RU" sz="1200" dirty="0"/>
              <a:t> и </a:t>
            </a:r>
            <a:r>
              <a:rPr lang="en-US" sz="1200" dirty="0"/>
              <a:t>Windows</a:t>
            </a:r>
            <a:r>
              <a:rPr lang="ru-RU" sz="1200" dirty="0"/>
              <a:t>, </a:t>
            </a:r>
            <a:r>
              <a:rPr lang="ru-RU" sz="1200" dirty="0" smtClean="0"/>
              <a:t>лэптопы, ноутбуки</a:t>
            </a:r>
            <a:r>
              <a:rPr lang="en-US" sz="1200" dirty="0" smtClean="0"/>
              <a:t> </a:t>
            </a:r>
            <a:r>
              <a:rPr lang="ru-RU" sz="1200" dirty="0" smtClean="0"/>
              <a:t>и </a:t>
            </a:r>
            <a:r>
              <a:rPr lang="ru-RU" sz="1200" dirty="0"/>
              <a:t>домашние компьютеры</a:t>
            </a:r>
            <a:endParaRPr lang="en-US" sz="1200" dirty="0"/>
          </a:p>
          <a:p>
            <a:pPr marL="108000"/>
            <a:r>
              <a:rPr lang="ru-RU" sz="1200" dirty="0"/>
              <a:t>Традиционный сетевой периметр </a:t>
            </a:r>
            <a:r>
              <a:rPr lang="ru-RU" sz="1200" dirty="0" smtClean="0"/>
              <a:t>не</a:t>
            </a:r>
            <a:r>
              <a:rPr lang="en-US" sz="1200" dirty="0" smtClean="0"/>
              <a:t> </a:t>
            </a:r>
            <a:r>
              <a:rPr lang="ru-RU" sz="1200" dirty="0" smtClean="0"/>
              <a:t>способен </a:t>
            </a:r>
            <a:r>
              <a:rPr lang="ru-RU" sz="1200" dirty="0"/>
              <a:t>контролировать личные устройства</a:t>
            </a:r>
            <a:endParaRPr lang="en-US" sz="1200" dirty="0"/>
          </a:p>
          <a:p>
            <a:pPr marL="108000"/>
            <a:r>
              <a:rPr lang="ru-RU" sz="1200" dirty="0"/>
              <a:t>Все они напрямую подключаются корпоративной сети и </a:t>
            </a:r>
            <a:r>
              <a:rPr lang="ru-RU" sz="1200" dirty="0" smtClean="0"/>
              <a:t>позволяют </a:t>
            </a:r>
            <a:r>
              <a:rPr lang="ru-RU" sz="1200" dirty="0"/>
              <a:t>«вытаскивать» информацию из </a:t>
            </a:r>
            <a:r>
              <a:rPr lang="ru-RU" sz="1200" dirty="0" smtClean="0"/>
              <a:t>нее,</a:t>
            </a:r>
            <a:r>
              <a:rPr lang="ru-RU" sz="1200" dirty="0"/>
              <a:t/>
            </a:r>
            <a:br>
              <a:rPr lang="ru-RU" sz="1200" dirty="0"/>
            </a:br>
            <a:r>
              <a:rPr lang="ru-RU" sz="1200" dirty="0" smtClean="0"/>
              <a:t>сохранять и </a:t>
            </a:r>
            <a:r>
              <a:rPr lang="ru-RU" sz="1200" b="1" dirty="0" smtClean="0"/>
              <a:t>неконтролируемо</a:t>
            </a:r>
            <a:r>
              <a:rPr lang="ru-RU" sz="1200" dirty="0" smtClean="0"/>
              <a:t> передавать дальше.</a:t>
            </a:r>
          </a:p>
        </p:txBody>
      </p:sp>
      <p:sp>
        <p:nvSpPr>
          <p:cNvPr id="2" name="Rectangle 1"/>
          <p:cNvSpPr/>
          <p:nvPr/>
        </p:nvSpPr>
        <p:spPr>
          <a:xfrm>
            <a:off x="4519961" y="5709424"/>
            <a:ext cx="4625623" cy="572464"/>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eaLnBrk="1" hangingPunct="1">
              <a:lnSpc>
                <a:spcPct val="93000"/>
              </a:lnSpc>
              <a:buClr>
                <a:srgbClr val="000000"/>
              </a:buClr>
              <a:buFont typeface="Arial Narrow" panose="020B0606020202030204"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dirty="0" smtClean="0">
                <a:solidFill>
                  <a:schemeClr val="bg1"/>
                </a:solidFill>
                <a:latin typeface="Segoe UI" panose="020B0502040204020203" pitchFamily="34" charset="0"/>
                <a:cs typeface="Segoe UI" panose="020B0502040204020203" pitchFamily="34" charset="0"/>
              </a:rPr>
              <a:t>  </a:t>
            </a:r>
            <a:r>
              <a:rPr lang="ru-RU" sz="2000" b="1" dirty="0" smtClean="0">
                <a:solidFill>
                  <a:schemeClr val="bg1"/>
                </a:solidFill>
                <a:latin typeface="Segoe UI" panose="020B0502040204020203" pitchFamily="34" charset="0"/>
                <a:cs typeface="Segoe UI" panose="020B0502040204020203" pitchFamily="34" charset="0"/>
              </a:rPr>
              <a:t>52</a:t>
            </a:r>
            <a:r>
              <a:rPr lang="ru-RU" sz="2000" b="1" dirty="0">
                <a:solidFill>
                  <a:schemeClr val="bg1"/>
                </a:solidFill>
                <a:latin typeface="Segoe UI" panose="020B0502040204020203" pitchFamily="34" charset="0"/>
                <a:cs typeface="Segoe UI" panose="020B0502040204020203" pitchFamily="34" charset="0"/>
              </a:rPr>
              <a:t>% компаний не </a:t>
            </a:r>
            <a:r>
              <a:rPr lang="ru-RU" sz="2000" b="1" dirty="0" smtClean="0">
                <a:solidFill>
                  <a:schemeClr val="bg1"/>
                </a:solidFill>
                <a:latin typeface="Segoe UI" panose="020B0502040204020203" pitchFamily="34" charset="0"/>
                <a:cs typeface="Segoe UI" panose="020B0502040204020203" pitchFamily="34" charset="0"/>
              </a:rPr>
              <a:t>контролирует</a:t>
            </a:r>
            <a:r>
              <a:rPr lang="en-US" sz="2000" b="1" dirty="0" smtClean="0">
                <a:solidFill>
                  <a:schemeClr val="bg1"/>
                </a:solidFill>
                <a:latin typeface="Segoe UI" panose="020B0502040204020203" pitchFamily="34" charset="0"/>
                <a:cs typeface="Segoe UI" panose="020B0502040204020203" pitchFamily="34" charset="0"/>
              </a:rPr>
              <a:t/>
            </a:r>
            <a:br>
              <a:rPr lang="en-US" sz="2000" b="1" dirty="0" smtClean="0">
                <a:solidFill>
                  <a:schemeClr val="bg1"/>
                </a:solidFill>
                <a:latin typeface="Segoe UI" panose="020B0502040204020203" pitchFamily="34" charset="0"/>
                <a:cs typeface="Segoe UI" panose="020B0502040204020203" pitchFamily="34" charset="0"/>
              </a:rPr>
            </a:br>
            <a:r>
              <a:rPr lang="en-US" sz="2000" b="1" dirty="0" smtClean="0">
                <a:solidFill>
                  <a:schemeClr val="bg1"/>
                </a:solidFill>
                <a:latin typeface="Segoe UI" panose="020B0502040204020203" pitchFamily="34" charset="0"/>
                <a:cs typeface="Segoe UI" panose="020B0502040204020203" pitchFamily="34" charset="0"/>
              </a:rPr>
              <a:t>  </a:t>
            </a:r>
            <a:r>
              <a:rPr lang="ru-RU" sz="2000" b="1" dirty="0" smtClean="0">
                <a:solidFill>
                  <a:schemeClr val="bg1"/>
                </a:solidFill>
                <a:latin typeface="Segoe UI" panose="020B0502040204020203" pitchFamily="34" charset="0"/>
                <a:cs typeface="Segoe UI" panose="020B0502040204020203" pitchFamily="34" charset="0"/>
              </a:rPr>
              <a:t>мобильных </a:t>
            </a:r>
            <a:r>
              <a:rPr lang="ru-RU" sz="2000" b="1" dirty="0">
                <a:solidFill>
                  <a:schemeClr val="bg1"/>
                </a:solidFill>
                <a:latin typeface="Segoe UI" panose="020B0502040204020203" pitchFamily="34" charset="0"/>
                <a:cs typeface="Segoe UI" panose="020B0502040204020203" pitchFamily="34" charset="0"/>
              </a:rPr>
              <a:t>сотрудников</a:t>
            </a:r>
          </a:p>
        </p:txBody>
      </p:sp>
    </p:spTree>
    <p:extLst>
      <p:ext uri="{BB962C8B-B14F-4D97-AF65-F5344CB8AC3E}">
        <p14:creationId xmlns:p14="http://schemas.microsoft.com/office/powerpoint/2010/main" val="3788898674"/>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cdn1.iconfinder.com/data/icons/the-competition/450/fail-512.png"/>
          <p:cNvPicPr>
            <a:picLocks noChangeAspect="1" noChangeArrowheads="1"/>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3959529" y="3320656"/>
            <a:ext cx="1485798" cy="1485798"/>
          </a:xfrm>
          <a:prstGeom prst="rect">
            <a:avLst/>
          </a:prstGeom>
          <a:noFill/>
          <a:extLst>
            <a:ext uri="{909E8E84-426E-40DD-AFC4-6F175D3DCCD1}">
              <a14:hiddenFill xmlns:a14="http://schemas.microsoft.com/office/drawing/2010/main">
                <a:solidFill>
                  <a:srgbClr val="FFFFFF"/>
                </a:solidFill>
              </a14:hiddenFill>
            </a:ext>
          </a:extLst>
        </p:spPr>
      </p:pic>
      <p:sp>
        <p:nvSpPr>
          <p:cNvPr id="9218" name="Заголовок 1"/>
          <p:cNvSpPr>
            <a:spLocks noGrp="1"/>
          </p:cNvSpPr>
          <p:nvPr>
            <p:ph type="title" idx="4294967295"/>
          </p:nvPr>
        </p:nvSpPr>
        <p:spPr bwMode="auto">
          <a:xfrm>
            <a:off x="0" y="557561"/>
            <a:ext cx="9144001" cy="474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 compatLnSpc="1">
            <a:prstTxWarp prst="textNoShape">
              <a:avLst/>
            </a:prstTxWarp>
          </a:bodyPr>
          <a:lstStyle/>
          <a:p>
            <a:pPr marL="446088" eaLnBrk="1" hangingPunct="1"/>
            <a:r>
              <a:rPr lang="ru-RU" sz="1900" b="1" dirty="0">
                <a:effectLst/>
                <a:latin typeface="+mj-lt"/>
              </a:rPr>
              <a:t>Направления утечки данных</a:t>
            </a:r>
          </a:p>
        </p:txBody>
      </p:sp>
      <p:pic>
        <p:nvPicPr>
          <p:cNvPr id="53" name="Picture 4" descr="http://megaicons.net/static/img/icons_sizes/8/178/512/numbers-1-icon.png"/>
          <p:cNvPicPr>
            <a:picLocks noChangeAspect="1" noChangeArrowheads="1"/>
          </p:cNvPicPr>
          <p:nvPr/>
        </p:nvPicPr>
        <p:blipFill>
          <a:blip r:embed="rId4" cstate="print">
            <a:biLevel thresh="75000"/>
            <a:extLst>
              <a:ext uri="{28A0092B-C50C-407E-A947-70E740481C1C}">
                <a14:useLocalDpi xmlns:a14="http://schemas.microsoft.com/office/drawing/2010/main" val="0"/>
              </a:ext>
            </a:extLst>
          </a:blip>
          <a:srcRect/>
          <a:stretch>
            <a:fillRect/>
          </a:stretch>
        </p:blipFill>
        <p:spPr bwMode="auto">
          <a:xfrm>
            <a:off x="655154" y="1420035"/>
            <a:ext cx="209935" cy="209935"/>
          </a:xfrm>
          <a:prstGeom prst="rect">
            <a:avLst/>
          </a:prstGeom>
          <a:solidFill>
            <a:schemeClr val="bg1"/>
          </a:solidFill>
        </p:spPr>
      </p:pic>
      <p:sp>
        <p:nvSpPr>
          <p:cNvPr id="55" name="TextBox 54"/>
          <p:cNvSpPr txBox="1"/>
          <p:nvPr/>
        </p:nvSpPr>
        <p:spPr>
          <a:xfrm>
            <a:off x="958965" y="2005041"/>
            <a:ext cx="1963395" cy="600164"/>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300" dirty="0" smtClean="0">
                <a:latin typeface="+mj-lt"/>
                <a:cs typeface="Segoe UI" panose="020B0502040204020203" pitchFamily="34" charset="0"/>
              </a:rPr>
              <a:t>Порты и интерфейсы</a:t>
            </a:r>
          </a:p>
          <a:p>
            <a:pPr marL="171450" indent="-171450">
              <a:buFont typeface="Arial" panose="020B0604020202020204" pitchFamily="34" charset="0"/>
              <a:buChar char="•"/>
            </a:pPr>
            <a:r>
              <a:rPr lang="ru-RU" sz="1300" dirty="0" smtClean="0">
                <a:latin typeface="+mj-lt"/>
                <a:cs typeface="Segoe UI" panose="020B0502040204020203" pitchFamily="34" charset="0"/>
              </a:rPr>
              <a:t>Устройства</a:t>
            </a:r>
          </a:p>
          <a:p>
            <a:pPr marL="171450" indent="-171450">
              <a:buFont typeface="Arial" panose="020B0604020202020204" pitchFamily="34" charset="0"/>
              <a:buChar char="•"/>
            </a:pPr>
            <a:r>
              <a:rPr lang="ru-RU" sz="1300" dirty="0" smtClean="0">
                <a:latin typeface="+mj-lt"/>
                <a:cs typeface="Segoe UI" panose="020B0502040204020203" pitchFamily="34" charset="0"/>
              </a:rPr>
              <a:t>Буфер обмена данными</a:t>
            </a:r>
            <a:endParaRPr lang="ru-RU" sz="1300" dirty="0">
              <a:latin typeface="+mj-lt"/>
              <a:cs typeface="Segoe UI" panose="020B0502040204020203" pitchFamily="34" charset="0"/>
            </a:endParaRPr>
          </a:p>
        </p:txBody>
      </p:sp>
      <p:pic>
        <p:nvPicPr>
          <p:cNvPr id="57" name="Picture 6" descr="http://megaicons.net/static/img/icons_sizes/8/178/512/numbers-2-icon.png"/>
          <p:cNvPicPr>
            <a:picLocks noChangeAspect="1" noChangeArrowheads="1"/>
          </p:cNvPicPr>
          <p:nvPr/>
        </p:nvPicPr>
        <p:blipFill>
          <a:blip r:embed="rId5" cstate="print">
            <a:biLevel thresh="75000"/>
            <a:extLst>
              <a:ext uri="{28A0092B-C50C-407E-A947-70E740481C1C}">
                <a14:useLocalDpi xmlns:a14="http://schemas.microsoft.com/office/drawing/2010/main" val="0"/>
              </a:ext>
            </a:extLst>
          </a:blip>
          <a:srcRect/>
          <a:stretch>
            <a:fillRect/>
          </a:stretch>
        </p:blipFill>
        <p:spPr bwMode="auto">
          <a:xfrm>
            <a:off x="6319421" y="1420035"/>
            <a:ext cx="209935" cy="209935"/>
          </a:xfrm>
          <a:prstGeom prst="rect">
            <a:avLst/>
          </a:prstGeom>
          <a:solidFill>
            <a:schemeClr val="bg1"/>
          </a:solidFill>
        </p:spPr>
      </p:pic>
      <p:sp>
        <p:nvSpPr>
          <p:cNvPr id="58" name="TextBox 57"/>
          <p:cNvSpPr txBox="1"/>
          <p:nvPr/>
        </p:nvSpPr>
        <p:spPr>
          <a:xfrm>
            <a:off x="6603998" y="2213195"/>
            <a:ext cx="1963395" cy="600164"/>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300" dirty="0" smtClean="0">
                <a:latin typeface="+mj-lt"/>
                <a:cs typeface="Segoe UI" panose="020B0502040204020203" pitchFamily="34" charset="0"/>
              </a:rPr>
              <a:t>Протоколы</a:t>
            </a:r>
          </a:p>
          <a:p>
            <a:pPr marL="171450" indent="-171450">
              <a:buFont typeface="Arial" panose="020B0604020202020204" pitchFamily="34" charset="0"/>
              <a:buChar char="•"/>
            </a:pPr>
            <a:r>
              <a:rPr lang="ru-RU" sz="1300" dirty="0" smtClean="0">
                <a:latin typeface="+mj-lt"/>
                <a:cs typeface="Segoe UI" panose="020B0502040204020203" pitchFamily="34" charset="0"/>
              </a:rPr>
              <a:t>Службы, публичные общедоступные сервисы</a:t>
            </a:r>
            <a:endParaRPr lang="ru-RU" sz="1300" dirty="0">
              <a:latin typeface="+mj-lt"/>
              <a:cs typeface="Segoe UI" panose="020B0502040204020203" pitchFamily="34" charset="0"/>
            </a:endParaRPr>
          </a:p>
        </p:txBody>
      </p:sp>
      <p:sp>
        <p:nvSpPr>
          <p:cNvPr id="52" name="Прямоугольник 51"/>
          <p:cNvSpPr/>
          <p:nvPr/>
        </p:nvSpPr>
        <p:spPr>
          <a:xfrm>
            <a:off x="958965" y="1451108"/>
            <a:ext cx="1963388" cy="4046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ru-RU" sz="1300" b="1" dirty="0" smtClean="0">
                <a:solidFill>
                  <a:schemeClr val="tx1"/>
                </a:solidFill>
              </a:rPr>
              <a:t>ПЕРЕДАЧА ПО </a:t>
            </a:r>
          </a:p>
          <a:p>
            <a:r>
              <a:rPr lang="ru-RU" sz="1300" b="1" dirty="0" smtClean="0">
                <a:solidFill>
                  <a:schemeClr val="tx1"/>
                </a:solidFill>
              </a:rPr>
              <a:t>ЛОКАЛЬНЫМ КАНАЛАМ</a:t>
            </a:r>
            <a:endParaRPr lang="ru-RU" sz="1300" b="1" dirty="0">
              <a:solidFill>
                <a:schemeClr val="tx1"/>
              </a:solidFill>
            </a:endParaRPr>
          </a:p>
        </p:txBody>
      </p:sp>
      <p:sp>
        <p:nvSpPr>
          <p:cNvPr id="56" name="Прямоугольник 55"/>
          <p:cNvSpPr/>
          <p:nvPr/>
        </p:nvSpPr>
        <p:spPr>
          <a:xfrm>
            <a:off x="6603998" y="1451108"/>
            <a:ext cx="1963389" cy="4046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ru-RU" sz="1300" b="1" dirty="0" smtClean="0">
                <a:solidFill>
                  <a:schemeClr val="tx1"/>
                </a:solidFill>
              </a:rPr>
              <a:t>ПЕРЕДАЧА ПО </a:t>
            </a:r>
          </a:p>
          <a:p>
            <a:r>
              <a:rPr lang="ru-RU" sz="1300" b="1" dirty="0" smtClean="0">
                <a:solidFill>
                  <a:schemeClr val="tx1"/>
                </a:solidFill>
              </a:rPr>
              <a:t>КАНАЛАМ СЕТЕВЫХ КОММУНИКАЦИЙ</a:t>
            </a:r>
            <a:endParaRPr lang="ru-RU" sz="1300" b="1" dirty="0">
              <a:solidFill>
                <a:schemeClr val="tx1"/>
              </a:solidFill>
            </a:endParaRPr>
          </a:p>
        </p:txBody>
      </p:sp>
      <p:cxnSp>
        <p:nvCxnSpPr>
          <p:cNvPr id="8" name="Прямая соединительная линия 7"/>
          <p:cNvCxnSpPr/>
          <p:nvPr/>
        </p:nvCxnSpPr>
        <p:spPr>
          <a:xfrm>
            <a:off x="958965" y="1906674"/>
            <a:ext cx="1941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nvCxnSpPr>
        <p:spPr>
          <a:xfrm>
            <a:off x="6603998" y="2114828"/>
            <a:ext cx="1941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Прямоугольник 50"/>
          <p:cNvSpPr/>
          <p:nvPr/>
        </p:nvSpPr>
        <p:spPr>
          <a:xfrm>
            <a:off x="958965" y="3320656"/>
            <a:ext cx="1879180" cy="4046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ru-RU" sz="1300" b="1" dirty="0" smtClean="0">
                <a:solidFill>
                  <a:schemeClr val="tx1"/>
                </a:solidFill>
              </a:rPr>
              <a:t>ХИЩЕНИЕ </a:t>
            </a:r>
          </a:p>
          <a:p>
            <a:r>
              <a:rPr lang="ru-RU" sz="1300" b="1" dirty="0" smtClean="0">
                <a:solidFill>
                  <a:schemeClr val="tx1"/>
                </a:solidFill>
              </a:rPr>
              <a:t>НОСИТЕЛЕЙ ДАННЫХ</a:t>
            </a:r>
            <a:endParaRPr lang="ru-RU" sz="1300" b="1" dirty="0">
              <a:solidFill>
                <a:schemeClr val="tx1"/>
              </a:solidFill>
            </a:endParaRPr>
          </a:p>
        </p:txBody>
      </p:sp>
      <p:pic>
        <p:nvPicPr>
          <p:cNvPr id="54" name="Picture 8" descr="http://icons.iconarchive.com/icons/icons8/windows-8/128/Numbers-3-ic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154" y="3269763"/>
            <a:ext cx="208031" cy="208031"/>
          </a:xfrm>
          <a:prstGeom prst="rect">
            <a:avLst/>
          </a:prstGeom>
          <a:solidFill>
            <a:schemeClr val="bg1"/>
          </a:solidFill>
        </p:spPr>
      </p:pic>
      <p:sp>
        <p:nvSpPr>
          <p:cNvPr id="59" name="TextBox 58"/>
          <p:cNvSpPr txBox="1"/>
          <p:nvPr/>
        </p:nvSpPr>
        <p:spPr>
          <a:xfrm>
            <a:off x="958965" y="3870160"/>
            <a:ext cx="1872818" cy="1000274"/>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300" dirty="0" smtClean="0">
                <a:latin typeface="+mj-lt"/>
                <a:cs typeface="Segoe UI" panose="020B0502040204020203" pitchFamily="34" charset="0"/>
              </a:rPr>
              <a:t>Мобильные устройства</a:t>
            </a:r>
          </a:p>
          <a:p>
            <a:pPr marL="171450" indent="-171450">
              <a:buFont typeface="Arial" panose="020B0604020202020204" pitchFamily="34" charset="0"/>
              <a:buChar char="•"/>
            </a:pPr>
            <a:r>
              <a:rPr lang="ru-RU" sz="1300" dirty="0" smtClean="0">
                <a:latin typeface="+mj-lt"/>
                <a:cs typeface="Segoe UI" panose="020B0502040204020203" pitchFamily="34" charset="0"/>
              </a:rPr>
              <a:t>Оптические, съемные  гибкие и ленточные носители (съемные накопители)</a:t>
            </a:r>
            <a:endParaRPr lang="en-US" sz="1300" dirty="0" smtClean="0">
              <a:latin typeface="+mj-lt"/>
              <a:cs typeface="Segoe UI" panose="020B0502040204020203" pitchFamily="34" charset="0"/>
            </a:endParaRPr>
          </a:p>
        </p:txBody>
      </p:sp>
      <p:sp>
        <p:nvSpPr>
          <p:cNvPr id="60" name="Прямоугольник 59"/>
          <p:cNvSpPr/>
          <p:nvPr/>
        </p:nvSpPr>
        <p:spPr>
          <a:xfrm>
            <a:off x="6603998" y="3320656"/>
            <a:ext cx="1963396" cy="4046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ru-RU" sz="1300" b="1" dirty="0" smtClean="0">
                <a:solidFill>
                  <a:schemeClr val="tx1"/>
                </a:solidFill>
              </a:rPr>
              <a:t>УТЕРЯ</a:t>
            </a:r>
          </a:p>
          <a:p>
            <a:r>
              <a:rPr lang="ru-RU" sz="1300" b="1" dirty="0" smtClean="0">
                <a:solidFill>
                  <a:schemeClr val="tx1"/>
                </a:solidFill>
              </a:rPr>
              <a:t>НОСИТЕЛЕЙ ДАННЫХ</a:t>
            </a:r>
            <a:endParaRPr lang="ru-RU" sz="1300" b="1" dirty="0">
              <a:solidFill>
                <a:schemeClr val="tx1"/>
              </a:solidFill>
            </a:endParaRPr>
          </a:p>
        </p:txBody>
      </p:sp>
      <p:pic>
        <p:nvPicPr>
          <p:cNvPr id="62" name="Picture 10" descr="http://icons.iconarchive.com/icons/icons8/windows-8/128/Numbers-4-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9421" y="3269763"/>
            <a:ext cx="210399" cy="210399"/>
          </a:xfrm>
          <a:prstGeom prst="rect">
            <a:avLst/>
          </a:prstGeom>
          <a:solidFill>
            <a:schemeClr val="bg1"/>
          </a:solidFill>
        </p:spPr>
      </p:pic>
      <p:sp>
        <p:nvSpPr>
          <p:cNvPr id="68" name="TextBox 67"/>
          <p:cNvSpPr txBox="1"/>
          <p:nvPr/>
        </p:nvSpPr>
        <p:spPr>
          <a:xfrm>
            <a:off x="6603998" y="3870160"/>
            <a:ext cx="1970090" cy="800219"/>
          </a:xfrm>
          <a:prstGeom prst="rect">
            <a:avLst/>
          </a:prstGeom>
          <a:noFill/>
        </p:spPr>
        <p:txBody>
          <a:bodyPr wrap="square" lIns="0" tIns="0" rIns="0" bIns="0" rtlCol="0">
            <a:spAutoFit/>
          </a:bodyPr>
          <a:lstStyle/>
          <a:p>
            <a:pPr marL="171450" indent="-171450">
              <a:buFont typeface="Arial" panose="020B0604020202020204" pitchFamily="34" charset="0"/>
              <a:buChar char="•"/>
            </a:pPr>
            <a:r>
              <a:rPr lang="ru-RU" sz="1300" dirty="0">
                <a:cs typeface="Segoe UI" panose="020B0502040204020203" pitchFamily="34" charset="0"/>
              </a:rPr>
              <a:t>Мобильные устройства</a:t>
            </a:r>
          </a:p>
          <a:p>
            <a:pPr marL="171450" indent="-171450">
              <a:buFont typeface="Arial" panose="020B0604020202020204" pitchFamily="34" charset="0"/>
              <a:buChar char="•"/>
            </a:pPr>
            <a:r>
              <a:rPr lang="ru-RU" sz="1300" dirty="0">
                <a:cs typeface="Segoe UI" panose="020B0502040204020203" pitchFamily="34" charset="0"/>
              </a:rPr>
              <a:t>Оптические, съемные  гибкие и ленточные носители</a:t>
            </a:r>
            <a:endParaRPr lang="en-US" sz="1300" dirty="0">
              <a:cs typeface="Segoe UI" panose="020B0502040204020203" pitchFamily="34" charset="0"/>
            </a:endParaRPr>
          </a:p>
        </p:txBody>
      </p:sp>
      <p:cxnSp>
        <p:nvCxnSpPr>
          <p:cNvPr id="45" name="Прямая соединительная линия 44"/>
          <p:cNvCxnSpPr/>
          <p:nvPr/>
        </p:nvCxnSpPr>
        <p:spPr>
          <a:xfrm>
            <a:off x="958965" y="3782729"/>
            <a:ext cx="1941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Прямая соединительная линия 45"/>
          <p:cNvCxnSpPr/>
          <p:nvPr/>
        </p:nvCxnSpPr>
        <p:spPr>
          <a:xfrm>
            <a:off x="6603998" y="3782729"/>
            <a:ext cx="1941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4" name="Picture 12" descr="http://megaicons.net/static/img/icons_sizes/8/178/128/numbers-5-icon.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a:off x="655154" y="5334937"/>
            <a:ext cx="211946" cy="211946"/>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18" descr="http://joxi.ru/ZrJj4oETbo7orj.jpg"/>
          <p:cNvPicPr>
            <a:picLocks noChangeAspect="1" noChangeArrowheads="1"/>
          </p:cNvPicPr>
          <p:nvPr/>
        </p:nvPicPr>
        <p:blipFill rotWithShape="1">
          <a:blip r:embed="rId9" cstate="print">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t="671"/>
          <a:stretch/>
        </p:blipFill>
        <p:spPr bwMode="auto">
          <a:xfrm>
            <a:off x="6319421" y="5334937"/>
            <a:ext cx="219895" cy="221791"/>
          </a:xfrm>
          <a:prstGeom prst="rect">
            <a:avLst/>
          </a:prstGeom>
          <a:solidFill>
            <a:srgbClr val="FFFFFF"/>
          </a:solidFill>
        </p:spPr>
      </p:pic>
      <p:sp>
        <p:nvSpPr>
          <p:cNvPr id="66" name="TextBox 65"/>
          <p:cNvSpPr txBox="1"/>
          <p:nvPr/>
        </p:nvSpPr>
        <p:spPr>
          <a:xfrm>
            <a:off x="6603998" y="5896623"/>
            <a:ext cx="1879179" cy="400110"/>
          </a:xfrm>
          <a:prstGeom prst="rect">
            <a:avLst/>
          </a:prstGeom>
          <a:noFill/>
        </p:spPr>
        <p:txBody>
          <a:bodyPr wrap="square" lIns="0" tIns="0" rIns="0" bIns="0" rtlCol="0">
            <a:spAutoFit/>
          </a:bodyPr>
          <a:lstStyle/>
          <a:p>
            <a:r>
              <a:rPr lang="ru-RU" sz="1300" dirty="0" smtClean="0">
                <a:latin typeface="+mj-lt"/>
                <a:cs typeface="Segoe UI" panose="020B0502040204020203" pitchFamily="34" charset="0"/>
              </a:rPr>
              <a:t>C интерфейсом </a:t>
            </a:r>
            <a:r>
              <a:rPr lang="en-US" sz="1300" dirty="0" smtClean="0">
                <a:latin typeface="+mj-lt"/>
                <a:cs typeface="Segoe UI" panose="020B0502040204020203" pitchFamily="34" charset="0"/>
              </a:rPr>
              <a:t>USB </a:t>
            </a:r>
            <a:r>
              <a:rPr lang="ru-RU" sz="1300" dirty="0" smtClean="0">
                <a:latin typeface="+mj-lt"/>
                <a:cs typeface="Segoe UI" panose="020B0502040204020203" pitchFamily="34" charset="0"/>
              </a:rPr>
              <a:t>или </a:t>
            </a:r>
            <a:r>
              <a:rPr lang="en-US" sz="1300" dirty="0" smtClean="0">
                <a:latin typeface="+mj-lt"/>
                <a:cs typeface="Segoe UI" panose="020B0502040204020203" pitchFamily="34" charset="0"/>
              </a:rPr>
              <a:t>PS/2</a:t>
            </a:r>
            <a:endParaRPr lang="ru-RU" sz="1300" dirty="0">
              <a:latin typeface="+mj-lt"/>
              <a:cs typeface="Segoe UI" panose="020B0502040204020203" pitchFamily="34" charset="0"/>
            </a:endParaRPr>
          </a:p>
        </p:txBody>
      </p:sp>
      <p:sp>
        <p:nvSpPr>
          <p:cNvPr id="67" name="TextBox 66"/>
          <p:cNvSpPr txBox="1"/>
          <p:nvPr/>
        </p:nvSpPr>
        <p:spPr>
          <a:xfrm>
            <a:off x="958965" y="5896623"/>
            <a:ext cx="1879179" cy="400110"/>
          </a:xfrm>
          <a:prstGeom prst="rect">
            <a:avLst/>
          </a:prstGeom>
          <a:noFill/>
        </p:spPr>
        <p:txBody>
          <a:bodyPr wrap="square" lIns="0" tIns="0" rIns="0" bIns="0" rtlCol="0">
            <a:spAutoFit/>
          </a:bodyPr>
          <a:lstStyle/>
          <a:p>
            <a:r>
              <a:rPr lang="ru-RU" sz="1300" dirty="0" smtClean="0">
                <a:latin typeface="+mj-lt"/>
                <a:cs typeface="Segoe UI" panose="020B0502040204020203" pitchFamily="34" charset="0"/>
              </a:rPr>
              <a:t>Вручную или с помощью соответствующего ПО</a:t>
            </a:r>
            <a:endParaRPr lang="ru-RU" sz="1300" dirty="0">
              <a:latin typeface="+mj-lt"/>
              <a:cs typeface="Segoe UI" panose="020B0502040204020203" pitchFamily="34" charset="0"/>
            </a:endParaRPr>
          </a:p>
        </p:txBody>
      </p:sp>
      <p:sp>
        <p:nvSpPr>
          <p:cNvPr id="61" name="Прямоугольник 60"/>
          <p:cNvSpPr/>
          <p:nvPr/>
        </p:nvSpPr>
        <p:spPr>
          <a:xfrm>
            <a:off x="958965" y="5391780"/>
            <a:ext cx="1879179" cy="4046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ru-RU" sz="1300" b="1" dirty="0" smtClean="0">
                <a:solidFill>
                  <a:schemeClr val="tx1"/>
                </a:solidFill>
              </a:rPr>
              <a:t>ВМЕШАТЕЛЬСТВО</a:t>
            </a:r>
            <a:endParaRPr lang="en-US" sz="1300" b="1" dirty="0" smtClean="0">
              <a:solidFill>
                <a:schemeClr val="tx1"/>
              </a:solidFill>
            </a:endParaRPr>
          </a:p>
          <a:p>
            <a:r>
              <a:rPr lang="ru-RU" sz="1300" b="1" dirty="0" smtClean="0">
                <a:solidFill>
                  <a:schemeClr val="tx1"/>
                </a:solidFill>
              </a:rPr>
              <a:t>В РАБОТУ СИСТЕМЫ </a:t>
            </a:r>
            <a:r>
              <a:rPr lang="en-US" sz="1300" b="1" dirty="0" smtClean="0">
                <a:solidFill>
                  <a:schemeClr val="tx1"/>
                </a:solidFill>
              </a:rPr>
              <a:t>DLP</a:t>
            </a:r>
            <a:endParaRPr lang="ru-RU" sz="1300" b="1" dirty="0">
              <a:solidFill>
                <a:schemeClr val="tx1"/>
              </a:solidFill>
            </a:endParaRPr>
          </a:p>
        </p:txBody>
      </p:sp>
      <p:sp>
        <p:nvSpPr>
          <p:cNvPr id="63" name="Прямоугольник 62"/>
          <p:cNvSpPr/>
          <p:nvPr/>
        </p:nvSpPr>
        <p:spPr>
          <a:xfrm>
            <a:off x="6603998" y="5391780"/>
            <a:ext cx="1963396" cy="404631"/>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ru-RU" sz="1300" b="1" dirty="0" smtClean="0">
                <a:solidFill>
                  <a:schemeClr val="tx1"/>
                </a:solidFill>
              </a:rPr>
              <a:t>АППАРАТНЫЕ</a:t>
            </a:r>
            <a:endParaRPr lang="en-US" sz="1300" b="1" dirty="0" smtClean="0">
              <a:solidFill>
                <a:schemeClr val="tx1"/>
              </a:solidFill>
            </a:endParaRPr>
          </a:p>
          <a:p>
            <a:r>
              <a:rPr lang="ru-RU" sz="1300" b="1" dirty="0" smtClean="0">
                <a:solidFill>
                  <a:schemeClr val="tx1"/>
                </a:solidFill>
              </a:rPr>
              <a:t>КЛАВИАТУРНЫЕ ШПИОНЫ</a:t>
            </a:r>
            <a:endParaRPr lang="ru-RU" sz="1300" b="1" dirty="0">
              <a:solidFill>
                <a:schemeClr val="tx1"/>
              </a:solidFill>
            </a:endParaRPr>
          </a:p>
        </p:txBody>
      </p:sp>
      <p:cxnSp>
        <p:nvCxnSpPr>
          <p:cNvPr id="48" name="Прямая соединительная линия 47"/>
          <p:cNvCxnSpPr/>
          <p:nvPr/>
        </p:nvCxnSpPr>
        <p:spPr>
          <a:xfrm>
            <a:off x="958965" y="5842711"/>
            <a:ext cx="1941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6603998" y="5842711"/>
            <a:ext cx="19412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Прямоугольник 75"/>
          <p:cNvSpPr/>
          <p:nvPr/>
        </p:nvSpPr>
        <p:spPr>
          <a:xfrm>
            <a:off x="3332170" y="2784046"/>
            <a:ext cx="2740517" cy="4046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ru-RU" sz="2100" b="1" dirty="0" smtClean="0">
                <a:solidFill>
                  <a:schemeClr val="tx1"/>
                </a:solidFill>
              </a:rPr>
              <a:t>ПОТЕРЯ</a:t>
            </a:r>
          </a:p>
          <a:p>
            <a:pPr algn="ctr"/>
            <a:r>
              <a:rPr lang="ru-RU" sz="2100" b="1" dirty="0" smtClean="0">
                <a:solidFill>
                  <a:schemeClr val="tx1"/>
                </a:solidFill>
              </a:rPr>
              <a:t> </a:t>
            </a:r>
          </a:p>
        </p:txBody>
      </p:sp>
      <p:sp>
        <p:nvSpPr>
          <p:cNvPr id="13" name="Левая фигурная скобка 12"/>
          <p:cNvSpPr/>
          <p:nvPr/>
        </p:nvSpPr>
        <p:spPr>
          <a:xfrm rot="10800000">
            <a:off x="3182355" y="1420035"/>
            <a:ext cx="353792" cy="4876696"/>
          </a:xfrm>
          <a:prstGeom prst="leftBrace">
            <a:avLst>
              <a:gd name="adj1" fmla="val 4975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78" name="Прямоугольник 77"/>
          <p:cNvSpPr/>
          <p:nvPr/>
        </p:nvSpPr>
        <p:spPr>
          <a:xfrm>
            <a:off x="3332170" y="5017455"/>
            <a:ext cx="2740517" cy="404631"/>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ctr"/>
            <a:r>
              <a:rPr lang="ru-RU" sz="2100" b="1" dirty="0" smtClean="0">
                <a:solidFill>
                  <a:schemeClr val="tx1"/>
                </a:solidFill>
              </a:rPr>
              <a:t>ДАННЫХ</a:t>
            </a:r>
          </a:p>
          <a:p>
            <a:pPr algn="ctr"/>
            <a:r>
              <a:rPr lang="ru-RU" sz="2100" b="1" dirty="0" smtClean="0">
                <a:solidFill>
                  <a:schemeClr val="tx1"/>
                </a:solidFill>
              </a:rPr>
              <a:t> </a:t>
            </a:r>
          </a:p>
        </p:txBody>
      </p:sp>
      <p:sp>
        <p:nvSpPr>
          <p:cNvPr id="79" name="Левая фигурная скобка 78"/>
          <p:cNvSpPr/>
          <p:nvPr/>
        </p:nvSpPr>
        <p:spPr>
          <a:xfrm rot="10800000" flipH="1">
            <a:off x="5874353" y="1420035"/>
            <a:ext cx="353792" cy="4876696"/>
          </a:xfrm>
          <a:prstGeom prst="leftBrace">
            <a:avLst>
              <a:gd name="adj1" fmla="val 49757"/>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401526261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32886</TotalTime>
  <Words>4178</Words>
  <Application>Microsoft Office PowerPoint</Application>
  <PresentationFormat>On-screen Show (4:3)</PresentationFormat>
  <Paragraphs>512</Paragraphs>
  <Slides>33</Slides>
  <Notes>27</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Arial</vt:lpstr>
      <vt:lpstr>Arial Narrow</vt:lpstr>
      <vt:lpstr>Calibri</vt:lpstr>
      <vt:lpstr>Cordia New</vt:lpstr>
      <vt:lpstr>Franklin Gothic Demi</vt:lpstr>
      <vt:lpstr>Frutiger LT Std 45 Light</vt:lpstr>
      <vt:lpstr>Helvetica Light</vt:lpstr>
      <vt:lpstr>Helvetica Neue Bold Condensed</vt:lpstr>
      <vt:lpstr>新細明體</vt:lpstr>
      <vt:lpstr>Segoe UI</vt:lpstr>
      <vt:lpstr>Times New Roman</vt:lpstr>
      <vt:lpstr>Verdana</vt:lpstr>
      <vt:lpstr>Wingdings</vt:lpstr>
      <vt:lpstr>Office Theme</vt:lpstr>
      <vt:lpstr>PowerPoint Presentation</vt:lpstr>
      <vt:lpstr>PowerPoint Presentation</vt:lpstr>
      <vt:lpstr>Принципиальная смена парадигмы работы с данными за последние 10 лет</vt:lpstr>
      <vt:lpstr>Внедрение новых технологий создало среду для ряда новых угроз и рисков</vt:lpstr>
      <vt:lpstr>Кумулятивный эффект - бесполезность традиционных ИТ систем безопасности</vt:lpstr>
      <vt:lpstr>Сотрудники не разделяют часы личной и рабочей жизни</vt:lpstr>
      <vt:lpstr>Наиболее примитивный сценарий утечки данных – наиболее вероятен</vt:lpstr>
      <vt:lpstr>Модель BYOD – двигатель прогресса и  огромная угроза ИТ безопасности</vt:lpstr>
      <vt:lpstr>Направления утечки данных</vt:lpstr>
      <vt:lpstr>PowerPoint Presentation</vt:lpstr>
      <vt:lpstr>PowerPoint Presentation</vt:lpstr>
      <vt:lpstr>PowerPoint Presentation</vt:lpstr>
      <vt:lpstr>PowerPoint Presentation</vt:lpstr>
      <vt:lpstr>DLP = DATA LEAK PREVENTION / PROTECTION</vt:lpstr>
      <vt:lpstr>Data Leak Prevention : комплекс мер для обеспечения безопасности</vt:lpstr>
      <vt:lpstr>Методы обнаружения и предотвращения утечки </vt:lpstr>
      <vt:lpstr>Принципы принятия решений DLP-системами</vt:lpstr>
      <vt:lpstr>Принципы принятия решений DLP-системами</vt:lpstr>
      <vt:lpstr>Схема принятия решения DLP-системой при контентном анализе</vt:lpstr>
      <vt:lpstr>Схема принятия решения при перехвате отдельных процессов</vt:lpstr>
      <vt:lpstr>PowerPoint Presentation</vt:lpstr>
      <vt:lpstr>Skype является межкорпоративным стандартом взаимодействия</vt:lpstr>
      <vt:lpstr>Skype: классический вариант контроля</vt:lpstr>
      <vt:lpstr>Skype: избирательный контроль</vt:lpstr>
      <vt:lpstr>Основные варианты архитектуры DLP-систем</vt:lpstr>
      <vt:lpstr>PowerPoint Presentation</vt:lpstr>
      <vt:lpstr>Архитектура сетецентричной DLP-системы на практике</vt:lpstr>
      <vt:lpstr>Архитектура хостовой DLP-системы на практике</vt:lpstr>
      <vt:lpstr>Следствия ограниченного применения DLP-технологий</vt:lpstr>
      <vt:lpstr>Виртуализация и утечки данных</vt:lpstr>
      <vt:lpstr>Технология Virtual DLP</vt:lpstr>
      <vt:lpstr>Корпоративная ИБ: интеграция DLP-технологий на практике</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Sergey Vakhonin</dc:creator>
  <cp:lastModifiedBy>Sergey Vakhonin</cp:lastModifiedBy>
  <cp:revision>1186</cp:revision>
  <cp:lastPrinted>2013-04-10T10:46:31Z</cp:lastPrinted>
  <dcterms:created xsi:type="dcterms:W3CDTF">2011-09-22T22:24:03Z</dcterms:created>
  <dcterms:modified xsi:type="dcterms:W3CDTF">2015-09-22T06:30:08Z</dcterms:modified>
</cp:coreProperties>
</file>