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6"/>
  </p:notesMasterIdLst>
  <p:handoutMasterIdLst>
    <p:handoutMasterId r:id="rId17"/>
  </p:handoutMasterIdLst>
  <p:sldIdLst>
    <p:sldId id="258" r:id="rId3"/>
    <p:sldId id="261" r:id="rId4"/>
    <p:sldId id="263" r:id="rId5"/>
    <p:sldId id="264" r:id="rId6"/>
    <p:sldId id="272" r:id="rId7"/>
    <p:sldId id="271" r:id="rId8"/>
    <p:sldId id="269" r:id="rId9"/>
    <p:sldId id="273" r:id="rId10"/>
    <p:sldId id="274" r:id="rId11"/>
    <p:sldId id="275" r:id="rId12"/>
    <p:sldId id="276" r:id="rId13"/>
    <p:sldId id="277" r:id="rId14"/>
    <p:sldId id="262" r:id="rId15"/>
  </p:sldIdLst>
  <p:sldSz cx="9144000" cy="6858000" type="screen4x3"/>
  <p:notesSz cx="6888163" cy="100203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73878" autoAdjust="0"/>
  </p:normalViewPr>
  <p:slideViewPr>
    <p:cSldViewPr>
      <p:cViewPr varScale="1">
        <p:scale>
          <a:sx n="53" d="100"/>
          <a:sy n="53" d="100"/>
        </p:scale>
        <p:origin x="-186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ru-RU"/>
          </a:p>
        </p:txBody>
      </p:sp>
      <p:sp>
        <p:nvSpPr>
          <p:cNvPr id="3" name="Дата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F41E251A-D122-4A11-AFC4-2DD27ED45870}" type="datetimeFigureOut">
              <a:rPr lang="ru-RU" smtClean="0"/>
              <a:t>02.10.2012</a:t>
            </a:fld>
            <a:endParaRPr lang="ru-RU"/>
          </a:p>
        </p:txBody>
      </p:sp>
      <p:sp>
        <p:nvSpPr>
          <p:cNvPr id="4" name="Нижний колонтитул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a:defRPr sz="1300"/>
            </a:lvl1pPr>
          </a:lstStyle>
          <a:p>
            <a:endParaRPr lang="ru-RU"/>
          </a:p>
        </p:txBody>
      </p:sp>
      <p:sp>
        <p:nvSpPr>
          <p:cNvPr id="5" name="Номер слайда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a:defRPr sz="1300"/>
            </a:lvl1pPr>
          </a:lstStyle>
          <a:p>
            <a:fld id="{B38C3D26-0993-4C2D-8CBB-D9B7812AD81F}" type="slidenum">
              <a:rPr lang="ru-RU" smtClean="0"/>
              <a:t>‹#›</a:t>
            </a:fld>
            <a:endParaRPr lang="ru-RU"/>
          </a:p>
        </p:txBody>
      </p:sp>
    </p:spTree>
    <p:extLst>
      <p:ext uri="{BB962C8B-B14F-4D97-AF65-F5344CB8AC3E}">
        <p14:creationId xmlns:p14="http://schemas.microsoft.com/office/powerpoint/2010/main" val="4020559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ru-RU"/>
          </a:p>
        </p:txBody>
      </p:sp>
      <p:sp>
        <p:nvSpPr>
          <p:cNvPr id="3" name="Дата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FC0F6D16-1BF3-4D28-AB7A-95EB1BE876D1}" type="datetimeFigureOut">
              <a:rPr lang="ru-RU" smtClean="0"/>
              <a:t>02.10.2012</a:t>
            </a:fld>
            <a:endParaRPr lang="ru-RU"/>
          </a:p>
        </p:txBody>
      </p:sp>
      <p:sp>
        <p:nvSpPr>
          <p:cNvPr id="4" name="Образ слайда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ru-RU"/>
          </a:p>
        </p:txBody>
      </p:sp>
      <p:sp>
        <p:nvSpPr>
          <p:cNvPr id="5" name="Заметки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ru-RU"/>
          </a:p>
        </p:txBody>
      </p:sp>
      <p:sp>
        <p:nvSpPr>
          <p:cNvPr id="7" name="Номер слайда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24DDD136-C54B-4451-9808-089862FF51F0}" type="slidenum">
              <a:rPr lang="ru-RU" smtClean="0"/>
              <a:t>‹#›</a:t>
            </a:fld>
            <a:endParaRPr lang="ru-RU"/>
          </a:p>
        </p:txBody>
      </p:sp>
    </p:spTree>
    <p:extLst>
      <p:ext uri="{BB962C8B-B14F-4D97-AF65-F5344CB8AC3E}">
        <p14:creationId xmlns:p14="http://schemas.microsoft.com/office/powerpoint/2010/main" val="1745330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dirty="0" smtClean="0"/>
          </a:p>
        </p:txBody>
      </p:sp>
      <p:sp>
        <p:nvSpPr>
          <p:cNvPr id="5124"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85001" indent="-301923" eaLnBrk="0" hangingPunct="0">
              <a:defRPr>
                <a:solidFill>
                  <a:schemeClr val="tx1"/>
                </a:solidFill>
                <a:latin typeface="Arial" charset="0"/>
              </a:defRPr>
            </a:lvl2pPr>
            <a:lvl3pPr marL="1207694" indent="-241539" eaLnBrk="0" hangingPunct="0">
              <a:defRPr>
                <a:solidFill>
                  <a:schemeClr val="tx1"/>
                </a:solidFill>
                <a:latin typeface="Arial" charset="0"/>
              </a:defRPr>
            </a:lvl3pPr>
            <a:lvl4pPr marL="1690771" indent="-241539" eaLnBrk="0" hangingPunct="0">
              <a:defRPr>
                <a:solidFill>
                  <a:schemeClr val="tx1"/>
                </a:solidFill>
                <a:latin typeface="Arial" charset="0"/>
              </a:defRPr>
            </a:lvl4pPr>
            <a:lvl5pPr marL="2173849" indent="-241539" eaLnBrk="0" hangingPunct="0">
              <a:defRPr>
                <a:solidFill>
                  <a:schemeClr val="tx1"/>
                </a:solidFill>
                <a:latin typeface="Arial" charset="0"/>
              </a:defRPr>
            </a:lvl5pPr>
            <a:lvl6pPr marL="2656926" indent="-241539" eaLnBrk="0" fontAlgn="base" hangingPunct="0">
              <a:spcBef>
                <a:spcPct val="0"/>
              </a:spcBef>
              <a:spcAft>
                <a:spcPct val="0"/>
              </a:spcAft>
              <a:defRPr>
                <a:solidFill>
                  <a:schemeClr val="tx1"/>
                </a:solidFill>
                <a:latin typeface="Arial" charset="0"/>
              </a:defRPr>
            </a:lvl6pPr>
            <a:lvl7pPr marL="3140004" indent="-241539" eaLnBrk="0" fontAlgn="base" hangingPunct="0">
              <a:spcBef>
                <a:spcPct val="0"/>
              </a:spcBef>
              <a:spcAft>
                <a:spcPct val="0"/>
              </a:spcAft>
              <a:defRPr>
                <a:solidFill>
                  <a:schemeClr val="tx1"/>
                </a:solidFill>
                <a:latin typeface="Arial" charset="0"/>
              </a:defRPr>
            </a:lvl7pPr>
            <a:lvl8pPr marL="3623081" indent="-241539" eaLnBrk="0" fontAlgn="base" hangingPunct="0">
              <a:spcBef>
                <a:spcPct val="0"/>
              </a:spcBef>
              <a:spcAft>
                <a:spcPct val="0"/>
              </a:spcAft>
              <a:defRPr>
                <a:solidFill>
                  <a:schemeClr val="tx1"/>
                </a:solidFill>
                <a:latin typeface="Arial" charset="0"/>
              </a:defRPr>
            </a:lvl8pPr>
            <a:lvl9pPr marL="4106159" indent="-241539" eaLnBrk="0" fontAlgn="base" hangingPunct="0">
              <a:spcBef>
                <a:spcPct val="0"/>
              </a:spcBef>
              <a:spcAft>
                <a:spcPct val="0"/>
              </a:spcAft>
              <a:defRPr>
                <a:solidFill>
                  <a:schemeClr val="tx1"/>
                </a:solidFill>
                <a:latin typeface="Arial" charset="0"/>
              </a:defRPr>
            </a:lvl9pPr>
          </a:lstStyle>
          <a:p>
            <a:pPr eaLnBrk="1" hangingPunct="1"/>
            <a:fld id="{3C482187-DC8D-45EF-988B-914EE076801D}" type="slidenum">
              <a:rPr lang="ru-RU">
                <a:solidFill>
                  <a:prstClr val="black"/>
                </a:solidFill>
                <a:latin typeface="Calibri" pitchFamily="34" charset="0"/>
              </a:rPr>
              <a:pPr eaLnBrk="1" hangingPunct="1"/>
              <a:t>1</a:t>
            </a:fld>
            <a:endParaRPr lang="ru-RU">
              <a:solidFill>
                <a:prstClr val="black"/>
              </a:solidFill>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normAutofit fontScale="92500" lnSpcReduction="10000"/>
          </a:bodyPr>
          <a:lstStyle/>
          <a:p>
            <a:pPr>
              <a:spcBef>
                <a:spcPct val="0"/>
              </a:spcBef>
            </a:pPr>
            <a:r>
              <a:rPr lang="ru-RU" sz="1300" dirty="0">
                <a:solidFill>
                  <a:srgbClr val="000000"/>
                </a:solidFill>
                <a:latin typeface="Arial"/>
                <a:ea typeface="Calibri"/>
              </a:rPr>
              <a:t>Следующая система – система контролируемого пользователем шифрования виртуальных дисков критичных серверов. Она позволяет прозрачным образом шифровать данные на диске пользовательской виртуальной машины как в выключенном, так и в работающем состоянии. При этом доступ к ключу шифрования контролирует пользователь виртуальной машины, который и принимает решение о предоставлении доступа к ключу шифрования на основании строгой аутентификации аппаратно-программной платформы физического сервера и результатов контроля целостности виртуализатора. Если контрольные суммы текущего образа виртуализатора соответствуют эталону, который исключает возможность внешнего доступа к оперативной памяти работающих виртуальных машин, пользователь  может загрузить ключи шифрования в оперативную память своей виртуальной машины. При этом ключи шифрования критичных данных остаются под контролем обладателя информации. </a:t>
            </a:r>
          </a:p>
          <a:p>
            <a:pPr>
              <a:spcBef>
                <a:spcPct val="0"/>
              </a:spcBef>
            </a:pPr>
            <a:endParaRPr lang="ru-RU" sz="1300" dirty="0">
              <a:solidFill>
                <a:srgbClr val="000000"/>
              </a:solidFill>
              <a:latin typeface="Arial"/>
              <a:ea typeface="Calibri"/>
            </a:endParaRPr>
          </a:p>
          <a:p>
            <a:pPr>
              <a:spcBef>
                <a:spcPct val="0"/>
              </a:spcBef>
            </a:pPr>
            <a:r>
              <a:rPr lang="ru-RU" sz="1300" dirty="0">
                <a:solidFill>
                  <a:srgbClr val="000000"/>
                </a:solidFill>
                <a:latin typeface="Arial"/>
                <a:ea typeface="Calibri"/>
              </a:rPr>
              <a:t>Данная процедура работы с ключами может происходить как в «ручном» так и в автоматическом режиме. Техническая реализация такой системы может быть основана на решениях подобных MS </a:t>
            </a:r>
            <a:r>
              <a:rPr lang="ru-RU" sz="1300" dirty="0" err="1">
                <a:solidFill>
                  <a:srgbClr val="000000"/>
                </a:solidFill>
                <a:latin typeface="Arial"/>
                <a:ea typeface="Calibri"/>
              </a:rPr>
              <a:t>BitLocker</a:t>
            </a:r>
            <a:r>
              <a:rPr lang="ru-RU" sz="1300" dirty="0">
                <a:solidFill>
                  <a:srgbClr val="000000"/>
                </a:solidFill>
                <a:latin typeface="Arial"/>
                <a:ea typeface="Calibri"/>
              </a:rPr>
              <a:t> или на некоторых новых решениях компании «ЭЛВИС-ПЛЮС». Система устанавливается в уже существующую и развернутую виртуальную машину как дополнительное приложение.</a:t>
            </a:r>
          </a:p>
          <a:p>
            <a:pPr>
              <a:spcBef>
                <a:spcPct val="0"/>
              </a:spcBef>
            </a:pPr>
            <a:r>
              <a:rPr lang="ru-RU" sz="1300" dirty="0">
                <a:solidFill>
                  <a:srgbClr val="000000"/>
                </a:solidFill>
                <a:latin typeface="Arial"/>
                <a:ea typeface="Calibri"/>
              </a:rPr>
              <a:t>Шифрование виртуальных дисков позволяет также решить проблему конфиденциальности связанную с еще одним источником риска при применении облачных технологий, а именно –необходимостью обеспечения восстановления данных (резервирования).</a:t>
            </a:r>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10</a:t>
            </a:fld>
            <a:endParaRPr lang="ru-RU">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z="1300" dirty="0">
                <a:solidFill>
                  <a:srgbClr val="000000"/>
                </a:solidFill>
                <a:latin typeface="Arial"/>
                <a:ea typeface="Calibri"/>
              </a:rPr>
              <a:t>Еще одна система – это система контролируемого пользователем шифрования виртуальных сетевых взаимодействий (VPN). Она может быть развернута на базе любой системы защиты сетевых взаимодействий (</a:t>
            </a:r>
            <a:r>
              <a:rPr lang="ru-RU" sz="1300" dirty="0" err="1">
                <a:solidFill>
                  <a:srgbClr val="000000"/>
                </a:solidFill>
                <a:latin typeface="Arial"/>
                <a:ea typeface="Calibri"/>
              </a:rPr>
              <a:t>IPsec</a:t>
            </a:r>
            <a:r>
              <a:rPr lang="ru-RU" sz="1300" dirty="0">
                <a:solidFill>
                  <a:srgbClr val="000000"/>
                </a:solidFill>
                <a:latin typeface="Arial"/>
                <a:ea typeface="Calibri"/>
              </a:rPr>
              <a:t>, SSL). Для сегрегации передаваемых данных и защиты сетевых взаимодействий от администраторов облачной инфраструктуры создается выделенная защищенная подсеть, построенная по схеме «точка-точка» для всех серверов с критичными данными. Управление доступом к ключам пользователя осуществляется в этом случае аналогично системе шифрования виртуальных дисков. </a:t>
            </a:r>
          </a:p>
          <a:p>
            <a:pPr>
              <a:spcBef>
                <a:spcPct val="0"/>
              </a:spcBef>
            </a:pPr>
            <a:endParaRPr lang="ru-RU" sz="1300" dirty="0">
              <a:solidFill>
                <a:srgbClr val="000000"/>
              </a:solidFill>
              <a:latin typeface="Arial"/>
              <a:ea typeface="Calibri"/>
            </a:endParaRPr>
          </a:p>
          <a:p>
            <a:pPr>
              <a:spcBef>
                <a:spcPct val="0"/>
              </a:spcBef>
            </a:pPr>
            <a:r>
              <a:rPr lang="ru-RU" sz="1300" dirty="0">
                <a:solidFill>
                  <a:srgbClr val="000000"/>
                </a:solidFill>
                <a:latin typeface="Arial"/>
                <a:ea typeface="Calibri"/>
              </a:rPr>
              <a:t>В ряде случаев, когда требуется не только сегрегация критичных данных и изоляция их от администраторов облачной инфраструктуры, но и защита ключей и систем шифрования от самой пользовательской виртуальной машины, применима вложенная архитектура типа «матрешки», когда система шифрования виртуальных дисков и VPN не устанавливается как дополнительные приложения непосредственно в ОС пользователя, а работает внутри собственной виртуальной машины, в ко-торой запущена уже сама рабочая пользовательская виртуальная машина или сервер.</a:t>
            </a:r>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11</a:t>
            </a:fld>
            <a:endParaRPr lang="ru-RU">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normAutofit fontScale="85000" lnSpcReduction="20000"/>
          </a:bodyPr>
          <a:lstStyle/>
          <a:p>
            <a:pPr>
              <a:spcBef>
                <a:spcPct val="0"/>
              </a:spcBef>
            </a:pPr>
            <a:r>
              <a:rPr lang="ru-RU" dirty="0" smtClean="0"/>
              <a:t>Проблема обеспечения безопасности информации при использовании облачных технологий обработки информации в настоящее время еще не решена полностью, но определенные практические шаги в этом направлении уже сделаны. Так, многие </a:t>
            </a:r>
            <a:r>
              <a:rPr lang="ru-RU" dirty="0" err="1" smtClean="0"/>
              <a:t>вендоры</a:t>
            </a:r>
            <a:r>
              <a:rPr lang="ru-RU" dirty="0" smtClean="0"/>
              <a:t>, производящие традиционные средства защиты уже начали выпуск специализированных средств защиты, ориентированных на использование в виртуальных инфраструктурах. Создаются альянсы, направленные на создание интегрированных сервисов и специализированных решений для комплексной защиты облачных инфраструктур (средства защиты средств управления </a:t>
            </a:r>
            <a:r>
              <a:rPr lang="ru-RU" dirty="0" smtClean="0"/>
              <a:t>облачной </a:t>
            </a:r>
            <a:r>
              <a:rPr lang="ru-RU" dirty="0" smtClean="0"/>
              <a:t>инфраструктурой от НСД,  средства контроля целостности конфигурации виртуальных машин и доверенной загрузки,  средства аутентификации администраторов облачных </a:t>
            </a:r>
            <a:r>
              <a:rPr lang="ru-RU" dirty="0" smtClean="0"/>
              <a:t>инфраструктур </a:t>
            </a:r>
            <a:r>
              <a:rPr lang="ru-RU" dirty="0" smtClean="0"/>
              <a:t>и администраторов ИБ, межсетевые экраны, ориентированные на работу в виртуальных инфраструктурах, средства мониторинга и контроля трафика).</a:t>
            </a:r>
          </a:p>
          <a:p>
            <a:pPr>
              <a:spcBef>
                <a:spcPct val="0"/>
              </a:spcBef>
            </a:pPr>
            <a:r>
              <a:rPr lang="ru-RU" dirty="0" smtClean="0"/>
              <a:t>Итак, для того, что бы решить проблему повышения доверия пользователя к провайдеру облачных сервисов, пользователю, как минимум, необходимо: </a:t>
            </a:r>
          </a:p>
          <a:p>
            <a:pPr>
              <a:spcBef>
                <a:spcPct val="0"/>
              </a:spcBef>
            </a:pPr>
            <a:r>
              <a:rPr lang="ru-RU" dirty="0" smtClean="0"/>
              <a:t>a.	заключить с провайдером соглашение об уровне услуг (SLA) в котором оговорить все нюансы процесса обработки критической информации; </a:t>
            </a:r>
          </a:p>
          <a:p>
            <a:pPr>
              <a:spcBef>
                <a:spcPct val="0"/>
              </a:spcBef>
            </a:pPr>
            <a:r>
              <a:rPr lang="ru-RU" dirty="0" smtClean="0"/>
              <a:t>b.	получить от независимых экспертов подтверждение того, что используемое для создания облачной инфраструктуры ПО не имеет </a:t>
            </a:r>
            <a:r>
              <a:rPr lang="ru-RU" dirty="0" err="1" smtClean="0"/>
              <a:t>недекларированных</a:t>
            </a:r>
            <a:r>
              <a:rPr lang="ru-RU" dirty="0" smtClean="0"/>
              <a:t> возможностей (НДВ); </a:t>
            </a:r>
          </a:p>
          <a:p>
            <a:pPr>
              <a:spcBef>
                <a:spcPct val="0"/>
              </a:spcBef>
            </a:pPr>
            <a:r>
              <a:rPr lang="ru-RU" dirty="0" smtClean="0"/>
              <a:t>c.	убедиться, что ПО, используемое провайдером имеет специальные встроенные функций, позволяющие изолировать информацию (данные) одной виртуальной машины от другой и исключить возможность получения доступа к оперативной памяти работаю-щей виртуальной машины администратором облачной инфраструктуры;</a:t>
            </a:r>
          </a:p>
          <a:p>
            <a:pPr>
              <a:spcBef>
                <a:spcPct val="0"/>
              </a:spcBef>
            </a:pPr>
            <a:r>
              <a:rPr lang="ru-RU" dirty="0" smtClean="0"/>
              <a:t>d.	установить на виртуальной машине специальное приложение, обеспечивающее прозрачное шифрование данных на диске пользовательской виртуальной машины; </a:t>
            </a:r>
          </a:p>
          <a:p>
            <a:pPr>
              <a:spcBef>
                <a:spcPct val="0"/>
              </a:spcBef>
            </a:pPr>
            <a:r>
              <a:rPr lang="ru-RU" dirty="0" smtClean="0"/>
              <a:t>e.	контролировать доступ к ключу шифрования и предоставлять его только после строгой аутентификации аппаратно-программной платформы физического сервера и </a:t>
            </a:r>
            <a:r>
              <a:rPr lang="ru-RU" dirty="0" smtClean="0"/>
              <a:t>положительных </a:t>
            </a:r>
            <a:r>
              <a:rPr lang="ru-RU" dirty="0" smtClean="0"/>
              <a:t>результатов контроля целостности виртуализатора; </a:t>
            </a:r>
          </a:p>
          <a:p>
            <a:pPr>
              <a:spcBef>
                <a:spcPct val="0"/>
              </a:spcBef>
            </a:pPr>
            <a:r>
              <a:rPr lang="ru-RU" dirty="0" smtClean="0"/>
              <a:t>f.	установить специальное приложение, обеспечивающее шифрованное VPN-соединение по схеме «точка-точка» со всеми элементами сетевой инфраструктуры с которыми  осуществляется взаимодействие в ходе обработки информации (данных). </a:t>
            </a:r>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12</a:t>
            </a:fld>
            <a:endParaRPr lang="ru-RU">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ru-RU" dirty="0" smtClean="0"/>
          </a:p>
        </p:txBody>
      </p:sp>
      <p:sp>
        <p:nvSpPr>
          <p:cNvPr id="614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85001" indent="-301923" eaLnBrk="0" hangingPunct="0">
              <a:defRPr>
                <a:solidFill>
                  <a:schemeClr val="tx1"/>
                </a:solidFill>
                <a:latin typeface="Arial" charset="0"/>
              </a:defRPr>
            </a:lvl2pPr>
            <a:lvl3pPr marL="1207694" indent="-241539" eaLnBrk="0" hangingPunct="0">
              <a:defRPr>
                <a:solidFill>
                  <a:schemeClr val="tx1"/>
                </a:solidFill>
                <a:latin typeface="Arial" charset="0"/>
              </a:defRPr>
            </a:lvl3pPr>
            <a:lvl4pPr marL="1690771" indent="-241539" eaLnBrk="0" hangingPunct="0">
              <a:defRPr>
                <a:solidFill>
                  <a:schemeClr val="tx1"/>
                </a:solidFill>
                <a:latin typeface="Arial" charset="0"/>
              </a:defRPr>
            </a:lvl4pPr>
            <a:lvl5pPr marL="2173849" indent="-241539" eaLnBrk="0" hangingPunct="0">
              <a:defRPr>
                <a:solidFill>
                  <a:schemeClr val="tx1"/>
                </a:solidFill>
                <a:latin typeface="Arial" charset="0"/>
              </a:defRPr>
            </a:lvl5pPr>
            <a:lvl6pPr marL="2656926" indent="-241539" eaLnBrk="0" fontAlgn="base" hangingPunct="0">
              <a:spcBef>
                <a:spcPct val="0"/>
              </a:spcBef>
              <a:spcAft>
                <a:spcPct val="0"/>
              </a:spcAft>
              <a:defRPr>
                <a:solidFill>
                  <a:schemeClr val="tx1"/>
                </a:solidFill>
                <a:latin typeface="Arial" charset="0"/>
              </a:defRPr>
            </a:lvl6pPr>
            <a:lvl7pPr marL="3140004" indent="-241539" eaLnBrk="0" fontAlgn="base" hangingPunct="0">
              <a:spcBef>
                <a:spcPct val="0"/>
              </a:spcBef>
              <a:spcAft>
                <a:spcPct val="0"/>
              </a:spcAft>
              <a:defRPr>
                <a:solidFill>
                  <a:schemeClr val="tx1"/>
                </a:solidFill>
                <a:latin typeface="Arial" charset="0"/>
              </a:defRPr>
            </a:lvl7pPr>
            <a:lvl8pPr marL="3623081" indent="-241539" eaLnBrk="0" fontAlgn="base" hangingPunct="0">
              <a:spcBef>
                <a:spcPct val="0"/>
              </a:spcBef>
              <a:spcAft>
                <a:spcPct val="0"/>
              </a:spcAft>
              <a:defRPr>
                <a:solidFill>
                  <a:schemeClr val="tx1"/>
                </a:solidFill>
                <a:latin typeface="Arial" charset="0"/>
              </a:defRPr>
            </a:lvl8pPr>
            <a:lvl9pPr marL="4106159" indent="-241539"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DDD98005-0379-4271-825E-FAF984F4E01F}" type="slidenum">
              <a:rPr lang="ru-RU" smtClean="0">
                <a:latin typeface="Calibri" pitchFamily="34" charset="0"/>
              </a:rPr>
              <a:pPr eaLnBrk="1" fontAlgn="base" hangingPunct="1">
                <a:spcBef>
                  <a:spcPct val="0"/>
                </a:spcBef>
                <a:spcAft>
                  <a:spcPct val="0"/>
                </a:spcAft>
              </a:pPr>
              <a:t>13</a:t>
            </a:fld>
            <a:endParaRPr lang="ru-RU"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2</a:t>
            </a:fld>
            <a:endParaRPr lang="ru-RU">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normAutofit fontScale="70000" lnSpcReduction="20000"/>
          </a:bodyPr>
          <a:lstStyle/>
          <a:p>
            <a:pPr algn="just">
              <a:lnSpc>
                <a:spcPct val="115000"/>
              </a:lnSpc>
              <a:spcAft>
                <a:spcPts val="1057"/>
              </a:spcAft>
            </a:pPr>
            <a:r>
              <a:rPr lang="ru-RU" sz="1300" dirty="0">
                <a:solidFill>
                  <a:srgbClr val="000000"/>
                </a:solidFill>
                <a:latin typeface="Times New Roman" pitchFamily="18" charset="0"/>
                <a:ea typeface="Calibri"/>
                <a:cs typeface="Times New Roman" pitchFamily="18" charset="0"/>
              </a:rPr>
              <a:t>При организации защиты «облачных» технологий возникают две взаимосвязанные группы проблем: нормативно-правовые и технологические.</a:t>
            </a:r>
            <a:endParaRPr lang="ru-RU" sz="1500" dirty="0">
              <a:latin typeface="Times New Roman" pitchFamily="18" charset="0"/>
              <a:ea typeface="Calibri"/>
              <a:cs typeface="Times New Roman" pitchFamily="18" charset="0"/>
            </a:endParaRPr>
          </a:p>
          <a:p>
            <a:pPr algn="just">
              <a:lnSpc>
                <a:spcPct val="115000"/>
              </a:lnSpc>
              <a:spcAft>
                <a:spcPts val="1057"/>
              </a:spcAft>
            </a:pPr>
            <a:r>
              <a:rPr lang="ru-RU" sz="1300" dirty="0">
                <a:solidFill>
                  <a:srgbClr val="000000"/>
                </a:solidFill>
                <a:latin typeface="Times New Roman" pitchFamily="18" charset="0"/>
                <a:ea typeface="Calibri"/>
                <a:cs typeface="Times New Roman" pitchFamily="18" charset="0"/>
              </a:rPr>
              <a:t>Нормативно-правовые проблемы объясняются отсутствием нормативов и требований по защите виртуальных сред и типовой модели угроз для облачной среды, не проработанностью концептуальных вопросов обеспечения безопасности информации, отсутствием правовой основы отношений провайдер/пользователь, не </a:t>
            </a:r>
            <a:r>
              <a:rPr lang="ru-RU" sz="1300" dirty="0" err="1">
                <a:solidFill>
                  <a:srgbClr val="000000"/>
                </a:solidFill>
                <a:latin typeface="Times New Roman" pitchFamily="18" charset="0"/>
                <a:ea typeface="Calibri"/>
                <a:cs typeface="Times New Roman" pitchFamily="18" charset="0"/>
              </a:rPr>
              <a:t>урегулированностью</a:t>
            </a:r>
            <a:r>
              <a:rPr lang="ru-RU" sz="1300" dirty="0">
                <a:solidFill>
                  <a:srgbClr val="000000"/>
                </a:solidFill>
                <a:latin typeface="Times New Roman" pitchFamily="18" charset="0"/>
                <a:ea typeface="Calibri"/>
                <a:cs typeface="Times New Roman" pitchFamily="18" charset="0"/>
              </a:rPr>
              <a:t> отношений при </a:t>
            </a:r>
            <a:r>
              <a:rPr lang="ru-RU" sz="1300" dirty="0" err="1">
                <a:solidFill>
                  <a:srgbClr val="000000"/>
                </a:solidFill>
                <a:latin typeface="Times New Roman" pitchFamily="18" charset="0"/>
                <a:ea typeface="Calibri"/>
                <a:cs typeface="Times New Roman" pitchFamily="18" charset="0"/>
              </a:rPr>
              <a:t>трансграничности</a:t>
            </a:r>
            <a:r>
              <a:rPr lang="ru-RU" sz="1300" dirty="0">
                <a:solidFill>
                  <a:srgbClr val="000000"/>
                </a:solidFill>
                <a:latin typeface="Times New Roman" pitchFamily="18" charset="0"/>
                <a:ea typeface="Calibri"/>
                <a:cs typeface="Times New Roman" pitchFamily="18" charset="0"/>
              </a:rPr>
              <a:t> облачной среды. Технологические же проблемы связаны с сужением возможности использования традиционных средств защиты (технологии виртуализации не всегда позволяют применять традиционные методы обеспечения безопасности информации, например, использование традиционных средств антивирусной защиты может привести  к снижению производительности), наличием возможности доступа сисадмина к серверам и приложениям (сервисы, предоставляемые разным клиентам базируются на единой инфраструктуре провайдера, а процедуры управления этой инфраструктурой в значительной степени непрозрачны для пользователя), обязательным присутствием в процессе обработки информации нового элемента – гипервизора (и, как следствие, проблемой обеспечения его целостности), динамичностью виртуальных машин и наличием ее бездействующих клонов, потере контроля над периметром сети (что усугубляется тем, что провайдер зачастую сам арендует мощности у других компаний). Вот и получается, что при использовании облачной среды необходимо защищаться как от давно известных и относительно универсальных угроз, так и от новых, присущих именно облачной среде. Если защиту от первых можно строить, используя существующие продукты  и уже отработанные решения, то защита от  специфических, облачных рисков может потребовать разработки новых подходов и продуктов. И кроме того, в этих условиях остро стоит вопрос повышения доверия пользователя к провайдеру. </a:t>
            </a:r>
          </a:p>
          <a:p>
            <a:pPr algn="just">
              <a:lnSpc>
                <a:spcPct val="115000"/>
              </a:lnSpc>
              <a:spcAft>
                <a:spcPts val="1057"/>
              </a:spcAft>
            </a:pPr>
            <a:endParaRPr lang="ru-RU" sz="1300" dirty="0">
              <a:solidFill>
                <a:srgbClr val="000000"/>
              </a:solidFill>
              <a:latin typeface="Times New Roman" pitchFamily="18" charset="0"/>
              <a:ea typeface="Calibri"/>
              <a:cs typeface="Times New Roman" pitchFamily="18" charset="0"/>
            </a:endParaRPr>
          </a:p>
          <a:p>
            <a:pPr algn="just">
              <a:lnSpc>
                <a:spcPct val="115000"/>
              </a:lnSpc>
              <a:spcAft>
                <a:spcPts val="1057"/>
              </a:spcAft>
            </a:pPr>
            <a:r>
              <a:rPr lang="ru-RU" sz="1500" dirty="0">
                <a:latin typeface="Times New Roman" pitchFamily="18" charset="0"/>
                <a:ea typeface="Calibri"/>
                <a:cs typeface="Times New Roman" pitchFamily="18" charset="0"/>
              </a:rPr>
              <a:t>Специфика применения облачных технологий обработки информации наглядно показывает, что добиться требуемого уровня доверия к провайдеру решая по отдельности только нормативно-правовые или технологические проблемы – невозможно. И, как ни странно, решение технологических проблем в этой связи стоит далеко не на последнем месте. Поэтому, остановимся на технологических аспектах проблемы. Одним из перспективных направлений в решении этих проблем является создание «доверенного облака».</a:t>
            </a:r>
            <a:endParaRPr lang="ru-RU" sz="1500" dirty="0">
              <a:latin typeface="Times New Roman" pitchFamily="18" charset="0"/>
              <a:ea typeface="Calibri"/>
              <a:cs typeface="Times New Roman" pitchFamily="18" charset="0"/>
            </a:endParaRPr>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3</a:t>
            </a:fld>
            <a:endParaRPr lang="ru-RU">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normAutofit lnSpcReduction="10000"/>
          </a:bodyPr>
          <a:lstStyle/>
          <a:p>
            <a:pPr>
              <a:spcBef>
                <a:spcPct val="0"/>
              </a:spcBef>
            </a:pPr>
            <a:r>
              <a:rPr lang="ru-RU" dirty="0" smtClean="0"/>
              <a:t>Первые две подсистемы во многом похожи на подсистемы, применяемые для обеспечения безопасности информации в обычных, не облачных, информационных системах. Сейчас на рынке существует широкий спектр продуктов, реализующих такую защиту. Однако, при их применении необходимо,  учитывать специфику облачной инфраструктуры, как например, отсутствие, в обычном понимании, периметра виртуальной сети пользователя (это, например, диктует необходимость использования топологию VPN точка-точка вместо VPN-шлюзов).</a:t>
            </a:r>
          </a:p>
          <a:p>
            <a:pPr>
              <a:spcBef>
                <a:spcPct val="0"/>
              </a:spcBef>
            </a:pPr>
            <a:endParaRPr lang="ru-RU" dirty="0" smtClean="0"/>
          </a:p>
          <a:p>
            <a:pPr>
              <a:spcBef>
                <a:spcPct val="0"/>
              </a:spcBef>
            </a:pPr>
            <a:r>
              <a:rPr lang="ru-RU" dirty="0" smtClean="0"/>
              <a:t>Третья подсистема является, пожалуй, основным элементом, специфичным именно для облачных вычислений. На сегодняшний день в качестве обеспечения доверия пользователя к провайдеру предлагается, по сути, только один способ: заключение соглашения об уровне услуг (</a:t>
            </a:r>
            <a:r>
              <a:rPr lang="ru-RU" dirty="0" err="1" smtClean="0"/>
              <a:t>Service</a:t>
            </a:r>
            <a:r>
              <a:rPr lang="ru-RU" dirty="0" smtClean="0"/>
              <a:t> </a:t>
            </a:r>
            <a:r>
              <a:rPr lang="ru-RU" dirty="0" err="1" smtClean="0"/>
              <a:t>Level</a:t>
            </a:r>
            <a:r>
              <a:rPr lang="ru-RU" dirty="0" smtClean="0"/>
              <a:t> </a:t>
            </a:r>
            <a:r>
              <a:rPr lang="ru-RU" dirty="0" err="1" smtClean="0"/>
              <a:t>Agreement</a:t>
            </a:r>
            <a:r>
              <a:rPr lang="ru-RU" dirty="0" smtClean="0"/>
              <a:t>, SLA). Ясно, что для многих пользователей этого будет недостаточно, особенно с учетом того факта, что провайдеры услуг неохотно берут на себя обязательства по защите информации. Например, один из крупнейших провайдеров услуг по облачным технологиям </a:t>
            </a:r>
            <a:r>
              <a:rPr lang="ru-RU" dirty="0" err="1" smtClean="0"/>
              <a:t>Amazon</a:t>
            </a:r>
            <a:r>
              <a:rPr lang="ru-RU" dirty="0" smtClean="0"/>
              <a:t> </a:t>
            </a:r>
            <a:r>
              <a:rPr lang="ru-RU" dirty="0" err="1" smtClean="0"/>
              <a:t>Web</a:t>
            </a:r>
            <a:r>
              <a:rPr lang="ru-RU" dirty="0" smtClean="0"/>
              <a:t> </a:t>
            </a:r>
            <a:r>
              <a:rPr lang="ru-RU" dirty="0" err="1" smtClean="0"/>
              <a:t>Services</a:t>
            </a:r>
            <a:r>
              <a:rPr lang="ru-RU" dirty="0" smtClean="0"/>
              <a:t>™ в своем «Соглашении с клиентом» особо отмечает: «… 7.2. Безопасность. Мы стремимся обеспечить безопасность Ваших данных, однако не можем полностью гарантировать ее в связи с природой </a:t>
            </a:r>
            <a:r>
              <a:rPr lang="ru-RU" dirty="0" err="1" smtClean="0"/>
              <a:t>Internet</a:t>
            </a:r>
            <a:r>
              <a:rPr lang="ru-RU" dirty="0" smtClean="0"/>
              <a:t>. Соответственно … Вы признаете, что несете полную ответственность за безопасность, защиту и резервное копирование своего содержимого и приложений». К тому же в российских условиях вопросы, связанные с несоблюдением SLA со стороны провайдера, очень далеки от решения.</a:t>
            </a:r>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4</a:t>
            </a:fld>
            <a:endParaRPr lang="ru-RU">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z="1300" dirty="0">
                <a:solidFill>
                  <a:srgbClr val="000000"/>
                </a:solidFill>
                <a:latin typeface="Arial"/>
                <a:ea typeface="Calibri"/>
              </a:rPr>
              <a:t>Предоставить свои информационные ресурсы другой стороне в условиях, когда неизвестны ни серверы, на которых будут храниться и обрабатываться данные пользователя, ни даже место, в котором это будет происходить, достаточно рискованно, а для некоторых пользователей, например, государственных структур, это может оказаться просто неприемлемым. Следовательно, актуальной является задача построения технологической составляющей системы безопасности, позволяющей поднять доверие пользователя к провайдеру на уровень выше, чем это обеспечивается соглашением об уровне услуг (</a:t>
            </a:r>
            <a:r>
              <a:rPr lang="en-US" sz="1300" dirty="0">
                <a:solidFill>
                  <a:srgbClr val="000000"/>
                </a:solidFill>
                <a:latin typeface="Arial"/>
                <a:ea typeface="Calibri"/>
              </a:rPr>
              <a:t>SLA</a:t>
            </a:r>
            <a:r>
              <a:rPr lang="ru-RU" sz="1300" dirty="0">
                <a:solidFill>
                  <a:srgbClr val="000000"/>
                </a:solidFill>
                <a:latin typeface="Arial"/>
                <a:ea typeface="Calibri"/>
              </a:rPr>
              <a:t>). А особое место в такой системе занимает механизм, позволяющий пользователю убедиться, что действия провайдера соответствуют принятому соглашению и регламенту обработки информации.</a:t>
            </a: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5</a:t>
            </a:fld>
            <a:endParaRPr lang="ru-RU">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dirty="0" smtClean="0"/>
              <a:t>Таким образом, одной из ключевых проблем «облаков» является вопрос доверия клиента провайдеру. Предоставить свои информационные ресурсы другой стороне в условиях, когда неизвестны ни сервера, на которых будут храниться и обрабатываться данные пользователя, ни даже место, в котором это будет происходить, достаточно рискованно, а для некоторых клиентов, например, государственных структур, это может оказаться просто неприемлемым. Следовательно, актуальной является задача построения системы безопасности, позволяющей поднять доверие клиента провайдеру на уровень выше, чем это обеспечивается соглашением об уровне услуг.</a:t>
            </a:r>
          </a:p>
          <a:p>
            <a:pPr>
              <a:spcBef>
                <a:spcPct val="0"/>
              </a:spcBef>
            </a:pP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6</a:t>
            </a:fld>
            <a:endParaRPr lang="ru-RU">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z="1300" dirty="0">
                <a:solidFill>
                  <a:srgbClr val="000000"/>
                </a:solidFill>
                <a:latin typeface="Arial"/>
                <a:ea typeface="Calibri"/>
              </a:rPr>
              <a:t>Наличие в облачной инфраструктуре механизма, обеспечивающего надежную сегрегацию пользовательских данных и их изоляцию от Админов самого облака имеет ключевое значение, когда пользователь планирует разместить в облачной среде свою критичную информацию. При этом необходимо отследить, что провайдер не только обеспечивает разделение информации (данных) между группами пользователей, но и обособление информации (данных) всех пользователей от областей, доступных администраторам облачной инфраструктуры. </a:t>
            </a:r>
            <a:endParaRPr lang="ru-RU" dirty="0" smtClean="0"/>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7</a:t>
            </a:fld>
            <a:endParaRPr lang="ru-RU">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normAutofit lnSpcReduction="10000"/>
          </a:bodyPr>
          <a:lstStyle/>
          <a:p>
            <a:pPr>
              <a:spcBef>
                <a:spcPct val="0"/>
              </a:spcBef>
            </a:pPr>
            <a:r>
              <a:rPr lang="ru-RU" dirty="0" smtClean="0"/>
              <a:t>В настоящее время многие облачные структуры типа </a:t>
            </a:r>
            <a:r>
              <a:rPr lang="ru-RU" dirty="0" err="1" smtClean="0"/>
              <a:t>IaаS</a:t>
            </a:r>
            <a:r>
              <a:rPr lang="ru-RU" dirty="0" smtClean="0"/>
              <a:t> строятся на базисе существующих </a:t>
            </a:r>
            <a:r>
              <a:rPr lang="ru-RU" dirty="0" err="1" smtClean="0"/>
              <a:t>ЦОДов</a:t>
            </a:r>
            <a:r>
              <a:rPr lang="ru-RU" dirty="0" smtClean="0"/>
              <a:t> и уже выбранных технологий виртуализации.  Поэтому актуальна задача создания в облачной инфраструктуре механизма, обеспечивающего надежную сегрегацию пользовательских данных разной категории и их изоляцию от администраторов самой облачной инфраструктуры. При этом желательно, чтобы такое решение не потребовало замены существующей облачной инфраструктуры – виртуализаторов, аппаратных платформ и т.п.</a:t>
            </a:r>
          </a:p>
          <a:p>
            <a:pPr>
              <a:spcBef>
                <a:spcPct val="0"/>
              </a:spcBef>
            </a:pPr>
            <a:r>
              <a:rPr lang="ru-RU" dirty="0" smtClean="0"/>
              <a:t>Обеспечение требуемой сегрегации критичной для пользователя информации при использовании облачной инфраструктуры типа </a:t>
            </a:r>
            <a:r>
              <a:rPr lang="ru-RU" dirty="0" err="1" smtClean="0"/>
              <a:t>IaaS</a:t>
            </a:r>
            <a:r>
              <a:rPr lang="ru-RU" dirty="0" smtClean="0"/>
              <a:t> возможно путем построения комплекса связанных друг с другом систем: </a:t>
            </a:r>
          </a:p>
          <a:p>
            <a:pPr>
              <a:spcBef>
                <a:spcPct val="0"/>
              </a:spcBef>
            </a:pPr>
            <a:r>
              <a:rPr lang="ru-RU" dirty="0" smtClean="0"/>
              <a:t>a.	доверенного контроля целостности виртуальной среды; </a:t>
            </a:r>
          </a:p>
          <a:p>
            <a:pPr>
              <a:spcBef>
                <a:spcPct val="0"/>
              </a:spcBef>
            </a:pPr>
            <a:r>
              <a:rPr lang="ru-RU" dirty="0" smtClean="0"/>
              <a:t>b.	контролируемого пользователем прозрачного шифрования виртуальных дисков критичных серверов; </a:t>
            </a:r>
          </a:p>
          <a:p>
            <a:pPr>
              <a:spcBef>
                <a:spcPct val="0"/>
              </a:spcBef>
            </a:pPr>
            <a:r>
              <a:rPr lang="ru-RU" dirty="0" smtClean="0"/>
              <a:t>c.	контролируемого пользователем шифрования виртуальных сетевых взаимодействий (VPN). </a:t>
            </a:r>
          </a:p>
          <a:p>
            <a:pPr>
              <a:spcBef>
                <a:spcPct val="0"/>
              </a:spcBef>
            </a:pPr>
            <a:r>
              <a:rPr lang="ru-RU" dirty="0" smtClean="0"/>
              <a:t>Первым шагом для построения такого комплекса должна стать проверка в соответствующих испытательных лабораториях используемого для создания виртуальной инфраструктуры программного обеспечения на отсутствие </a:t>
            </a:r>
            <a:r>
              <a:rPr lang="ru-RU" dirty="0" err="1" smtClean="0"/>
              <a:t>недекларированных</a:t>
            </a:r>
            <a:r>
              <a:rPr lang="ru-RU" dirty="0" smtClean="0"/>
              <a:t> возможностей (НДВ), а также проверка возможности обеспечения таким ПО сегрегации (изолирования) данных между виртуальными машинами (ВМ) и способности исключить, в том числе и для администраторов облачной инфраструктуры, возможность получения внешнего доступа к оперативной памяти работающих виртуальных машин.</a:t>
            </a:r>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8</a:t>
            </a:fld>
            <a:endParaRPr lang="ru-RU">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noFill/>
        </p:spPr>
        <p:txBody>
          <a:bodyPr wrap="square" numCol="1" anchor="t" anchorCtr="0" compatLnSpc="1">
            <a:prstTxWarp prst="textNoShape">
              <a:avLst/>
            </a:prstTxWarp>
            <a:normAutofit fontScale="92500"/>
          </a:bodyPr>
          <a:lstStyle/>
          <a:p>
            <a:pPr>
              <a:spcBef>
                <a:spcPct val="0"/>
              </a:spcBef>
            </a:pPr>
            <a:r>
              <a:rPr lang="ru-RU" sz="1300" dirty="0">
                <a:solidFill>
                  <a:srgbClr val="000000"/>
                </a:solidFill>
                <a:latin typeface="Arial"/>
                <a:ea typeface="Calibri"/>
              </a:rPr>
              <a:t>Система доверенного контроля целостности виртуальной среды должна обеспечивать доверенную загрузку виртуальной среды и контроль целостности виртуализатора (проверку соответствия контрольных сумм его текущего образа эталону). И только в случае положительных результатов такой проверки, ключи аутентификации физического сервера могут быть доступными. Ядром такой системы является независимый аппаратно-программный компонент, хранящий критичную информацию (ключи, контрольные суммы) в защищенном виде и обеспечивающий доступ к результатам контроля только по защищенному каналу. Таким компонентом может служить или уже имеющиеся модули доверенной загрузки в совокупности с электронными замками, или встроенный непосредственно в компьютер чип безопасности типа TPM. Последнее – предпочтительнее, так как встроенный чип обеспечивает строгую аутентификацию аппаратно-программной платформы облачной инфраструктуры.</a:t>
            </a:r>
          </a:p>
          <a:p>
            <a:pPr>
              <a:spcBef>
                <a:spcPct val="0"/>
              </a:spcBef>
            </a:pPr>
            <a:endParaRPr lang="ru-RU" sz="1300" dirty="0">
              <a:solidFill>
                <a:srgbClr val="000000"/>
              </a:solidFill>
              <a:latin typeface="Arial"/>
            </a:endParaRPr>
          </a:p>
          <a:p>
            <a:pPr>
              <a:spcBef>
                <a:spcPct val="0"/>
              </a:spcBef>
            </a:pPr>
            <a:r>
              <a:rPr lang="ru-RU" dirty="0" smtClean="0"/>
              <a:t>Система доверенного контроля целостности виртуальной среды существенно облегчает решение и других специфических для облачных технологий рисков:</a:t>
            </a:r>
          </a:p>
          <a:p>
            <a:pPr marL="241539" indent="-241539">
              <a:spcBef>
                <a:spcPct val="0"/>
              </a:spcBef>
              <a:buAutoNum type="arabicPeriod"/>
            </a:pPr>
            <a:r>
              <a:rPr lang="ru-RU" dirty="0" smtClean="0"/>
              <a:t>не готовностью провайдера подвергнуть оценке соответствия облачной инфраструктуры установленным требованиям</a:t>
            </a:r>
          </a:p>
          <a:p>
            <a:pPr marL="241539" indent="-241539">
              <a:spcBef>
                <a:spcPct val="0"/>
              </a:spcBef>
              <a:buAutoNum type="arabicPeriod"/>
            </a:pPr>
            <a:r>
              <a:rPr lang="ru-RU" dirty="0" smtClean="0"/>
              <a:t>необходимостью контроля местоположения данных, </a:t>
            </a:r>
          </a:p>
          <a:p>
            <a:pPr marL="241539" indent="-241539">
              <a:spcBef>
                <a:spcPct val="0"/>
              </a:spcBef>
              <a:buAutoNum type="arabicPeriod"/>
            </a:pPr>
            <a:r>
              <a:rPr lang="ru-RU" dirty="0" smtClean="0"/>
              <a:t>ограничение допустимого местоположения физических серверов из общего множества доступных для запуска виртуальной машины в зависимости от специфических требований пользователя к конфиденциальности обработки данных.</a:t>
            </a:r>
          </a:p>
        </p:txBody>
      </p:sp>
      <p:sp>
        <p:nvSpPr>
          <p:cNvPr id="2253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52D003F-7BB2-4456-AE16-5D5B0A4AFB69}" type="slidenum">
              <a:rPr lang="ru-RU">
                <a:solidFill>
                  <a:prstClr val="black"/>
                </a:solidFill>
              </a:rPr>
              <a:pPr fontAlgn="base">
                <a:spcBef>
                  <a:spcPct val="0"/>
                </a:spcBef>
                <a:spcAft>
                  <a:spcPct val="0"/>
                </a:spcAft>
              </a:pPr>
              <a:t>9</a:t>
            </a:fld>
            <a:endParaRPr lang="ru-RU">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F8E7D459-B9D6-438E-A92B-9439C2F3E261}" type="datetimeFigureOut">
              <a:rPr lang="ru-RU">
                <a:solidFill>
                  <a:prstClr val="black">
                    <a:tint val="75000"/>
                  </a:prstClr>
                </a:solidFill>
              </a:rPr>
              <a:pPr>
                <a:defRPr/>
              </a:pPr>
              <a:t>02.10.2012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273A6A45-FE01-4DDA-A8FF-F0E64FDC1695}"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073267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161E5E3-29F4-4430-BC9B-7810F9DBCC7E}" type="datetimeFigureOut">
              <a:rPr lang="ru-RU">
                <a:solidFill>
                  <a:prstClr val="black">
                    <a:tint val="75000"/>
                  </a:prstClr>
                </a:solidFill>
              </a:rPr>
              <a:pPr>
                <a:defRPr/>
              </a:pPr>
              <a:t>02.10.2012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1B50318B-B5E7-42FE-8566-F4DEE097E5A0}"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443978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2444B59-53B0-4F23-9504-2FCCCC48C193}" type="datetimeFigureOut">
              <a:rPr lang="ru-RU">
                <a:solidFill>
                  <a:prstClr val="black">
                    <a:tint val="75000"/>
                  </a:prstClr>
                </a:solidFill>
              </a:rPr>
              <a:pPr>
                <a:defRPr/>
              </a:pPr>
              <a:t>02.10.2012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BD9465F5-4F37-4DB4-8A3B-E8A0D3203133}"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807369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C5F9394A-B356-4BDF-9EB3-ACF2C2AFC660}" type="datetimeFigureOut">
              <a:rPr lang="ru-RU" smtClean="0">
                <a:solidFill>
                  <a:prstClr val="black">
                    <a:tint val="75000"/>
                  </a:prstClr>
                </a:solidFill>
              </a:rPr>
              <a:pPr/>
              <a:t>02.10.2012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776636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5F9394A-B356-4BDF-9EB3-ACF2C2AFC660}" type="datetimeFigureOut">
              <a:rPr lang="ru-RU" smtClean="0">
                <a:solidFill>
                  <a:prstClr val="black">
                    <a:tint val="75000"/>
                  </a:prstClr>
                </a:solidFill>
              </a:rPr>
              <a:pPr/>
              <a:t>02.10.2012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011842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C5F9394A-B356-4BDF-9EB3-ACF2C2AFC660}" type="datetimeFigureOut">
              <a:rPr lang="ru-RU" smtClean="0">
                <a:solidFill>
                  <a:prstClr val="black">
                    <a:tint val="75000"/>
                  </a:prstClr>
                </a:solidFill>
              </a:rPr>
              <a:pPr/>
              <a:t>02.10.2012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675749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C5F9394A-B356-4BDF-9EB3-ACF2C2AFC660}" type="datetimeFigureOut">
              <a:rPr lang="ru-RU" smtClean="0">
                <a:solidFill>
                  <a:prstClr val="black">
                    <a:tint val="75000"/>
                  </a:prstClr>
                </a:solidFill>
              </a:rPr>
              <a:pPr/>
              <a:t>02.10.2012</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3910141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C5F9394A-B356-4BDF-9EB3-ACF2C2AFC660}" type="datetimeFigureOut">
              <a:rPr lang="ru-RU" smtClean="0">
                <a:solidFill>
                  <a:prstClr val="black">
                    <a:tint val="75000"/>
                  </a:prstClr>
                </a:solidFill>
              </a:rPr>
              <a:pPr/>
              <a:t>02.10.2012</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812049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C5F9394A-B356-4BDF-9EB3-ACF2C2AFC660}" type="datetimeFigureOut">
              <a:rPr lang="ru-RU" smtClean="0">
                <a:solidFill>
                  <a:prstClr val="black">
                    <a:tint val="75000"/>
                  </a:prstClr>
                </a:solidFill>
              </a:rPr>
              <a:pPr/>
              <a:t>02.10.2012</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162791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5F9394A-B356-4BDF-9EB3-ACF2C2AFC660}" type="datetimeFigureOut">
              <a:rPr lang="ru-RU" smtClean="0">
                <a:solidFill>
                  <a:prstClr val="black">
                    <a:tint val="75000"/>
                  </a:prstClr>
                </a:solidFill>
              </a:rPr>
              <a:pPr/>
              <a:t>02.10.2012</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1044399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5F9394A-B356-4BDF-9EB3-ACF2C2AFC660}" type="datetimeFigureOut">
              <a:rPr lang="ru-RU" smtClean="0">
                <a:solidFill>
                  <a:prstClr val="black">
                    <a:tint val="75000"/>
                  </a:prstClr>
                </a:solidFill>
              </a:rPr>
              <a:pPr/>
              <a:t>02.10.2012</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22313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59BAC104-C6D3-4243-900E-6D6F1391F60B}" type="datetimeFigureOut">
              <a:rPr lang="ru-RU">
                <a:solidFill>
                  <a:prstClr val="black">
                    <a:tint val="75000"/>
                  </a:prstClr>
                </a:solidFill>
              </a:rPr>
              <a:pPr>
                <a:defRPr/>
              </a:pPr>
              <a:t>02.10.2012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3FA7AEC2-8068-4535-A709-FDC1CA64CD6C}"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215342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C5F9394A-B356-4BDF-9EB3-ACF2C2AFC660}" type="datetimeFigureOut">
              <a:rPr lang="ru-RU" smtClean="0">
                <a:solidFill>
                  <a:prstClr val="black">
                    <a:tint val="75000"/>
                  </a:prstClr>
                </a:solidFill>
              </a:rPr>
              <a:pPr/>
              <a:t>02.10.2012</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41732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5F9394A-B356-4BDF-9EB3-ACF2C2AFC660}" type="datetimeFigureOut">
              <a:rPr lang="ru-RU" smtClean="0">
                <a:solidFill>
                  <a:prstClr val="black">
                    <a:tint val="75000"/>
                  </a:prstClr>
                </a:solidFill>
              </a:rPr>
              <a:pPr/>
              <a:t>02.10.2012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5556952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C5F9394A-B356-4BDF-9EB3-ACF2C2AFC660}" type="datetimeFigureOut">
              <a:rPr lang="ru-RU" smtClean="0">
                <a:solidFill>
                  <a:prstClr val="black">
                    <a:tint val="75000"/>
                  </a:prstClr>
                </a:solidFill>
              </a:rPr>
              <a:pPr/>
              <a:t>02.10.2012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026227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AA03C1AF-4F75-4DCB-84BA-E9783ED47940}" type="datetimeFigureOut">
              <a:rPr lang="ru-RU">
                <a:solidFill>
                  <a:prstClr val="black">
                    <a:tint val="75000"/>
                  </a:prstClr>
                </a:solidFill>
              </a:rPr>
              <a:pPr>
                <a:defRPr/>
              </a:pPr>
              <a:t>02.10.2012</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lvl1pPr>
              <a:defRPr/>
            </a:lvl1pPr>
          </a:lstStyle>
          <a:p>
            <a:pPr>
              <a:defRPr/>
            </a:pPr>
            <a:fld id="{9679076B-9722-4AA5-99CB-DC791C5CED9D}"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938308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A9E80BCB-A583-4977-8448-C032BF271D56}" type="datetimeFigureOut">
              <a:rPr lang="ru-RU">
                <a:solidFill>
                  <a:prstClr val="black">
                    <a:tint val="75000"/>
                  </a:prstClr>
                </a:solidFill>
              </a:rPr>
              <a:pPr>
                <a:defRPr/>
              </a:pPr>
              <a:t>02.10.2012</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521DB20C-16A1-4B6C-926F-420E552DEA22}"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4077518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8BECE26B-817A-4E01-AF93-85D1216D37E0}" type="datetimeFigureOut">
              <a:rPr lang="ru-RU">
                <a:solidFill>
                  <a:prstClr val="black">
                    <a:tint val="75000"/>
                  </a:prstClr>
                </a:solidFill>
              </a:rPr>
              <a:pPr>
                <a:defRPr/>
              </a:pPr>
              <a:t>02.10.2012</a:t>
            </a:fld>
            <a:endParaRPr lang="ru-RU">
              <a:solidFill>
                <a:prstClr val="black">
                  <a:tint val="75000"/>
                </a:prstClr>
              </a:solidFill>
            </a:endParaRPr>
          </a:p>
        </p:txBody>
      </p:sp>
      <p:sp>
        <p:nvSpPr>
          <p:cNvPr id="8"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9" name="Номер слайда 5"/>
          <p:cNvSpPr>
            <a:spLocks noGrp="1"/>
          </p:cNvSpPr>
          <p:nvPr>
            <p:ph type="sldNum" sz="quarter" idx="12"/>
          </p:nvPr>
        </p:nvSpPr>
        <p:spPr/>
        <p:txBody>
          <a:bodyPr/>
          <a:lstStyle>
            <a:lvl1pPr>
              <a:defRPr/>
            </a:lvl1pPr>
          </a:lstStyle>
          <a:p>
            <a:pPr>
              <a:defRPr/>
            </a:pPr>
            <a:fld id="{7AF0BD4C-8350-4762-9E7F-507009B0ACE6}"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966721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72BDC344-770D-436F-9098-711FEA121746}" type="datetimeFigureOut">
              <a:rPr lang="ru-RU">
                <a:solidFill>
                  <a:prstClr val="black">
                    <a:tint val="75000"/>
                  </a:prstClr>
                </a:solidFill>
              </a:rPr>
              <a:pPr>
                <a:defRPr/>
              </a:pPr>
              <a:t>02.10.2012</a:t>
            </a:fld>
            <a:endParaRPr lang="ru-RU">
              <a:solidFill>
                <a:prstClr val="black">
                  <a:tint val="75000"/>
                </a:prstClr>
              </a:solidFill>
            </a:endParaRPr>
          </a:p>
        </p:txBody>
      </p:sp>
      <p:sp>
        <p:nvSpPr>
          <p:cNvPr id="4"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5" name="Номер слайда 5"/>
          <p:cNvSpPr>
            <a:spLocks noGrp="1"/>
          </p:cNvSpPr>
          <p:nvPr>
            <p:ph type="sldNum" sz="quarter" idx="12"/>
          </p:nvPr>
        </p:nvSpPr>
        <p:spPr/>
        <p:txBody>
          <a:bodyPr/>
          <a:lstStyle>
            <a:lvl1pPr>
              <a:defRPr/>
            </a:lvl1pPr>
          </a:lstStyle>
          <a:p>
            <a:pPr>
              <a:defRPr/>
            </a:pPr>
            <a:fld id="{0C4772DF-FC97-4870-84A7-8F97C1A4B7E2}"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2644358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F614C98D-CA8C-4E43-A346-C9CDF014380D}" type="datetimeFigureOut">
              <a:rPr lang="ru-RU">
                <a:solidFill>
                  <a:prstClr val="black">
                    <a:tint val="75000"/>
                  </a:prstClr>
                </a:solidFill>
              </a:rPr>
              <a:pPr>
                <a:defRPr/>
              </a:pPr>
              <a:t>02.10.2012</a:t>
            </a:fld>
            <a:endParaRPr lang="ru-RU">
              <a:solidFill>
                <a:prstClr val="black">
                  <a:tint val="75000"/>
                </a:prstClr>
              </a:solidFill>
            </a:endParaRPr>
          </a:p>
        </p:txBody>
      </p:sp>
      <p:sp>
        <p:nvSpPr>
          <p:cNvPr id="3"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4" name="Номер слайда 5"/>
          <p:cNvSpPr>
            <a:spLocks noGrp="1"/>
          </p:cNvSpPr>
          <p:nvPr>
            <p:ph type="sldNum" sz="quarter" idx="12"/>
          </p:nvPr>
        </p:nvSpPr>
        <p:spPr/>
        <p:txBody>
          <a:bodyPr/>
          <a:lstStyle>
            <a:lvl1pPr>
              <a:defRPr/>
            </a:lvl1pPr>
          </a:lstStyle>
          <a:p>
            <a:pPr>
              <a:defRPr/>
            </a:pPr>
            <a:fld id="{131D1073-5F1A-4F5E-9F32-4566CD7DC9A7}"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633559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C2CA3472-8596-4A20-A447-CFE745988158}" type="datetimeFigureOut">
              <a:rPr lang="ru-RU">
                <a:solidFill>
                  <a:prstClr val="black">
                    <a:tint val="75000"/>
                  </a:prstClr>
                </a:solidFill>
              </a:rPr>
              <a:pPr>
                <a:defRPr/>
              </a:pPr>
              <a:t>02.10.2012</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04114AD3-D6CC-471A-B639-68AD2273CD75}"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3003270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7953BCC-67FF-45EB-9881-CD6B19E7152E}" type="datetimeFigureOut">
              <a:rPr lang="ru-RU">
                <a:solidFill>
                  <a:prstClr val="black">
                    <a:tint val="75000"/>
                  </a:prstClr>
                </a:solidFill>
              </a:rPr>
              <a:pPr>
                <a:defRPr/>
              </a:pPr>
              <a:t>02.10.2012</a:t>
            </a:fld>
            <a:endParaRPr lang="ru-RU">
              <a:solidFill>
                <a:prstClr val="black">
                  <a:tint val="75000"/>
                </a:prstClr>
              </a:solidFill>
            </a:endParaRPr>
          </a:p>
        </p:txBody>
      </p:sp>
      <p:sp>
        <p:nvSpPr>
          <p:cNvPr id="6" name="Нижний колонтитул 4"/>
          <p:cNvSpPr>
            <a:spLocks noGrp="1"/>
          </p:cNvSpPr>
          <p:nvPr>
            <p:ph type="ftr" sz="quarter" idx="11"/>
          </p:nvPr>
        </p:nvSpPr>
        <p:spPr/>
        <p:txBody>
          <a:bodyPr/>
          <a:lstStyle>
            <a:lvl1pPr>
              <a:defRPr/>
            </a:lvl1pPr>
          </a:lstStyle>
          <a:p>
            <a:pPr>
              <a:defRPr/>
            </a:pPr>
            <a:endParaRPr lang="ru-RU">
              <a:solidFill>
                <a:prstClr val="black">
                  <a:tint val="75000"/>
                </a:prstClr>
              </a:solidFill>
            </a:endParaRPr>
          </a:p>
        </p:txBody>
      </p:sp>
      <p:sp>
        <p:nvSpPr>
          <p:cNvPr id="7" name="Номер слайда 5"/>
          <p:cNvSpPr>
            <a:spLocks noGrp="1"/>
          </p:cNvSpPr>
          <p:nvPr>
            <p:ph type="sldNum" sz="quarter" idx="12"/>
          </p:nvPr>
        </p:nvSpPr>
        <p:spPr/>
        <p:txBody>
          <a:bodyPr/>
          <a:lstStyle>
            <a:lvl1pPr>
              <a:defRPr/>
            </a:lvl1pPr>
          </a:lstStyle>
          <a:p>
            <a:pPr>
              <a:defRPr/>
            </a:pPr>
            <a:fld id="{21652AE9-1D10-4807-9A31-DA35528F5F1D}"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1083215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133056D-FA6E-414B-8D50-716924068C9E}" type="datetimeFigureOut">
              <a:rPr lang="ru-RU">
                <a:solidFill>
                  <a:prstClr val="black">
                    <a:tint val="75000"/>
                  </a:prstClr>
                </a:solidFill>
              </a:rPr>
              <a:pPr>
                <a:defRPr/>
              </a:pPr>
              <a:t>02.10.2012</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3263783-BDFE-475B-BF26-80A871A9932A}" type="slidenum">
              <a:rPr lang="ru-RU">
                <a:solidFill>
                  <a:prstClr val="black">
                    <a:tint val="75000"/>
                  </a:prstClr>
                </a:solidFill>
              </a:rPr>
              <a:pPr>
                <a:defRPr/>
              </a:pPr>
              <a:t>‹#›</a:t>
            </a:fld>
            <a:endParaRPr lang="ru-RU">
              <a:solidFill>
                <a:prstClr val="black">
                  <a:tint val="75000"/>
                </a:prstClr>
              </a:solidFill>
            </a:endParaRPr>
          </a:p>
        </p:txBody>
      </p:sp>
    </p:spTree>
    <p:extLst>
      <p:ext uri="{BB962C8B-B14F-4D97-AF65-F5344CB8AC3E}">
        <p14:creationId xmlns:p14="http://schemas.microsoft.com/office/powerpoint/2010/main" val="36468470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9394A-B356-4BDF-9EB3-ACF2C2AFC660}" type="datetimeFigureOut">
              <a:rPr lang="ru-RU" smtClean="0">
                <a:solidFill>
                  <a:prstClr val="black">
                    <a:tint val="75000"/>
                  </a:prstClr>
                </a:solidFill>
              </a:rPr>
              <a:pPr/>
              <a:t>02.10.2012</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66007B-2125-4DC0-940C-39693EBC76D6}"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7291196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основа_мал.jpg"/>
          <p:cNvPicPr>
            <a:picLocks noChangeAspect="1" noChangeArrowheads="1"/>
          </p:cNvPicPr>
          <p:nvPr/>
        </p:nvPicPr>
        <p:blipFill>
          <a:blip r:embed="rId3">
            <a:extLst>
              <a:ext uri="{28A0092B-C50C-407E-A947-70E740481C1C}">
                <a14:useLocalDpi xmlns:a14="http://schemas.microsoft.com/office/drawing/2010/main" val="0"/>
              </a:ext>
            </a:extLst>
          </a:blip>
          <a:srcRect l="1395" r="65268"/>
          <a:stretch>
            <a:fillRect/>
          </a:stretch>
        </p:blipFill>
        <p:spPr bwMode="auto">
          <a:xfrm>
            <a:off x="57527" y="113727"/>
            <a:ext cx="8978969" cy="237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 descr="C:\Documents and Settings\albina\Рабочий стол\Презентация_О компании_2012\1.png"/>
          <p:cNvPicPr>
            <a:picLocks noChangeArrowheads="1"/>
          </p:cNvPicPr>
          <p:nvPr/>
        </p:nvPicPr>
        <p:blipFill>
          <a:blip r:embed="rId4">
            <a:extLst>
              <a:ext uri="{28A0092B-C50C-407E-A947-70E740481C1C}">
                <a14:useLocalDpi xmlns:a14="http://schemas.microsoft.com/office/drawing/2010/main" val="0"/>
              </a:ext>
            </a:extLst>
          </a:blip>
          <a:srcRect t="51608" r="6642" b="2686"/>
          <a:stretch>
            <a:fillRect/>
          </a:stretch>
        </p:blipFill>
        <p:spPr bwMode="auto">
          <a:xfrm>
            <a:off x="431800" y="6453188"/>
            <a:ext cx="179388"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Подзаголовок 2"/>
          <p:cNvSpPr txBox="1">
            <a:spLocks/>
          </p:cNvSpPr>
          <p:nvPr/>
        </p:nvSpPr>
        <p:spPr bwMode="auto">
          <a:xfrm>
            <a:off x="684213" y="6524625"/>
            <a:ext cx="8459787" cy="333375"/>
          </a:xfrm>
          <a:prstGeom prst="rect">
            <a:avLst/>
          </a:prstGeom>
          <a:noFill/>
          <a:ln w="9525">
            <a:noFill/>
            <a:miter lim="800000"/>
            <a:headEnd/>
            <a:tailEnd/>
          </a:ln>
        </p:spPr>
        <p:txBody>
          <a:bodyPr/>
          <a:lstStyle/>
          <a:p>
            <a:pPr>
              <a:spcBef>
                <a:spcPct val="20000"/>
              </a:spcBef>
              <a:buFont typeface="Arial" pitchFamily="34" charset="0"/>
              <a:buNone/>
              <a:defRPr/>
            </a:pPr>
            <a:r>
              <a:rPr lang="en-US" sz="1200" dirty="0" smtClean="0">
                <a:solidFill>
                  <a:srgbClr val="1F497D">
                    <a:lumMod val="75000"/>
                  </a:srgbClr>
                </a:solidFill>
              </a:rPr>
              <a:t>©</a:t>
            </a:r>
            <a:r>
              <a:rPr lang="en-US" sz="1000" dirty="0" smtClean="0">
                <a:solidFill>
                  <a:srgbClr val="1F497D">
                    <a:lumMod val="75000"/>
                  </a:srgbClr>
                </a:solidFill>
              </a:rPr>
              <a:t> </a:t>
            </a:r>
            <a:r>
              <a:rPr lang="ru-RU" sz="1000" dirty="0" smtClean="0">
                <a:solidFill>
                  <a:srgbClr val="1F497D">
                    <a:lumMod val="75000"/>
                  </a:srgbClr>
                </a:solidFill>
              </a:rPr>
              <a:t>ОАО </a:t>
            </a:r>
            <a:r>
              <a:rPr lang="ru-RU" sz="1000" dirty="0">
                <a:solidFill>
                  <a:srgbClr val="1F497D">
                    <a:lumMod val="75000"/>
                  </a:srgbClr>
                </a:solidFill>
              </a:rPr>
              <a:t>«ЭЛВИС-ПЛЮС», 2012     </a:t>
            </a:r>
            <a:r>
              <a:rPr lang="ru-RU" sz="1000" dirty="0" smtClean="0">
                <a:solidFill>
                  <a:srgbClr val="1F497D">
                    <a:lumMod val="75000"/>
                  </a:srgbClr>
                </a:solidFill>
              </a:rPr>
              <a:t>                                                                                                                                              </a:t>
            </a:r>
            <a:r>
              <a:rPr lang="ru-RU" sz="1000" dirty="0">
                <a:solidFill>
                  <a:srgbClr val="1F497D">
                    <a:lumMod val="75000"/>
                  </a:srgbClr>
                </a:solidFill>
              </a:rPr>
              <a:t>ЗАЩИЩЕННЫЕ КОРПОРАТИВНЫЕ СИСТЕМЫ</a:t>
            </a:r>
          </a:p>
        </p:txBody>
      </p:sp>
      <p:sp>
        <p:nvSpPr>
          <p:cNvPr id="32" name="Rectangle 3"/>
          <p:cNvSpPr>
            <a:spLocks noChangeArrowheads="1"/>
          </p:cNvSpPr>
          <p:nvPr/>
        </p:nvSpPr>
        <p:spPr bwMode="auto">
          <a:xfrm>
            <a:off x="2808" y="11761"/>
            <a:ext cx="9144000" cy="6858000"/>
          </a:xfrm>
          <a:prstGeom prst="rect">
            <a:avLst/>
          </a:prstGeom>
          <a:solidFill>
            <a:schemeClr val="bg1">
              <a:lumMod val="95000"/>
              <a:alpha val="50000"/>
            </a:schemeClr>
          </a:solidFill>
          <a:ln w="9525">
            <a:noFill/>
            <a:miter lim="800000"/>
            <a:headEnd/>
            <a:tailEnd/>
          </a:ln>
          <a:effectLst/>
        </p:spPr>
        <p:txBody>
          <a:bodyPr wrap="none" anchor="ctr"/>
          <a:lstStyle/>
          <a:p>
            <a:pPr>
              <a:defRPr/>
            </a:pPr>
            <a:endParaRPr lang="ru-RU">
              <a:solidFill>
                <a:prstClr val="black"/>
              </a:solidFill>
            </a:endParaRPr>
          </a:p>
        </p:txBody>
      </p:sp>
      <p:sp>
        <p:nvSpPr>
          <p:cNvPr id="39" name="TextBox 38"/>
          <p:cNvSpPr txBox="1"/>
          <p:nvPr/>
        </p:nvSpPr>
        <p:spPr>
          <a:xfrm>
            <a:off x="35496" y="2978949"/>
            <a:ext cx="9144000" cy="954107"/>
          </a:xfrm>
          <a:prstGeom prst="rect">
            <a:avLst/>
          </a:prstGeom>
          <a:noFill/>
        </p:spPr>
        <p:txBody>
          <a:bodyPr>
            <a:spAutoFit/>
          </a:bodyPr>
          <a:lstStyle/>
          <a:p>
            <a:pPr algn="ctr">
              <a:defRPr/>
            </a:pPr>
            <a:r>
              <a:rPr lang="ru-RU" sz="2800" b="1" dirty="0" smtClean="0">
                <a:solidFill>
                  <a:srgbClr val="4F81BD">
                    <a:lumMod val="50000"/>
                  </a:srgbClr>
                </a:solidFill>
                <a:effectLst>
                  <a:outerShdw blurRad="38100" dist="38100" dir="2700000" algn="tl">
                    <a:srgbClr val="000000">
                      <a:alpha val="43137"/>
                    </a:srgbClr>
                  </a:outerShdw>
                </a:effectLst>
              </a:rPr>
              <a:t>КАК ПОВЫСИТЬ ДОВЕРИЕ К ОБЛАЧНОМУ ПРОВАЙДЕРУ? </a:t>
            </a:r>
          </a:p>
          <a:p>
            <a:pPr algn="ctr">
              <a:defRPr/>
            </a:pPr>
            <a:r>
              <a:rPr lang="ru-RU" sz="2800" b="1" dirty="0" smtClean="0">
                <a:solidFill>
                  <a:srgbClr val="4F81BD">
                    <a:lumMod val="50000"/>
                  </a:srgbClr>
                </a:solidFill>
                <a:effectLst>
                  <a:outerShdw blurRad="38100" dist="38100" dir="2700000" algn="tl">
                    <a:srgbClr val="000000">
                      <a:alpha val="43137"/>
                    </a:srgbClr>
                  </a:outerShdw>
                </a:effectLst>
              </a:rPr>
              <a:t>Основные </a:t>
            </a:r>
            <a:r>
              <a:rPr lang="ru-RU" sz="2800" b="1" dirty="0">
                <a:solidFill>
                  <a:srgbClr val="4F81BD">
                    <a:lumMod val="50000"/>
                  </a:srgbClr>
                </a:solidFill>
                <a:effectLst>
                  <a:outerShdw blurRad="38100" dist="38100" dir="2700000" algn="tl">
                    <a:srgbClr val="000000">
                      <a:alpha val="43137"/>
                    </a:srgbClr>
                  </a:outerShdw>
                </a:effectLst>
              </a:rPr>
              <a:t>организационные и технические </a:t>
            </a:r>
            <a:r>
              <a:rPr lang="ru-RU" sz="2800" b="1" dirty="0" smtClean="0">
                <a:solidFill>
                  <a:srgbClr val="4F81BD">
                    <a:lumMod val="50000"/>
                  </a:srgbClr>
                </a:solidFill>
                <a:effectLst>
                  <a:outerShdw blurRad="38100" dist="38100" dir="2700000" algn="tl">
                    <a:srgbClr val="000000">
                      <a:alpha val="43137"/>
                    </a:srgbClr>
                  </a:outerShdw>
                </a:effectLst>
              </a:rPr>
              <a:t>задачи.</a:t>
            </a:r>
            <a:endParaRPr lang="ru-RU" sz="2800" b="1" dirty="0">
              <a:solidFill>
                <a:srgbClr val="4F81BD">
                  <a:lumMod val="50000"/>
                </a:srgbClr>
              </a:solidFill>
              <a:effectLst>
                <a:outerShdw blurRad="38100" dist="38100" dir="2700000" algn="tl">
                  <a:srgbClr val="000000">
                    <a:alpha val="43137"/>
                  </a:srgbClr>
                </a:outerShdw>
              </a:effectLst>
            </a:endParaRPr>
          </a:p>
        </p:txBody>
      </p:sp>
      <p:sp>
        <p:nvSpPr>
          <p:cNvPr id="33" name="TextBox 32"/>
          <p:cNvSpPr txBox="1"/>
          <p:nvPr/>
        </p:nvSpPr>
        <p:spPr>
          <a:xfrm>
            <a:off x="6397967" y="1196752"/>
            <a:ext cx="2516493" cy="830997"/>
          </a:xfrm>
          <a:prstGeom prst="rect">
            <a:avLst/>
          </a:prstGeom>
          <a:noFill/>
        </p:spPr>
        <p:txBody>
          <a:bodyPr wrap="square">
            <a:spAutoFit/>
          </a:bodyPr>
          <a:lstStyle/>
          <a:p>
            <a:pPr algn="ctr">
              <a:defRPr/>
            </a:pPr>
            <a:r>
              <a:rPr lang="en-US" sz="1600" dirty="0">
                <a:solidFill>
                  <a:prstClr val="black">
                    <a:lumMod val="75000"/>
                    <a:lumOff val="25000"/>
                  </a:prstClr>
                </a:solidFill>
              </a:rPr>
              <a:t>20 </a:t>
            </a:r>
            <a:r>
              <a:rPr lang="ru-RU" sz="1600" dirty="0">
                <a:solidFill>
                  <a:prstClr val="black">
                    <a:lumMod val="75000"/>
                    <a:lumOff val="25000"/>
                  </a:prstClr>
                </a:solidFill>
              </a:rPr>
              <a:t>лет </a:t>
            </a:r>
          </a:p>
          <a:p>
            <a:pPr algn="ctr">
              <a:defRPr/>
            </a:pPr>
            <a:r>
              <a:rPr lang="ru-RU" sz="1600" dirty="0">
                <a:solidFill>
                  <a:prstClr val="black">
                    <a:lumMod val="75000"/>
                    <a:lumOff val="25000"/>
                  </a:prstClr>
                </a:solidFill>
              </a:rPr>
              <a:t>в море информационных технологий</a:t>
            </a:r>
          </a:p>
        </p:txBody>
      </p:sp>
      <p:pic>
        <p:nvPicPr>
          <p:cNvPr id="2056" name="Picture 21" descr="C:\Архив\ЛОГОТИП\elvis_logo без фона.gi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04248" y="308521"/>
            <a:ext cx="2087562"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31543" y="4197845"/>
            <a:ext cx="8880055" cy="2277547"/>
          </a:xfrm>
          <a:prstGeom prst="rect">
            <a:avLst/>
          </a:prstGeom>
          <a:noFill/>
        </p:spPr>
        <p:txBody>
          <a:bodyPr wrap="square">
            <a:spAutoFit/>
          </a:bodyPr>
          <a:lstStyle/>
          <a:p>
            <a:pPr algn="r">
              <a:defRPr/>
            </a:pPr>
            <a:r>
              <a:rPr lang="ru-RU" sz="1600" i="1" dirty="0" smtClean="0">
                <a:solidFill>
                  <a:srgbClr val="4F81BD">
                    <a:lumMod val="50000"/>
                  </a:srgbClr>
                </a:solidFill>
              </a:rPr>
              <a:t>Заместитель Генерального директора </a:t>
            </a:r>
          </a:p>
          <a:p>
            <a:pPr algn="r">
              <a:defRPr/>
            </a:pPr>
            <a:r>
              <a:rPr lang="ru-RU" sz="1600" i="1" dirty="0" smtClean="0">
                <a:solidFill>
                  <a:srgbClr val="4F81BD">
                    <a:lumMod val="50000"/>
                  </a:srgbClr>
                </a:solidFill>
              </a:rPr>
              <a:t>ОАО «ЭЛВИС-ПЛЮС» по развитию</a:t>
            </a:r>
          </a:p>
          <a:p>
            <a:pPr algn="r">
              <a:defRPr/>
            </a:pPr>
            <a:r>
              <a:rPr lang="ru-RU" sz="1600" b="1" dirty="0" smtClean="0">
                <a:solidFill>
                  <a:srgbClr val="4F81BD">
                    <a:lumMod val="50000"/>
                  </a:srgbClr>
                </a:solidFill>
              </a:rPr>
              <a:t>С. В. </a:t>
            </a:r>
            <a:r>
              <a:rPr lang="ru-RU" sz="1600" b="1" dirty="0" err="1" smtClean="0">
                <a:solidFill>
                  <a:srgbClr val="4F81BD">
                    <a:lumMod val="50000"/>
                  </a:srgbClr>
                </a:solidFill>
              </a:rPr>
              <a:t>Вихорев</a:t>
            </a:r>
            <a:endParaRPr lang="ru-RU" sz="1600" b="1" dirty="0" smtClean="0">
              <a:solidFill>
                <a:srgbClr val="4F81BD">
                  <a:lumMod val="50000"/>
                </a:srgbClr>
              </a:solidFill>
            </a:endParaRPr>
          </a:p>
          <a:p>
            <a:pPr algn="r">
              <a:defRPr/>
            </a:pPr>
            <a:endParaRPr lang="ru-RU" sz="1600" i="1" dirty="0" smtClean="0">
              <a:solidFill>
                <a:srgbClr val="4F81BD">
                  <a:lumMod val="50000"/>
                </a:srgbClr>
              </a:solidFill>
            </a:endParaRPr>
          </a:p>
          <a:p>
            <a:pPr algn="r">
              <a:defRPr/>
            </a:pPr>
            <a:r>
              <a:rPr lang="ru-RU" sz="1600" i="1" dirty="0" smtClean="0">
                <a:solidFill>
                  <a:srgbClr val="4F81BD">
                    <a:lumMod val="50000"/>
                  </a:srgbClr>
                </a:solidFill>
              </a:rPr>
              <a:t>Советник Генерального </a:t>
            </a:r>
            <a:r>
              <a:rPr lang="ru-RU" sz="1600" i="1" dirty="0">
                <a:solidFill>
                  <a:srgbClr val="4F81BD">
                    <a:lumMod val="50000"/>
                  </a:srgbClr>
                </a:solidFill>
              </a:rPr>
              <a:t>директора </a:t>
            </a:r>
          </a:p>
          <a:p>
            <a:pPr algn="r">
              <a:defRPr/>
            </a:pPr>
            <a:r>
              <a:rPr lang="ru-RU" sz="1600" i="1" dirty="0">
                <a:solidFill>
                  <a:srgbClr val="4F81BD">
                    <a:lumMod val="50000"/>
                  </a:srgbClr>
                </a:solidFill>
              </a:rPr>
              <a:t>ОАО «</a:t>
            </a:r>
            <a:r>
              <a:rPr lang="ru-RU" sz="1600" i="1" dirty="0" smtClean="0">
                <a:solidFill>
                  <a:srgbClr val="4F81BD">
                    <a:lumMod val="50000"/>
                  </a:srgbClr>
                </a:solidFill>
              </a:rPr>
              <a:t>ЭЛВИС-ПЛЮС»</a:t>
            </a:r>
            <a:endParaRPr lang="ru-RU" sz="1600" i="1" dirty="0">
              <a:solidFill>
                <a:srgbClr val="4F81BD">
                  <a:lumMod val="50000"/>
                </a:srgbClr>
              </a:solidFill>
            </a:endParaRPr>
          </a:p>
          <a:p>
            <a:pPr algn="r">
              <a:defRPr/>
            </a:pPr>
            <a:r>
              <a:rPr lang="ru-RU" sz="1600" b="1" dirty="0" smtClean="0">
                <a:solidFill>
                  <a:srgbClr val="4F81BD">
                    <a:lumMod val="50000"/>
                  </a:srgbClr>
                </a:solidFill>
              </a:rPr>
              <a:t>О. А. Беззубцев</a:t>
            </a:r>
            <a:endParaRPr lang="ru-RU" sz="1600" b="1" dirty="0">
              <a:solidFill>
                <a:srgbClr val="4F81BD">
                  <a:lumMod val="50000"/>
                </a:srgbClr>
              </a:solidFill>
            </a:endParaRPr>
          </a:p>
          <a:p>
            <a:pPr algn="r">
              <a:defRPr/>
            </a:pPr>
            <a:endParaRPr lang="ru-RU" sz="1600" b="1" dirty="0" smtClean="0">
              <a:solidFill>
                <a:srgbClr val="4F81BD">
                  <a:lumMod val="50000"/>
                </a:srgbClr>
              </a:solidFill>
            </a:endParaRPr>
          </a:p>
          <a:p>
            <a:pPr algn="ctr">
              <a:defRPr/>
            </a:pPr>
            <a:r>
              <a:rPr lang="ru-RU" sz="1400" dirty="0" smtClean="0">
                <a:solidFill>
                  <a:srgbClr val="4F81BD">
                    <a:lumMod val="50000"/>
                  </a:srgbClr>
                </a:solidFill>
              </a:rPr>
              <a:t>Москва</a:t>
            </a:r>
            <a:r>
              <a:rPr lang="ru-RU" sz="1400" dirty="0" smtClean="0">
                <a:solidFill>
                  <a:srgbClr val="4F81BD">
                    <a:lumMod val="50000"/>
                  </a:srgbClr>
                </a:solidFill>
              </a:rPr>
              <a:t>, 2012 г.</a:t>
            </a:r>
            <a:endParaRPr lang="ru-RU" sz="1400" dirty="0">
              <a:solidFill>
                <a:srgbClr val="4F81BD">
                  <a:lumMod val="50000"/>
                </a:srgbClr>
              </a:solidFill>
            </a:endParaRPr>
          </a:p>
        </p:txBody>
      </p:sp>
    </p:spTree>
    <p:extLst>
      <p:ext uri="{BB962C8B-B14F-4D97-AF65-F5344CB8AC3E}">
        <p14:creationId xmlns:p14="http://schemas.microsoft.com/office/powerpoint/2010/main" val="18153258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9" name="Rectangle 2"/>
          <p:cNvSpPr>
            <a:spLocks noChangeArrowheads="1"/>
          </p:cNvSpPr>
          <p:nvPr/>
        </p:nvSpPr>
        <p:spPr bwMode="auto">
          <a:xfrm>
            <a:off x="1228725" y="948780"/>
            <a:ext cx="7915275"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000" b="1" kern="0" dirty="0" smtClean="0">
                <a:solidFill>
                  <a:srgbClr val="FF0000"/>
                </a:solidFill>
                <a:effectLst>
                  <a:outerShdw blurRad="38100" dist="38100" dir="2700000" algn="tl">
                    <a:srgbClr val="C0C0C0"/>
                  </a:outerShdw>
                </a:effectLst>
                <a:latin typeface="Tahoma" pitchFamily="34" charset="0"/>
              </a:rPr>
              <a:t>ШИФРОВАНИЕ ВИРТУАЛЬНЫХ ДИСКОВ</a:t>
            </a:r>
            <a:endParaRPr lang="ru-RU" sz="1200" b="1" kern="0" dirty="0" smtClean="0">
              <a:solidFill>
                <a:srgbClr val="333399"/>
              </a:solidFill>
              <a:effectLst>
                <a:outerShdw blurRad="38100" dist="38100" dir="2700000" algn="tl">
                  <a:srgbClr val="C0C0C0"/>
                </a:outerShdw>
              </a:effectLst>
              <a:latin typeface="Tahoma" pitchFamily="34" charset="0"/>
            </a:endParaRPr>
          </a:p>
        </p:txBody>
      </p:sp>
      <p:sp>
        <p:nvSpPr>
          <p:cNvPr id="10" name="Text Box 3"/>
          <p:cNvSpPr txBox="1">
            <a:spLocks noChangeArrowheads="1"/>
          </p:cNvSpPr>
          <p:nvPr/>
        </p:nvSpPr>
        <p:spPr bwMode="auto">
          <a:xfrm>
            <a:off x="863823" y="1597437"/>
            <a:ext cx="7884641" cy="3785652"/>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sz="2000" kern="0" dirty="0" smtClean="0">
                <a:solidFill>
                  <a:srgbClr val="000066"/>
                </a:solidFill>
                <a:latin typeface="Calibri"/>
              </a:rPr>
              <a:t>Система </a:t>
            </a:r>
            <a:r>
              <a:rPr lang="ru-RU" sz="2000" kern="0" dirty="0">
                <a:solidFill>
                  <a:srgbClr val="000066"/>
                </a:solidFill>
                <a:latin typeface="Calibri"/>
              </a:rPr>
              <a:t>контролируемого пользователем шифрования виртуальных дисков критичных </a:t>
            </a:r>
            <a:r>
              <a:rPr lang="ru-RU" sz="2000" kern="0" dirty="0" smtClean="0">
                <a:solidFill>
                  <a:srgbClr val="000066"/>
                </a:solidFill>
                <a:latin typeface="Calibri"/>
              </a:rPr>
              <a:t>серверов должна обеспечивать шифровать </a:t>
            </a:r>
            <a:r>
              <a:rPr lang="ru-RU" sz="2000" kern="0" dirty="0">
                <a:solidFill>
                  <a:srgbClr val="000066"/>
                </a:solidFill>
                <a:latin typeface="Calibri"/>
              </a:rPr>
              <a:t>данные на диске пользовательской виртуальной машины как в выключенном, так и в работающем </a:t>
            </a:r>
            <a:r>
              <a:rPr lang="ru-RU" sz="2000" kern="0" dirty="0" smtClean="0">
                <a:solidFill>
                  <a:srgbClr val="000066"/>
                </a:solidFill>
                <a:latin typeface="Calibri"/>
              </a:rPr>
              <a:t>состоянии </a:t>
            </a:r>
            <a:r>
              <a:rPr lang="ru-RU" sz="2000" kern="0" dirty="0">
                <a:solidFill>
                  <a:srgbClr val="000066"/>
                </a:solidFill>
                <a:latin typeface="Calibri"/>
              </a:rPr>
              <a:t>прозрачным </a:t>
            </a:r>
            <a:r>
              <a:rPr lang="ru-RU" sz="2000" kern="0" dirty="0" smtClean="0">
                <a:solidFill>
                  <a:srgbClr val="000066"/>
                </a:solidFill>
                <a:latin typeface="Calibri"/>
              </a:rPr>
              <a:t>образом.</a:t>
            </a:r>
          </a:p>
          <a:p>
            <a:pPr algn="ctr"/>
            <a:endParaRPr lang="ru-RU" sz="1000" kern="0" dirty="0">
              <a:solidFill>
                <a:srgbClr val="000066"/>
              </a:solidFill>
              <a:latin typeface="Calibri"/>
            </a:endParaRPr>
          </a:p>
          <a:p>
            <a:pPr algn="ctr"/>
            <a:r>
              <a:rPr lang="ru-RU" sz="2000" b="1" kern="0" dirty="0">
                <a:solidFill>
                  <a:srgbClr val="000066"/>
                </a:solidFill>
                <a:latin typeface="Calibri"/>
              </a:rPr>
              <a:t>При этом доступ к ключу шифрования контролирует пользователь виртуальной машины, </a:t>
            </a:r>
            <a:r>
              <a:rPr lang="ru-RU" sz="2000" b="1" kern="0" dirty="0" smtClean="0">
                <a:solidFill>
                  <a:srgbClr val="000066"/>
                </a:solidFill>
                <a:latin typeface="Calibri"/>
              </a:rPr>
              <a:t>который </a:t>
            </a:r>
            <a:r>
              <a:rPr lang="ru-RU" sz="2000" b="1" kern="0" dirty="0">
                <a:solidFill>
                  <a:srgbClr val="000066"/>
                </a:solidFill>
                <a:latin typeface="Calibri"/>
              </a:rPr>
              <a:t>и принимает решение о предоставлении доступа к </a:t>
            </a:r>
            <a:r>
              <a:rPr lang="ru-RU" sz="2000" b="1" kern="0" dirty="0" smtClean="0">
                <a:solidFill>
                  <a:srgbClr val="000066"/>
                </a:solidFill>
                <a:latin typeface="Calibri"/>
              </a:rPr>
              <a:t>нему на </a:t>
            </a:r>
            <a:r>
              <a:rPr lang="ru-RU" sz="2000" b="1" kern="0" dirty="0">
                <a:solidFill>
                  <a:srgbClr val="000066"/>
                </a:solidFill>
                <a:latin typeface="Calibri"/>
              </a:rPr>
              <a:t>основании строгой аутентификации аппаратно-программной платформы физического сервера и </a:t>
            </a:r>
            <a:r>
              <a:rPr lang="ru-RU" sz="2000" b="1" kern="0" dirty="0" smtClean="0">
                <a:solidFill>
                  <a:srgbClr val="000066"/>
                </a:solidFill>
                <a:latin typeface="Calibri"/>
              </a:rPr>
              <a:t>результатов </a:t>
            </a:r>
            <a:r>
              <a:rPr lang="ru-RU" sz="2000" b="1" kern="0" dirty="0">
                <a:solidFill>
                  <a:srgbClr val="000066"/>
                </a:solidFill>
                <a:latin typeface="Calibri"/>
              </a:rPr>
              <a:t>контроля целостности </a:t>
            </a:r>
            <a:r>
              <a:rPr lang="ru-RU" sz="2000" b="1" kern="0" dirty="0" smtClean="0">
                <a:solidFill>
                  <a:srgbClr val="000066"/>
                </a:solidFill>
                <a:latin typeface="Calibri"/>
              </a:rPr>
              <a:t>виртуализатора.</a:t>
            </a:r>
          </a:p>
          <a:p>
            <a:pPr algn="ctr"/>
            <a:endParaRPr lang="ru-RU" sz="1000" b="1" kern="0" dirty="0" smtClean="0">
              <a:solidFill>
                <a:srgbClr val="000066"/>
              </a:solidFill>
              <a:latin typeface="Calibri"/>
            </a:endParaRPr>
          </a:p>
          <a:p>
            <a:pPr algn="ctr"/>
            <a:r>
              <a:rPr lang="ru-RU" sz="2000" b="1" kern="0" dirty="0" smtClean="0">
                <a:solidFill>
                  <a:srgbClr val="000066"/>
                </a:solidFill>
                <a:latin typeface="Calibri"/>
              </a:rPr>
              <a:t>Процедура </a:t>
            </a:r>
            <a:r>
              <a:rPr lang="ru-RU" sz="2000" b="1" kern="0" dirty="0">
                <a:solidFill>
                  <a:srgbClr val="000066"/>
                </a:solidFill>
                <a:latin typeface="Calibri"/>
              </a:rPr>
              <a:t>работы с ключами может происходить как в «ручном» так и в автоматическом </a:t>
            </a:r>
            <a:r>
              <a:rPr lang="ru-RU" sz="2000" b="1" kern="0" dirty="0" smtClean="0">
                <a:solidFill>
                  <a:srgbClr val="000066"/>
                </a:solidFill>
                <a:latin typeface="Calibri"/>
              </a:rPr>
              <a:t>режиме.</a:t>
            </a:r>
            <a:endParaRPr lang="ru-RU" sz="2000" b="1" kern="0" dirty="0">
              <a:solidFill>
                <a:srgbClr val="000066"/>
              </a:solidFill>
              <a:latin typeface="Calibri"/>
            </a:endParaRPr>
          </a:p>
        </p:txBody>
      </p:sp>
      <p:sp>
        <p:nvSpPr>
          <p:cNvPr id="12" name="Text Box 4"/>
          <p:cNvSpPr txBox="1">
            <a:spLocks noChangeArrowheads="1"/>
          </p:cNvSpPr>
          <p:nvPr/>
        </p:nvSpPr>
        <p:spPr bwMode="auto">
          <a:xfrm>
            <a:off x="323528" y="5590981"/>
            <a:ext cx="8712200" cy="646331"/>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b="1" i="1" kern="0" dirty="0" smtClean="0">
                <a:solidFill>
                  <a:srgbClr val="F20000"/>
                </a:solidFill>
              </a:rPr>
              <a:t>Такая </a:t>
            </a:r>
            <a:r>
              <a:rPr lang="ru-RU" b="1" i="1" kern="0" dirty="0">
                <a:solidFill>
                  <a:srgbClr val="F20000"/>
                </a:solidFill>
              </a:rPr>
              <a:t>система </a:t>
            </a:r>
            <a:r>
              <a:rPr lang="ru-RU" b="1" i="1" kern="0" dirty="0" smtClean="0">
                <a:solidFill>
                  <a:srgbClr val="F20000"/>
                </a:solidFill>
              </a:rPr>
              <a:t>решает также </a:t>
            </a:r>
            <a:r>
              <a:rPr lang="ru-RU" b="1" i="1" kern="0" dirty="0">
                <a:solidFill>
                  <a:srgbClr val="F20000"/>
                </a:solidFill>
              </a:rPr>
              <a:t>проблему конфиденциальности </a:t>
            </a:r>
            <a:r>
              <a:rPr lang="ru-RU" b="1" i="1" kern="0" dirty="0" smtClean="0">
                <a:solidFill>
                  <a:srgbClr val="F20000"/>
                </a:solidFill>
              </a:rPr>
              <a:t> при восстановлении </a:t>
            </a:r>
            <a:r>
              <a:rPr lang="ru-RU" b="1" i="1" kern="0" dirty="0">
                <a:solidFill>
                  <a:srgbClr val="F20000"/>
                </a:solidFill>
              </a:rPr>
              <a:t>данных (</a:t>
            </a:r>
            <a:r>
              <a:rPr lang="ru-RU" b="1" i="1" kern="0" dirty="0" smtClean="0">
                <a:solidFill>
                  <a:srgbClr val="F20000"/>
                </a:solidFill>
              </a:rPr>
              <a:t>резервировании).</a:t>
            </a:r>
            <a:endParaRPr lang="ru-RU" b="1" i="1" kern="0" dirty="0">
              <a:solidFill>
                <a:srgbClr val="F20000"/>
              </a:solidFill>
            </a:endParaRPr>
          </a:p>
        </p:txBody>
      </p:sp>
      <p:sp>
        <p:nvSpPr>
          <p:cNvPr id="13"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smtClean="0">
                <a:solidFill>
                  <a:srgbClr val="1F497D">
                    <a:lumMod val="75000"/>
                  </a:srgbClr>
                </a:solidFill>
              </a:rPr>
              <a:t>© </a:t>
            </a:r>
            <a:r>
              <a:rPr lang="ru-RU" sz="1000" smtClean="0">
                <a:solidFill>
                  <a:schemeClr val="tx2">
                    <a:lumMod val="75000"/>
                  </a:schemeClr>
                </a:solidFill>
              </a:rPr>
              <a:t>ОАО «ЭЛВИС-ПЛЮС», 2012                                                                                                                                                    ЗАЩИЩЕННЫЕ КОРПОРАТИВНЫЕ СИСТЕМЫ</a:t>
            </a:r>
            <a:endParaRPr lang="ru-RU" sz="1000" dirty="0">
              <a:solidFill>
                <a:schemeClr val="tx2">
                  <a:lumMod val="75000"/>
                </a:schemeClr>
              </a:solidFill>
            </a:endParaRPr>
          </a:p>
        </p:txBody>
      </p:sp>
    </p:spTree>
    <p:extLst>
      <p:ext uri="{BB962C8B-B14F-4D97-AF65-F5344CB8AC3E}">
        <p14:creationId xmlns:p14="http://schemas.microsoft.com/office/powerpoint/2010/main" val="152254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out)">
                                      <p:cBhvr>
                                        <p:cTn id="7" dur="500"/>
                                        <p:tgtEl>
                                          <p:spTgt spid="10"/>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ox(out)">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9" name="Rectangle 2"/>
          <p:cNvSpPr>
            <a:spLocks noChangeArrowheads="1"/>
          </p:cNvSpPr>
          <p:nvPr/>
        </p:nvSpPr>
        <p:spPr bwMode="auto">
          <a:xfrm>
            <a:off x="1228725" y="948780"/>
            <a:ext cx="7915275"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000" b="1" kern="0" dirty="0" smtClean="0">
                <a:solidFill>
                  <a:srgbClr val="FF0000"/>
                </a:solidFill>
                <a:effectLst>
                  <a:outerShdw blurRad="38100" dist="38100" dir="2700000" algn="tl">
                    <a:srgbClr val="C0C0C0"/>
                  </a:outerShdw>
                </a:effectLst>
                <a:latin typeface="Tahoma" pitchFamily="34" charset="0"/>
              </a:rPr>
              <a:t>ШИФРОВАНИЕ ВИРТУАЛЬНЫХ ВЗАИМОДЕЙСТВИЙ</a:t>
            </a:r>
            <a:endParaRPr lang="ru-RU" sz="1200" b="1" kern="0" dirty="0" smtClean="0">
              <a:solidFill>
                <a:srgbClr val="333399"/>
              </a:solidFill>
              <a:effectLst>
                <a:outerShdw blurRad="38100" dist="38100" dir="2700000" algn="tl">
                  <a:srgbClr val="C0C0C0"/>
                </a:outerShdw>
              </a:effectLst>
              <a:latin typeface="Tahoma" pitchFamily="34" charset="0"/>
            </a:endParaRPr>
          </a:p>
        </p:txBody>
      </p:sp>
      <p:sp>
        <p:nvSpPr>
          <p:cNvPr id="10" name="Text Box 3"/>
          <p:cNvSpPr txBox="1">
            <a:spLocks noChangeArrowheads="1"/>
          </p:cNvSpPr>
          <p:nvPr/>
        </p:nvSpPr>
        <p:spPr bwMode="auto">
          <a:xfrm>
            <a:off x="863823" y="1843077"/>
            <a:ext cx="7884641" cy="3170099"/>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sz="2000" kern="0" dirty="0" smtClean="0">
                <a:solidFill>
                  <a:srgbClr val="000066"/>
                </a:solidFill>
                <a:latin typeface="Calibri"/>
              </a:rPr>
              <a:t>Система </a:t>
            </a:r>
            <a:r>
              <a:rPr lang="ru-RU" sz="2000" kern="0" dirty="0">
                <a:solidFill>
                  <a:srgbClr val="000066"/>
                </a:solidFill>
                <a:latin typeface="Calibri"/>
              </a:rPr>
              <a:t>контролируемого пользователем шифрования виртуальных сетевых взаимодействий (VPN</a:t>
            </a:r>
            <a:r>
              <a:rPr lang="ru-RU" sz="2000" kern="0" dirty="0" smtClean="0">
                <a:solidFill>
                  <a:srgbClr val="000066"/>
                </a:solidFill>
                <a:latin typeface="Calibri"/>
              </a:rPr>
              <a:t>) может </a:t>
            </a:r>
            <a:r>
              <a:rPr lang="ru-RU" sz="2000" kern="0" dirty="0">
                <a:solidFill>
                  <a:srgbClr val="000066"/>
                </a:solidFill>
                <a:latin typeface="Calibri"/>
              </a:rPr>
              <a:t>быть развернута на базе любой системы защиты сетевых взаимодействий (</a:t>
            </a:r>
            <a:r>
              <a:rPr lang="ru-RU" sz="2000" kern="0" dirty="0" err="1">
                <a:solidFill>
                  <a:srgbClr val="000066"/>
                </a:solidFill>
                <a:latin typeface="Calibri"/>
              </a:rPr>
              <a:t>IPsec</a:t>
            </a:r>
            <a:r>
              <a:rPr lang="ru-RU" sz="2000" kern="0" dirty="0">
                <a:solidFill>
                  <a:srgbClr val="000066"/>
                </a:solidFill>
                <a:latin typeface="Calibri"/>
              </a:rPr>
              <a:t>, SSL).</a:t>
            </a:r>
            <a:endParaRPr lang="ru-RU" sz="2000" kern="0" dirty="0" smtClean="0">
              <a:solidFill>
                <a:srgbClr val="000066"/>
              </a:solidFill>
              <a:latin typeface="Calibri"/>
            </a:endParaRPr>
          </a:p>
          <a:p>
            <a:pPr algn="ctr"/>
            <a:endParaRPr lang="ru-RU" sz="1000" kern="0" dirty="0">
              <a:solidFill>
                <a:srgbClr val="000066"/>
              </a:solidFill>
              <a:latin typeface="Calibri"/>
            </a:endParaRPr>
          </a:p>
          <a:p>
            <a:pPr algn="ctr"/>
            <a:r>
              <a:rPr lang="ru-RU" sz="2000" b="1" kern="0" dirty="0">
                <a:solidFill>
                  <a:srgbClr val="000066"/>
                </a:solidFill>
                <a:latin typeface="Calibri"/>
              </a:rPr>
              <a:t>Для сегрегации передаваемых данных и защиты сетевых взаимодействий от администраторов облачной инфраструктуры создается выделенная защищенная подсеть, построенная по схеме «точка-точка». </a:t>
            </a:r>
            <a:r>
              <a:rPr lang="ru-RU" sz="2000" b="1" kern="0" dirty="0" smtClean="0">
                <a:solidFill>
                  <a:srgbClr val="000066"/>
                </a:solidFill>
                <a:latin typeface="Calibri"/>
              </a:rPr>
              <a:t>Применима также </a:t>
            </a:r>
            <a:r>
              <a:rPr lang="ru-RU" sz="2000" b="1" kern="0" dirty="0" smtClean="0">
                <a:solidFill>
                  <a:srgbClr val="000066"/>
                </a:solidFill>
                <a:latin typeface="Calibri"/>
              </a:rPr>
              <a:t>«вложенная» архитектура.</a:t>
            </a:r>
            <a:endParaRPr lang="ru-RU" sz="2000" b="1" kern="0" dirty="0" smtClean="0">
              <a:solidFill>
                <a:srgbClr val="000066"/>
              </a:solidFill>
              <a:latin typeface="Calibri"/>
            </a:endParaRPr>
          </a:p>
          <a:p>
            <a:pPr algn="ctr"/>
            <a:endParaRPr lang="ru-RU" sz="1000" b="1" kern="0" dirty="0" smtClean="0">
              <a:solidFill>
                <a:srgbClr val="000066"/>
              </a:solidFill>
              <a:latin typeface="Calibri"/>
            </a:endParaRPr>
          </a:p>
          <a:p>
            <a:pPr algn="ctr"/>
            <a:r>
              <a:rPr lang="ru-RU" sz="2000" b="1" kern="0" dirty="0">
                <a:solidFill>
                  <a:srgbClr val="000066"/>
                </a:solidFill>
                <a:latin typeface="Calibri"/>
              </a:rPr>
              <a:t>Управление доступом к ключам пользователя осуществляется в этом случае аналогично системе шифрования виртуальных дисков.</a:t>
            </a:r>
          </a:p>
        </p:txBody>
      </p:sp>
      <p:sp>
        <p:nvSpPr>
          <p:cNvPr id="12" name="Text Box 4"/>
          <p:cNvSpPr txBox="1">
            <a:spLocks noChangeArrowheads="1"/>
          </p:cNvSpPr>
          <p:nvPr/>
        </p:nvSpPr>
        <p:spPr bwMode="auto">
          <a:xfrm>
            <a:off x="323528" y="5590981"/>
            <a:ext cx="8712200" cy="646331"/>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b="1" i="1" kern="0" dirty="0" smtClean="0">
                <a:solidFill>
                  <a:srgbClr val="F20000"/>
                </a:solidFill>
              </a:rPr>
              <a:t>Такая система также позволяет изолировать критичные данные  пользователя и от администраторов облачной инфраструктуры.</a:t>
            </a:r>
            <a:endParaRPr lang="ru-RU" b="1" i="1" kern="0" dirty="0">
              <a:solidFill>
                <a:srgbClr val="F20000"/>
              </a:solidFill>
            </a:endParaRPr>
          </a:p>
        </p:txBody>
      </p:sp>
      <p:sp>
        <p:nvSpPr>
          <p:cNvPr id="13"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smtClean="0">
                <a:solidFill>
                  <a:srgbClr val="1F497D">
                    <a:lumMod val="75000"/>
                  </a:srgbClr>
                </a:solidFill>
              </a:rPr>
              <a:t>© </a:t>
            </a:r>
            <a:r>
              <a:rPr lang="ru-RU" sz="1000" smtClean="0">
                <a:solidFill>
                  <a:schemeClr val="tx2">
                    <a:lumMod val="75000"/>
                  </a:schemeClr>
                </a:solidFill>
              </a:rPr>
              <a:t>ОАО «ЭЛВИС-ПЛЮС», 2012                                                                                                                                                    ЗАЩИЩЕННЫЕ КОРПОРАТИВНЫЕ СИСТЕМЫ</a:t>
            </a:r>
            <a:endParaRPr lang="ru-RU" sz="1000" dirty="0">
              <a:solidFill>
                <a:schemeClr val="tx2">
                  <a:lumMod val="75000"/>
                </a:schemeClr>
              </a:solidFill>
            </a:endParaRPr>
          </a:p>
        </p:txBody>
      </p:sp>
    </p:spTree>
    <p:extLst>
      <p:ext uri="{BB962C8B-B14F-4D97-AF65-F5344CB8AC3E}">
        <p14:creationId xmlns:p14="http://schemas.microsoft.com/office/powerpoint/2010/main" val="2986914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out)">
                                      <p:cBhvr>
                                        <p:cTn id="7" dur="500"/>
                                        <p:tgtEl>
                                          <p:spTgt spid="10"/>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ox(out)">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9" name="Rectangle 2"/>
          <p:cNvSpPr>
            <a:spLocks noChangeArrowheads="1"/>
          </p:cNvSpPr>
          <p:nvPr/>
        </p:nvSpPr>
        <p:spPr bwMode="auto">
          <a:xfrm>
            <a:off x="179512" y="1777883"/>
            <a:ext cx="8856984" cy="3734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342900" indent="-342900" algn="ctr">
              <a:lnSpc>
                <a:spcPct val="90000"/>
              </a:lnSpc>
              <a:spcBef>
                <a:spcPct val="30000"/>
              </a:spcBef>
              <a:buClr>
                <a:srgbClr val="FF0000"/>
              </a:buClr>
              <a:buFont typeface="Wingdings" pitchFamily="2" charset="2"/>
              <a:buNone/>
              <a:defRPr/>
            </a:pPr>
            <a:r>
              <a:rPr lang="ru-RU" sz="2000" b="1" kern="0" dirty="0" smtClean="0">
                <a:solidFill>
                  <a:srgbClr val="000066"/>
                </a:solidFill>
              </a:rPr>
              <a:t>Для решения проблемы </a:t>
            </a:r>
            <a:r>
              <a:rPr lang="ru-RU" sz="2000" b="1" kern="0" dirty="0">
                <a:solidFill>
                  <a:srgbClr val="000066"/>
                </a:solidFill>
              </a:rPr>
              <a:t>повышения доверия пользователя к провайдеру облачных сервисов, </a:t>
            </a:r>
            <a:r>
              <a:rPr lang="ru-RU" sz="2000" b="1" kern="0" dirty="0" smtClean="0">
                <a:solidFill>
                  <a:srgbClr val="000066"/>
                </a:solidFill>
              </a:rPr>
              <a:t>самому пользователю необходимо:</a:t>
            </a:r>
          </a:p>
          <a:p>
            <a:pPr marL="342900" indent="-342900" algn="ctr">
              <a:lnSpc>
                <a:spcPct val="90000"/>
              </a:lnSpc>
              <a:spcBef>
                <a:spcPct val="30000"/>
              </a:spcBef>
              <a:buClr>
                <a:srgbClr val="FF0000"/>
              </a:buClr>
              <a:buFont typeface="Wingdings" pitchFamily="2" charset="2"/>
              <a:buNone/>
              <a:defRPr/>
            </a:pPr>
            <a:endParaRPr lang="ru-RU" sz="2000" b="1" kern="0" dirty="0" smtClean="0">
              <a:solidFill>
                <a:srgbClr val="000066"/>
              </a:solidFill>
            </a:endParaRPr>
          </a:p>
          <a:p>
            <a:pPr marL="342900" indent="-342900">
              <a:lnSpc>
                <a:spcPct val="90000"/>
              </a:lnSpc>
              <a:spcBef>
                <a:spcPct val="30000"/>
              </a:spcBef>
              <a:buClr>
                <a:srgbClr val="FF0000"/>
              </a:buClr>
              <a:buFont typeface="Wingdings" pitchFamily="2" charset="2"/>
              <a:buChar char="§"/>
              <a:defRPr/>
            </a:pPr>
            <a:r>
              <a:rPr lang="ru-RU" sz="1900" kern="0" dirty="0" smtClean="0">
                <a:solidFill>
                  <a:srgbClr val="000066"/>
                </a:solidFill>
              </a:rPr>
              <a:t>заключить </a:t>
            </a:r>
            <a:r>
              <a:rPr lang="ru-RU" sz="1900" kern="0" dirty="0">
                <a:solidFill>
                  <a:srgbClr val="000066"/>
                </a:solidFill>
              </a:rPr>
              <a:t>с провайдером </a:t>
            </a:r>
            <a:r>
              <a:rPr lang="ru-RU" sz="1900" kern="0" dirty="0" smtClean="0">
                <a:solidFill>
                  <a:srgbClr val="000066"/>
                </a:solidFill>
              </a:rPr>
              <a:t>Соглашение об обеспечиваемом уровне услуг, </a:t>
            </a:r>
            <a:r>
              <a:rPr lang="ru-RU" sz="1900" kern="0" dirty="0" smtClean="0">
                <a:solidFill>
                  <a:srgbClr val="000066"/>
                </a:solidFill>
              </a:rPr>
              <a:t>оговорить </a:t>
            </a:r>
            <a:r>
              <a:rPr lang="ru-RU" sz="1900" kern="0" dirty="0">
                <a:solidFill>
                  <a:srgbClr val="000066"/>
                </a:solidFill>
              </a:rPr>
              <a:t>все нюансы </a:t>
            </a:r>
            <a:r>
              <a:rPr lang="ru-RU" sz="1900" kern="0" dirty="0" smtClean="0">
                <a:solidFill>
                  <a:srgbClr val="000066"/>
                </a:solidFill>
              </a:rPr>
              <a:t>обработки информации </a:t>
            </a:r>
            <a:endParaRPr lang="ru-RU" sz="1900" kern="0" dirty="0">
              <a:solidFill>
                <a:srgbClr val="000066"/>
              </a:solidFill>
            </a:endParaRPr>
          </a:p>
          <a:p>
            <a:pPr marL="342900" indent="-342900">
              <a:lnSpc>
                <a:spcPct val="90000"/>
              </a:lnSpc>
              <a:spcBef>
                <a:spcPct val="30000"/>
              </a:spcBef>
              <a:buClr>
                <a:srgbClr val="FF0000"/>
              </a:buClr>
              <a:buFont typeface="Wingdings" pitchFamily="2" charset="2"/>
              <a:buChar char="§"/>
              <a:defRPr/>
            </a:pPr>
            <a:r>
              <a:rPr lang="ru-RU" sz="1900" kern="0" dirty="0" smtClean="0">
                <a:solidFill>
                  <a:srgbClr val="000066"/>
                </a:solidFill>
              </a:rPr>
              <a:t>получить подтверждение </a:t>
            </a:r>
            <a:r>
              <a:rPr lang="ru-RU" sz="1900" kern="0" dirty="0">
                <a:solidFill>
                  <a:srgbClr val="000066"/>
                </a:solidFill>
              </a:rPr>
              <a:t>того, что </a:t>
            </a:r>
            <a:r>
              <a:rPr lang="ru-RU" sz="1900" kern="0" dirty="0" smtClean="0">
                <a:solidFill>
                  <a:srgbClr val="000066"/>
                </a:solidFill>
              </a:rPr>
              <a:t>ПО облачной инфраструктуры </a:t>
            </a:r>
            <a:r>
              <a:rPr lang="ru-RU" sz="1900" kern="0" dirty="0">
                <a:solidFill>
                  <a:srgbClr val="000066"/>
                </a:solidFill>
              </a:rPr>
              <a:t>не </a:t>
            </a:r>
            <a:r>
              <a:rPr lang="ru-RU" sz="1900" kern="0" dirty="0" smtClean="0">
                <a:solidFill>
                  <a:srgbClr val="000066"/>
                </a:solidFill>
              </a:rPr>
              <a:t>имеет НДВ </a:t>
            </a:r>
            <a:endParaRPr lang="ru-RU" sz="1900" kern="0" dirty="0">
              <a:solidFill>
                <a:srgbClr val="000066"/>
              </a:solidFill>
            </a:endParaRPr>
          </a:p>
          <a:p>
            <a:pPr marL="342900" indent="-342900">
              <a:lnSpc>
                <a:spcPct val="90000"/>
              </a:lnSpc>
              <a:spcBef>
                <a:spcPct val="30000"/>
              </a:spcBef>
              <a:buClr>
                <a:srgbClr val="FF0000"/>
              </a:buClr>
              <a:buFont typeface="Wingdings" pitchFamily="2" charset="2"/>
              <a:buChar char="§"/>
              <a:defRPr/>
            </a:pPr>
            <a:r>
              <a:rPr lang="ru-RU" sz="1900" kern="0" dirty="0" smtClean="0">
                <a:solidFill>
                  <a:srgbClr val="000066"/>
                </a:solidFill>
              </a:rPr>
              <a:t>убедиться</a:t>
            </a:r>
            <a:r>
              <a:rPr lang="ru-RU" sz="1900" kern="0" dirty="0">
                <a:solidFill>
                  <a:srgbClr val="000066"/>
                </a:solidFill>
              </a:rPr>
              <a:t>, что </a:t>
            </a:r>
            <a:r>
              <a:rPr lang="ru-RU" sz="1900" kern="0" dirty="0" smtClean="0">
                <a:solidFill>
                  <a:srgbClr val="000066"/>
                </a:solidFill>
              </a:rPr>
              <a:t>ПО провайдера позволяет изолировать </a:t>
            </a:r>
            <a:r>
              <a:rPr lang="ru-RU" sz="1900" kern="0" dirty="0">
                <a:solidFill>
                  <a:srgbClr val="000066"/>
                </a:solidFill>
              </a:rPr>
              <a:t>информацию </a:t>
            </a:r>
            <a:endParaRPr lang="ru-RU" sz="1900" kern="0" dirty="0" smtClean="0">
              <a:solidFill>
                <a:srgbClr val="000066"/>
              </a:solidFill>
            </a:endParaRPr>
          </a:p>
          <a:p>
            <a:pPr marL="342900" indent="-342900">
              <a:lnSpc>
                <a:spcPct val="90000"/>
              </a:lnSpc>
              <a:spcBef>
                <a:spcPct val="30000"/>
              </a:spcBef>
              <a:buClr>
                <a:srgbClr val="FF0000"/>
              </a:buClr>
              <a:buFont typeface="Wingdings" pitchFamily="2" charset="2"/>
              <a:buChar char="§"/>
              <a:defRPr/>
            </a:pPr>
            <a:r>
              <a:rPr lang="ru-RU" sz="1900" kern="0" dirty="0" smtClean="0">
                <a:solidFill>
                  <a:srgbClr val="000066"/>
                </a:solidFill>
              </a:rPr>
              <a:t>убедиться, что ПО исключает доступ </a:t>
            </a:r>
            <a:r>
              <a:rPr lang="ru-RU" sz="1900" kern="0" dirty="0">
                <a:solidFill>
                  <a:srgbClr val="000066"/>
                </a:solidFill>
              </a:rPr>
              <a:t>к оперативной памяти </a:t>
            </a:r>
            <a:r>
              <a:rPr lang="ru-RU" sz="1900" kern="0" dirty="0" smtClean="0">
                <a:solidFill>
                  <a:srgbClr val="000066"/>
                </a:solidFill>
              </a:rPr>
              <a:t>администратора</a:t>
            </a:r>
            <a:endParaRPr lang="ru-RU" sz="1900" kern="0" dirty="0">
              <a:solidFill>
                <a:srgbClr val="000066"/>
              </a:solidFill>
            </a:endParaRPr>
          </a:p>
          <a:p>
            <a:pPr marL="342900" indent="-342900">
              <a:lnSpc>
                <a:spcPct val="90000"/>
              </a:lnSpc>
              <a:spcBef>
                <a:spcPct val="30000"/>
              </a:spcBef>
              <a:buClr>
                <a:srgbClr val="FF0000"/>
              </a:buClr>
              <a:buFont typeface="Wingdings" pitchFamily="2" charset="2"/>
              <a:buChar char="§"/>
              <a:defRPr/>
            </a:pPr>
            <a:r>
              <a:rPr lang="ru-RU" sz="1900" kern="0" dirty="0" smtClean="0">
                <a:solidFill>
                  <a:srgbClr val="000066"/>
                </a:solidFill>
              </a:rPr>
              <a:t>установить </a:t>
            </a:r>
            <a:r>
              <a:rPr lang="ru-RU" sz="1900" kern="0" dirty="0">
                <a:solidFill>
                  <a:srgbClr val="000066"/>
                </a:solidFill>
              </a:rPr>
              <a:t>на </a:t>
            </a:r>
            <a:r>
              <a:rPr lang="ru-RU" sz="1900" kern="0" dirty="0" smtClean="0">
                <a:solidFill>
                  <a:srgbClr val="000066"/>
                </a:solidFill>
              </a:rPr>
              <a:t>ВМ приложение для шифрования </a:t>
            </a:r>
            <a:r>
              <a:rPr lang="ru-RU" sz="1900" kern="0" dirty="0">
                <a:solidFill>
                  <a:srgbClr val="000066"/>
                </a:solidFill>
              </a:rPr>
              <a:t>данных на диске </a:t>
            </a:r>
            <a:r>
              <a:rPr lang="ru-RU" sz="1900" kern="0" dirty="0" smtClean="0">
                <a:solidFill>
                  <a:srgbClr val="000066"/>
                </a:solidFill>
              </a:rPr>
              <a:t>ВМ </a:t>
            </a:r>
            <a:endParaRPr lang="ru-RU" sz="1900" kern="0" dirty="0">
              <a:solidFill>
                <a:srgbClr val="000066"/>
              </a:solidFill>
            </a:endParaRPr>
          </a:p>
          <a:p>
            <a:pPr marL="342900" indent="-342900">
              <a:lnSpc>
                <a:spcPct val="90000"/>
              </a:lnSpc>
              <a:spcBef>
                <a:spcPct val="30000"/>
              </a:spcBef>
              <a:buClr>
                <a:srgbClr val="FF0000"/>
              </a:buClr>
              <a:buFont typeface="Wingdings" pitchFamily="2" charset="2"/>
              <a:buChar char="§"/>
              <a:defRPr/>
            </a:pPr>
            <a:r>
              <a:rPr lang="ru-RU" sz="1900" kern="0" dirty="0" smtClean="0">
                <a:solidFill>
                  <a:srgbClr val="000066"/>
                </a:solidFill>
              </a:rPr>
              <a:t>обеспечить контроль доступа </a:t>
            </a:r>
            <a:r>
              <a:rPr lang="ru-RU" sz="1900" kern="0" dirty="0">
                <a:solidFill>
                  <a:srgbClr val="000066"/>
                </a:solidFill>
              </a:rPr>
              <a:t>к ключу </a:t>
            </a:r>
            <a:r>
              <a:rPr lang="ru-RU" sz="1900" kern="0" dirty="0" smtClean="0">
                <a:solidFill>
                  <a:srgbClr val="000066"/>
                </a:solidFill>
              </a:rPr>
              <a:t>шифрования</a:t>
            </a:r>
            <a:endParaRPr lang="ru-RU" sz="1900" kern="0" dirty="0">
              <a:solidFill>
                <a:srgbClr val="000066"/>
              </a:solidFill>
            </a:endParaRPr>
          </a:p>
          <a:p>
            <a:pPr marL="342900" indent="-342900">
              <a:lnSpc>
                <a:spcPct val="90000"/>
              </a:lnSpc>
              <a:spcBef>
                <a:spcPct val="30000"/>
              </a:spcBef>
              <a:buClr>
                <a:srgbClr val="FF0000"/>
              </a:buClr>
              <a:buFont typeface="Wingdings" pitchFamily="2" charset="2"/>
              <a:buChar char="§"/>
              <a:defRPr/>
            </a:pPr>
            <a:r>
              <a:rPr lang="ru-RU" sz="1900" kern="0" dirty="0" smtClean="0">
                <a:solidFill>
                  <a:srgbClr val="000066"/>
                </a:solidFill>
              </a:rPr>
              <a:t>установить приложение для создания VPN-соединение </a:t>
            </a:r>
            <a:r>
              <a:rPr lang="ru-RU" sz="1900" kern="0" dirty="0">
                <a:solidFill>
                  <a:srgbClr val="000066"/>
                </a:solidFill>
              </a:rPr>
              <a:t>по схеме «точка-точка» </a:t>
            </a:r>
            <a:endParaRPr lang="ru-RU" sz="1900" kern="0" dirty="0" smtClean="0">
              <a:solidFill>
                <a:srgbClr val="000066"/>
              </a:solidFill>
            </a:endParaRPr>
          </a:p>
        </p:txBody>
      </p:sp>
      <p:sp>
        <p:nvSpPr>
          <p:cNvPr id="11" name="Rectangle 5"/>
          <p:cNvSpPr>
            <a:spLocks noChangeArrowheads="1"/>
          </p:cNvSpPr>
          <p:nvPr/>
        </p:nvSpPr>
        <p:spPr bwMode="auto">
          <a:xfrm>
            <a:off x="719807" y="908720"/>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000" b="1" kern="0" dirty="0" smtClean="0">
                <a:solidFill>
                  <a:srgbClr val="FF0000"/>
                </a:solidFill>
                <a:effectLst>
                  <a:outerShdw blurRad="38100" dist="38100" dir="2700000" algn="tl">
                    <a:srgbClr val="C0C0C0"/>
                  </a:outerShdw>
                </a:effectLst>
                <a:latin typeface="Tahoma" pitchFamily="34" charset="0"/>
              </a:rPr>
              <a:t>КРАТКОЕ РЕЗЮМЕ</a:t>
            </a:r>
            <a:endParaRPr lang="ru-RU" sz="1200" b="1" kern="0" dirty="0" smtClean="0">
              <a:solidFill>
                <a:srgbClr val="333399"/>
              </a:solidFill>
              <a:effectLst>
                <a:outerShdw blurRad="38100" dist="38100" dir="2700000" algn="tl">
                  <a:srgbClr val="C0C0C0"/>
                </a:outerShdw>
              </a:effectLst>
              <a:latin typeface="Tahoma" pitchFamily="34" charset="0"/>
            </a:endParaRPr>
          </a:p>
        </p:txBody>
      </p:sp>
      <p:sp>
        <p:nvSpPr>
          <p:cNvPr id="13"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smtClean="0">
                <a:solidFill>
                  <a:srgbClr val="1F497D">
                    <a:lumMod val="75000"/>
                  </a:srgbClr>
                </a:solidFill>
              </a:rPr>
              <a:t>© </a:t>
            </a:r>
            <a:r>
              <a:rPr lang="ru-RU" sz="1000" smtClean="0">
                <a:solidFill>
                  <a:schemeClr val="tx2">
                    <a:lumMod val="75000"/>
                  </a:schemeClr>
                </a:solidFill>
              </a:rPr>
              <a:t>ОАО «ЭЛВИС-ПЛЮС», 2012                                                                                                                                                    ЗАЩИЩЕННЫЕ КОРПОРАТИВНЫЕ СИСТЕМЫ</a:t>
            </a:r>
            <a:endParaRPr lang="ru-RU" sz="1000" dirty="0">
              <a:solidFill>
                <a:schemeClr val="tx2">
                  <a:lumMod val="75000"/>
                </a:schemeClr>
              </a:solidFill>
            </a:endParaRPr>
          </a:p>
        </p:txBody>
      </p:sp>
    </p:spTree>
    <p:extLst>
      <p:ext uri="{BB962C8B-B14F-4D97-AF65-F5344CB8AC3E}">
        <p14:creationId xmlns:p14="http://schemas.microsoft.com/office/powerpoint/2010/main" val="2202518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ox(out)">
                                      <p:cBhvr>
                                        <p:cTn id="7"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albina\Рабочий стол\Презентация_О компании_2012\основа_мал.jpg"/>
          <p:cNvPicPr>
            <a:picLocks noChangeAspect="1" noChangeArrowheads="1"/>
          </p:cNvPicPr>
          <p:nvPr/>
        </p:nvPicPr>
        <p:blipFill>
          <a:blip r:embed="rId3">
            <a:extLst>
              <a:ext uri="{28A0092B-C50C-407E-A947-70E740481C1C}">
                <a14:useLocalDpi xmlns:a14="http://schemas.microsoft.com/office/drawing/2010/main" val="0"/>
              </a:ext>
            </a:extLst>
          </a:blip>
          <a:srcRect l="1395" r="65268"/>
          <a:stretch>
            <a:fillRect/>
          </a:stretch>
        </p:blipFill>
        <p:spPr bwMode="auto">
          <a:xfrm>
            <a:off x="0" y="-27384"/>
            <a:ext cx="9144000"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21" descr="C:\Архив\ЛОГОТИП\elvis_logo без фона.gi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32588" y="452438"/>
            <a:ext cx="2087562"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2" descr="C:\Documents and Settings\albina\Рабочий стол\Презентация_О компании_2012\1.png"/>
          <p:cNvPicPr>
            <a:picLocks noChangeArrowheads="1"/>
          </p:cNvPicPr>
          <p:nvPr/>
        </p:nvPicPr>
        <p:blipFill>
          <a:blip r:embed="rId5">
            <a:extLst>
              <a:ext uri="{28A0092B-C50C-407E-A947-70E740481C1C}">
                <a14:useLocalDpi xmlns:a14="http://schemas.microsoft.com/office/drawing/2010/main" val="0"/>
              </a:ext>
            </a:extLst>
          </a:blip>
          <a:srcRect t="51608" r="6642" b="2686"/>
          <a:stretch>
            <a:fillRect/>
          </a:stretch>
        </p:blipFill>
        <p:spPr bwMode="auto">
          <a:xfrm>
            <a:off x="431800" y="6453188"/>
            <a:ext cx="179388" cy="404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 name="TextBox 38"/>
          <p:cNvSpPr txBox="1"/>
          <p:nvPr/>
        </p:nvSpPr>
        <p:spPr>
          <a:xfrm>
            <a:off x="0" y="3664002"/>
            <a:ext cx="9144000" cy="1908215"/>
          </a:xfrm>
          <a:prstGeom prst="rect">
            <a:avLst/>
          </a:prstGeom>
          <a:noFill/>
        </p:spPr>
        <p:txBody>
          <a:bodyPr>
            <a:spAutoFit/>
          </a:bodyPr>
          <a:lstStyle/>
          <a:p>
            <a:pPr algn="ctr" fontAlgn="auto">
              <a:spcBef>
                <a:spcPts val="0"/>
              </a:spcBef>
              <a:spcAft>
                <a:spcPts val="0"/>
              </a:spcAft>
              <a:defRPr/>
            </a:pPr>
            <a:r>
              <a:rPr lang="ru-RU" sz="4000" b="1" dirty="0" smtClean="0">
                <a:solidFill>
                  <a:schemeClr val="accent1">
                    <a:lumMod val="50000"/>
                  </a:schemeClr>
                </a:solidFill>
              </a:rPr>
              <a:t>СПАСИБО ЗА ВНИМАНИЕ!</a:t>
            </a:r>
          </a:p>
          <a:p>
            <a:pPr algn="ctr" fontAlgn="auto">
              <a:spcBef>
                <a:spcPts val="0"/>
              </a:spcBef>
              <a:spcAft>
                <a:spcPts val="0"/>
              </a:spcAft>
              <a:defRPr/>
            </a:pPr>
            <a:endParaRPr lang="ru-RU" dirty="0" smtClean="0">
              <a:solidFill>
                <a:schemeClr val="accent1">
                  <a:lumMod val="50000"/>
                </a:schemeClr>
              </a:solidFill>
              <a:latin typeface="+mn-lt"/>
            </a:endParaRPr>
          </a:p>
          <a:p>
            <a:pPr algn="ctr" fontAlgn="auto">
              <a:spcBef>
                <a:spcPts val="0"/>
              </a:spcBef>
              <a:spcAft>
                <a:spcPts val="0"/>
              </a:spcAft>
              <a:defRPr/>
            </a:pPr>
            <a:r>
              <a:rPr lang="en-US" sz="1600" b="1" dirty="0" smtClean="0">
                <a:solidFill>
                  <a:schemeClr val="accent1">
                    <a:lumMod val="50000"/>
                  </a:schemeClr>
                </a:solidFill>
                <a:latin typeface="Arial" pitchFamily="34" charset="0"/>
                <a:cs typeface="Arial" pitchFamily="34" charset="0"/>
              </a:rPr>
              <a:t>vsv@elvis.ru	</a:t>
            </a:r>
            <a:r>
              <a:rPr lang="ru-RU" sz="1600" b="1" dirty="0" smtClean="0">
                <a:solidFill>
                  <a:schemeClr val="accent1">
                    <a:lumMod val="50000"/>
                  </a:schemeClr>
                </a:solidFill>
                <a:latin typeface="Arial" pitchFamily="34" charset="0"/>
                <a:cs typeface="Arial" pitchFamily="34" charset="0"/>
              </a:rPr>
              <a:t> </a:t>
            </a:r>
            <a:r>
              <a:rPr lang="en-US" sz="1600" b="1" dirty="0" smtClean="0">
                <a:solidFill>
                  <a:schemeClr val="accent1">
                    <a:lumMod val="50000"/>
                  </a:schemeClr>
                </a:solidFill>
                <a:latin typeface="Arial" pitchFamily="34" charset="0"/>
                <a:cs typeface="Arial" pitchFamily="34" charset="0"/>
              </a:rPr>
              <a:t>	  @</a:t>
            </a:r>
            <a:r>
              <a:rPr lang="en-US" sz="1600" b="1" dirty="0" err="1" smtClean="0">
                <a:solidFill>
                  <a:schemeClr val="accent1">
                    <a:lumMod val="50000"/>
                  </a:schemeClr>
                </a:solidFill>
                <a:latin typeface="Arial" pitchFamily="34" charset="0"/>
                <a:cs typeface="Arial" pitchFamily="34" charset="0"/>
              </a:rPr>
              <a:t>vsv_elvis</a:t>
            </a:r>
            <a:endParaRPr lang="ru-RU" sz="1400" dirty="0">
              <a:solidFill>
                <a:schemeClr val="accent1">
                  <a:lumMod val="50000"/>
                </a:schemeClr>
              </a:solidFill>
              <a:latin typeface="Arial" pitchFamily="34" charset="0"/>
              <a:cs typeface="Arial" pitchFamily="34" charset="0"/>
            </a:endParaRPr>
          </a:p>
          <a:p>
            <a:pPr algn="ctr" fontAlgn="auto">
              <a:spcBef>
                <a:spcPts val="0"/>
              </a:spcBef>
              <a:spcAft>
                <a:spcPts val="0"/>
              </a:spcAft>
              <a:defRPr/>
            </a:pPr>
            <a:endParaRPr lang="ru-RU" sz="1400" b="1" dirty="0" smtClean="0">
              <a:solidFill>
                <a:schemeClr val="accent1">
                  <a:lumMod val="50000"/>
                </a:schemeClr>
              </a:solidFill>
              <a:latin typeface="Arial" pitchFamily="34" charset="0"/>
              <a:cs typeface="Arial" pitchFamily="34" charset="0"/>
            </a:endParaRPr>
          </a:p>
          <a:p>
            <a:pPr algn="ctr" fontAlgn="auto">
              <a:spcBef>
                <a:spcPts val="0"/>
              </a:spcBef>
              <a:spcAft>
                <a:spcPts val="0"/>
              </a:spcAft>
              <a:defRPr/>
            </a:pPr>
            <a:r>
              <a:rPr lang="en-US" sz="1400" b="1" dirty="0" smtClean="0">
                <a:solidFill>
                  <a:schemeClr val="accent1">
                    <a:lumMod val="50000"/>
                  </a:schemeClr>
                </a:solidFill>
                <a:latin typeface="Arial" pitchFamily="34" charset="0"/>
                <a:cs typeface="Arial" pitchFamily="34" charset="0"/>
              </a:rPr>
              <a:t>olegab@elvis.ru</a:t>
            </a:r>
            <a:endParaRPr lang="ru-RU" sz="1400" b="1" dirty="0">
              <a:solidFill>
                <a:schemeClr val="accent1">
                  <a:lumMod val="50000"/>
                </a:schemeClr>
              </a:solidFill>
              <a:latin typeface="Arial" pitchFamily="34" charset="0"/>
              <a:cs typeface="Arial" pitchFamily="34" charset="0"/>
            </a:endParaRPr>
          </a:p>
          <a:p>
            <a:pPr algn="ctr" fontAlgn="auto">
              <a:spcBef>
                <a:spcPts val="0"/>
              </a:spcBef>
              <a:spcAft>
                <a:spcPts val="0"/>
              </a:spcAft>
              <a:defRPr/>
            </a:pPr>
            <a:endParaRPr lang="en-US" sz="1600" b="1" dirty="0" smtClean="0">
              <a:solidFill>
                <a:schemeClr val="accent1">
                  <a:lumMod val="50000"/>
                </a:schemeClr>
              </a:solidFill>
              <a:latin typeface="Arial" pitchFamily="34" charset="0"/>
              <a:cs typeface="Arial" pitchFamily="34" charset="0"/>
            </a:endParaRPr>
          </a:p>
        </p:txBody>
      </p:sp>
      <p:sp>
        <p:nvSpPr>
          <p:cNvPr id="33" name="TextBox 32"/>
          <p:cNvSpPr txBox="1"/>
          <p:nvPr/>
        </p:nvSpPr>
        <p:spPr>
          <a:xfrm>
            <a:off x="6084888" y="1340768"/>
            <a:ext cx="3059112" cy="1014413"/>
          </a:xfrm>
          <a:prstGeom prst="rect">
            <a:avLst/>
          </a:prstGeom>
          <a:noFill/>
        </p:spPr>
        <p:txBody>
          <a:bodyPr>
            <a:spAutoFit/>
          </a:bodyPr>
          <a:lstStyle/>
          <a:p>
            <a:pPr algn="ctr" fontAlgn="auto">
              <a:spcBef>
                <a:spcPts val="0"/>
              </a:spcBef>
              <a:spcAft>
                <a:spcPts val="0"/>
              </a:spcAft>
              <a:defRPr/>
            </a:pPr>
            <a:r>
              <a:rPr lang="en-US" sz="2400" dirty="0">
                <a:solidFill>
                  <a:schemeClr val="tx1">
                    <a:lumMod val="75000"/>
                    <a:lumOff val="25000"/>
                  </a:schemeClr>
                </a:solidFill>
                <a:latin typeface="+mn-lt"/>
              </a:rPr>
              <a:t>20 </a:t>
            </a:r>
            <a:r>
              <a:rPr lang="ru-RU" sz="2400" dirty="0">
                <a:solidFill>
                  <a:schemeClr val="tx1">
                    <a:lumMod val="75000"/>
                    <a:lumOff val="25000"/>
                  </a:schemeClr>
                </a:solidFill>
                <a:latin typeface="+mn-lt"/>
              </a:rPr>
              <a:t>лет </a:t>
            </a:r>
          </a:p>
          <a:p>
            <a:pPr algn="ctr" fontAlgn="auto">
              <a:spcBef>
                <a:spcPts val="0"/>
              </a:spcBef>
              <a:spcAft>
                <a:spcPts val="0"/>
              </a:spcAft>
              <a:defRPr/>
            </a:pPr>
            <a:r>
              <a:rPr lang="ru-RU" dirty="0">
                <a:solidFill>
                  <a:schemeClr val="tx1">
                    <a:lumMod val="75000"/>
                    <a:lumOff val="25000"/>
                  </a:schemeClr>
                </a:solidFill>
                <a:latin typeface="+mn-lt"/>
              </a:rPr>
              <a:t>в море информационных технологий</a:t>
            </a:r>
          </a:p>
        </p:txBody>
      </p:sp>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48960" y="4527804"/>
            <a:ext cx="456255" cy="456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9524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9" name="Rectangle 2"/>
          <p:cNvSpPr>
            <a:spLocks noChangeArrowheads="1"/>
          </p:cNvSpPr>
          <p:nvPr/>
        </p:nvSpPr>
        <p:spPr bwMode="auto">
          <a:xfrm>
            <a:off x="1187624" y="908720"/>
            <a:ext cx="7915275"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ru-RU" sz="2000" b="1" dirty="0" smtClean="0">
                <a:solidFill>
                  <a:srgbClr val="FF0000"/>
                </a:solidFill>
                <a:effectLst>
                  <a:outerShdw blurRad="38100" dist="38100" dir="2700000" algn="tl">
                    <a:srgbClr val="C0C0C0"/>
                  </a:outerShdw>
                </a:effectLst>
                <a:latin typeface="Tahoma" pitchFamily="34" charset="0"/>
              </a:rPr>
              <a:t>ВВЕДЕНИЕ</a:t>
            </a:r>
            <a:r>
              <a:rPr lang="ru-RU" sz="4400" dirty="0" smtClean="0">
                <a:solidFill>
                  <a:schemeClr val="tx2"/>
                </a:solidFill>
              </a:rPr>
              <a:t> </a:t>
            </a:r>
            <a:r>
              <a:rPr lang="ru-RU" sz="2400" b="1" dirty="0">
                <a:solidFill>
                  <a:srgbClr val="FF0000"/>
                </a:solidFill>
                <a:effectLst>
                  <a:outerShdw blurRad="38100" dist="38100" dir="2700000" algn="tl">
                    <a:srgbClr val="C0C0C0"/>
                  </a:outerShdw>
                </a:effectLst>
                <a:latin typeface="Tahoma" pitchFamily="34" charset="0"/>
              </a:rPr>
              <a:t/>
            </a:r>
            <a:br>
              <a:rPr lang="ru-RU" sz="2400" b="1" dirty="0">
                <a:solidFill>
                  <a:srgbClr val="FF0000"/>
                </a:solidFill>
                <a:effectLst>
                  <a:outerShdw blurRad="38100" dist="38100" dir="2700000" algn="tl">
                    <a:srgbClr val="C0C0C0"/>
                  </a:outerShdw>
                </a:effectLst>
                <a:latin typeface="Tahoma" pitchFamily="34" charset="0"/>
              </a:rPr>
            </a:br>
            <a:r>
              <a:rPr lang="ru-RU" sz="500" b="1" dirty="0">
                <a:solidFill>
                  <a:srgbClr val="FF0000"/>
                </a:solidFill>
                <a:effectLst>
                  <a:outerShdw blurRad="38100" dist="38100" dir="2700000" algn="tl">
                    <a:srgbClr val="C0C0C0"/>
                  </a:outerShdw>
                </a:effectLst>
                <a:latin typeface="Tahoma" pitchFamily="34" charset="0"/>
              </a:rPr>
              <a:t/>
            </a:r>
            <a:br>
              <a:rPr lang="ru-RU" sz="500" b="1" dirty="0">
                <a:solidFill>
                  <a:srgbClr val="FF0000"/>
                </a:solidFill>
                <a:effectLst>
                  <a:outerShdw blurRad="38100" dist="38100" dir="2700000" algn="tl">
                    <a:srgbClr val="C0C0C0"/>
                  </a:outerShdw>
                </a:effectLst>
                <a:latin typeface="Tahoma" pitchFamily="34" charset="0"/>
              </a:rPr>
            </a:br>
            <a:endParaRPr lang="ru-RU" sz="1200" b="1" dirty="0">
              <a:solidFill>
                <a:schemeClr val="accent2"/>
              </a:solidFill>
              <a:effectLst>
                <a:outerShdw blurRad="38100" dist="38100" dir="2700000" algn="tl">
                  <a:srgbClr val="C0C0C0"/>
                </a:outerShdw>
              </a:effectLst>
              <a:latin typeface="Tahoma" pitchFamily="34" charset="0"/>
            </a:endParaRPr>
          </a:p>
        </p:txBody>
      </p:sp>
      <p:sp>
        <p:nvSpPr>
          <p:cNvPr id="10" name="Text Box 3"/>
          <p:cNvSpPr txBox="1">
            <a:spLocks noChangeArrowheads="1"/>
          </p:cNvSpPr>
          <p:nvPr/>
        </p:nvSpPr>
        <p:spPr bwMode="auto">
          <a:xfrm>
            <a:off x="468313" y="2204864"/>
            <a:ext cx="8516937" cy="2431435"/>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sz="2000" b="1" dirty="0" smtClean="0">
                <a:solidFill>
                  <a:srgbClr val="000066"/>
                </a:solidFill>
                <a:latin typeface="+mn-lt"/>
              </a:rPr>
              <a:t>Все </a:t>
            </a:r>
            <a:r>
              <a:rPr lang="ru-RU" sz="2000" b="1" dirty="0">
                <a:solidFill>
                  <a:srgbClr val="000066"/>
                </a:solidFill>
                <a:latin typeface="+mn-lt"/>
              </a:rPr>
              <a:t>больше и больше компаний в целях снижения затрат при применении информационных технологий рассматривают возможность перехода к использованию облачных технологий обработки информации. </a:t>
            </a:r>
          </a:p>
          <a:p>
            <a:pPr algn="ctr"/>
            <a:endParaRPr lang="ru-RU" sz="2000" b="1" dirty="0">
              <a:solidFill>
                <a:srgbClr val="000066"/>
              </a:solidFill>
              <a:latin typeface="+mn-lt"/>
            </a:endParaRPr>
          </a:p>
          <a:p>
            <a:pPr algn="ctr"/>
            <a:r>
              <a:rPr lang="ru-RU" dirty="0">
                <a:solidFill>
                  <a:srgbClr val="000066"/>
                </a:solidFill>
                <a:latin typeface="+mn-lt"/>
              </a:rPr>
              <a:t>Приобретая облачный сервис, каждый пользователь рассчитывает на его надежность. </a:t>
            </a:r>
            <a:r>
              <a:rPr lang="ru-RU" dirty="0" smtClean="0">
                <a:solidFill>
                  <a:srgbClr val="000066"/>
                </a:solidFill>
                <a:latin typeface="+mn-lt"/>
              </a:rPr>
              <a:t>Однако, </a:t>
            </a:r>
            <a:r>
              <a:rPr lang="ru-RU" dirty="0">
                <a:solidFill>
                  <a:srgbClr val="000066"/>
                </a:solidFill>
                <a:latin typeface="+mn-lt"/>
              </a:rPr>
              <a:t>провайдеры не могут самостоятельно решать все вопросы защиты пользовательской информации, но и </a:t>
            </a:r>
            <a:r>
              <a:rPr lang="ru-RU" dirty="0" smtClean="0">
                <a:solidFill>
                  <a:srgbClr val="000066"/>
                </a:solidFill>
                <a:latin typeface="+mn-lt"/>
              </a:rPr>
              <a:t>пользователь </a:t>
            </a:r>
            <a:r>
              <a:rPr lang="ru-RU" dirty="0">
                <a:solidFill>
                  <a:srgbClr val="000066"/>
                </a:solidFill>
                <a:latin typeface="+mn-lt"/>
              </a:rPr>
              <a:t>не в состоянии своими силами сделать такую систему эффективной. </a:t>
            </a:r>
            <a:endParaRPr lang="ru-RU" b="1" dirty="0">
              <a:solidFill>
                <a:srgbClr val="000066"/>
              </a:solidFill>
              <a:latin typeface="+mn-lt"/>
            </a:endParaRPr>
          </a:p>
        </p:txBody>
      </p:sp>
      <p:sp>
        <p:nvSpPr>
          <p:cNvPr id="12" name="Text Box 4"/>
          <p:cNvSpPr txBox="1">
            <a:spLocks noChangeArrowheads="1"/>
          </p:cNvSpPr>
          <p:nvPr/>
        </p:nvSpPr>
        <p:spPr bwMode="auto">
          <a:xfrm>
            <a:off x="431800" y="5641975"/>
            <a:ext cx="8512175" cy="646331"/>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b="1" i="1" dirty="0">
                <a:solidFill>
                  <a:srgbClr val="F20000"/>
                </a:solidFill>
              </a:rPr>
              <a:t>Провайдерам приходится каждого пользователя отдельно убеждать в надежности предоставляемых систем защиты.</a:t>
            </a:r>
            <a:endParaRPr lang="ru-RU" sz="1200" i="1" dirty="0">
              <a:solidFill>
                <a:srgbClr val="F20000"/>
              </a:solidFill>
            </a:endParaRPr>
          </a:p>
        </p:txBody>
      </p:sp>
      <p:sp>
        <p:nvSpPr>
          <p:cNvPr id="13"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smtClean="0">
                <a:solidFill>
                  <a:srgbClr val="1F497D">
                    <a:lumMod val="75000"/>
                  </a:srgbClr>
                </a:solidFill>
              </a:rPr>
              <a:t>© </a:t>
            </a:r>
            <a:r>
              <a:rPr lang="ru-RU" sz="1000" smtClean="0">
                <a:solidFill>
                  <a:schemeClr val="tx2">
                    <a:lumMod val="75000"/>
                  </a:schemeClr>
                </a:solidFill>
              </a:rPr>
              <a:t>ОАО «ЭЛВИС-ПЛЮС», 2012                                                                                                                                                    ЗАЩИЩЕННЫЕ КОРПОРАТИВНЫЕ СИСТЕМЫ</a:t>
            </a:r>
            <a:endParaRPr lang="ru-RU" sz="1000" dirty="0">
              <a:solidFill>
                <a:schemeClr val="tx2">
                  <a:lumMod val="75000"/>
                </a:schemeClr>
              </a:solidFill>
            </a:endParaRPr>
          </a:p>
        </p:txBody>
      </p:sp>
    </p:spTree>
    <p:extLst>
      <p:ext uri="{BB962C8B-B14F-4D97-AF65-F5344CB8AC3E}">
        <p14:creationId xmlns:p14="http://schemas.microsoft.com/office/powerpoint/2010/main" val="3350060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out)">
                                      <p:cBhvr>
                                        <p:cTn id="7" dur="500"/>
                                        <p:tgtEl>
                                          <p:spTgt spid="10"/>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ox(out)">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10" name="Rectangle 2"/>
          <p:cNvSpPr>
            <a:spLocks noChangeArrowheads="1"/>
          </p:cNvSpPr>
          <p:nvPr/>
        </p:nvSpPr>
        <p:spPr bwMode="auto">
          <a:xfrm>
            <a:off x="521792" y="2402661"/>
            <a:ext cx="8501557" cy="340260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10800" anchor="ctr">
            <a:spAutoFit/>
          </a:bodyPr>
          <a:lstStyle/>
          <a:p>
            <a:pPr marL="271463" marR="0" lvl="0" indent="-271463" algn="ctr" defTabSz="914400" eaLnBrk="1" fontAlgn="auto" latinLnBrk="0" hangingPunct="1">
              <a:lnSpc>
                <a:spcPct val="100000"/>
              </a:lnSpc>
              <a:spcBef>
                <a:spcPts val="0"/>
              </a:spcBef>
              <a:spcAft>
                <a:spcPts val="0"/>
              </a:spcAft>
              <a:buClrTx/>
              <a:buSzTx/>
              <a:buFontTx/>
              <a:buNone/>
              <a:tabLst/>
              <a:defRPr/>
            </a:pPr>
            <a:endParaRPr kumimoji="0" lang="ru-RU" sz="500" b="0" i="0" u="none" strike="noStrike" kern="0" cap="none" spc="0" normalizeH="0" baseline="0" noProof="0" dirty="0" smtClean="0">
              <a:ln>
                <a:noFill/>
              </a:ln>
              <a:solidFill>
                <a:srgbClr val="333399"/>
              </a:solidFill>
              <a:effectLst>
                <a:outerShdw blurRad="38100" dist="38100" dir="2700000" algn="tl">
                  <a:srgbClr val="C0C0C0"/>
                </a:outerShdw>
              </a:effectLst>
              <a:uLnTx/>
              <a:uFillTx/>
              <a:latin typeface="Tahoma" pitchFamily="34" charset="0"/>
            </a:endParaRPr>
          </a:p>
          <a:p>
            <a:pPr marL="271463" marR="0" lvl="0" indent="-271463" algn="just" defTabSz="914400" eaLnBrk="1" fontAlgn="auto" latinLnBrk="0" hangingPunct="1">
              <a:lnSpc>
                <a:spcPct val="80000"/>
              </a:lnSpc>
              <a:spcBef>
                <a:spcPts val="0"/>
              </a:spcBef>
              <a:spcAft>
                <a:spcPct val="40000"/>
              </a:spcAft>
              <a:buClr>
                <a:srgbClr val="FF0000"/>
              </a:buClr>
              <a:buSzPct val="130000"/>
              <a:buFont typeface="Wingdings" pitchFamily="2" charset="2"/>
              <a:buChar char="ü"/>
              <a:tabLst/>
              <a:defRPr/>
            </a:pPr>
            <a:r>
              <a:rPr kumimoji="0" lang="ru-RU" sz="1800" b="1" i="0" u="none" strike="noStrike" kern="0" cap="none" spc="0" normalizeH="0" baseline="0" noProof="0" dirty="0" smtClean="0">
                <a:ln>
                  <a:noFill/>
                </a:ln>
                <a:solidFill>
                  <a:srgbClr val="000066"/>
                </a:solidFill>
                <a:effectLst/>
                <a:uLnTx/>
                <a:uFillTx/>
              </a:rPr>
              <a:t>Нормативно-правовые</a:t>
            </a:r>
          </a:p>
          <a:p>
            <a:pPr marL="628650" marR="0" lvl="1" indent="0" algn="just" defTabSz="914400" eaLnBrk="1" fontAlgn="auto" latinLnBrk="0" hangingPunct="1">
              <a:spcAft>
                <a:spcPts val="0"/>
              </a:spcAft>
              <a:buClr>
                <a:srgbClr val="EA0000"/>
              </a:buClr>
              <a:buSzPct val="80000"/>
              <a:buFont typeface="Wingdings" pitchFamily="2" charset="2"/>
              <a:buChar char="§"/>
              <a:tabLst/>
              <a:defRPr/>
            </a:pPr>
            <a:r>
              <a:rPr kumimoji="0" lang="ru-RU" sz="1800" b="1" i="0" u="none" strike="noStrike" kern="0" cap="none" spc="0" normalizeH="0" baseline="0" noProof="0" dirty="0" smtClean="0">
                <a:ln>
                  <a:noFill/>
                </a:ln>
                <a:solidFill>
                  <a:srgbClr val="000066"/>
                </a:solidFill>
                <a:effectLst/>
                <a:uLnTx/>
                <a:uFillTx/>
              </a:rPr>
              <a:t> </a:t>
            </a:r>
            <a:r>
              <a:rPr kumimoji="0" lang="ru-RU" b="0" i="0" u="none" strike="noStrike" kern="0" cap="none" spc="0" normalizeH="0" baseline="0" noProof="0" dirty="0" smtClean="0">
                <a:ln>
                  <a:noFill/>
                </a:ln>
                <a:solidFill>
                  <a:srgbClr val="000066"/>
                </a:solidFill>
                <a:effectLst/>
                <a:uLnTx/>
                <a:uFillTx/>
              </a:rPr>
              <a:t>Нет нормативов и требований по защите и типовой модели угроз</a:t>
            </a:r>
          </a:p>
          <a:p>
            <a:pPr marL="628650" marR="0" lvl="1" indent="0" algn="just" defTabSz="914400" eaLnBrk="1" fontAlgn="auto" latinLnBrk="0" hangingPunct="1">
              <a:spcAft>
                <a:spcPts val="0"/>
              </a:spcAft>
              <a:buClr>
                <a:srgbClr val="EA0000"/>
              </a:buClr>
              <a:buSzPct val="80000"/>
              <a:buFont typeface="Wingdings" pitchFamily="2" charset="2"/>
              <a:buChar char="§"/>
              <a:tabLst/>
              <a:defRPr/>
            </a:pPr>
            <a:r>
              <a:rPr kumimoji="0" lang="ru-RU" b="0" i="0" u="none" strike="noStrike" kern="0" cap="none" spc="0" normalizeH="0" baseline="0" noProof="0" dirty="0" smtClean="0">
                <a:ln>
                  <a:noFill/>
                </a:ln>
                <a:solidFill>
                  <a:srgbClr val="000066"/>
                </a:solidFill>
                <a:effectLst/>
                <a:uLnTx/>
                <a:uFillTx/>
              </a:rPr>
              <a:t> Нет концептуальных подходов к безопасности</a:t>
            </a:r>
          </a:p>
          <a:p>
            <a:pPr marL="628650" marR="0" lvl="1" indent="0" algn="just" defTabSz="914400" eaLnBrk="1" fontAlgn="auto" latinLnBrk="0" hangingPunct="1">
              <a:spcAft>
                <a:spcPts val="0"/>
              </a:spcAft>
              <a:buClr>
                <a:srgbClr val="EA0000"/>
              </a:buClr>
              <a:buSzPct val="80000"/>
              <a:buFont typeface="Wingdings" pitchFamily="2" charset="2"/>
              <a:buChar char="§"/>
              <a:tabLst/>
              <a:defRPr/>
            </a:pPr>
            <a:r>
              <a:rPr kumimoji="0" lang="ru-RU" b="0" i="0" u="none" strike="noStrike" kern="0" cap="none" spc="0" normalizeH="0" baseline="0" noProof="0" dirty="0" smtClean="0">
                <a:ln>
                  <a:noFill/>
                </a:ln>
                <a:solidFill>
                  <a:srgbClr val="000066"/>
                </a:solidFill>
                <a:effectLst/>
                <a:uLnTx/>
                <a:uFillTx/>
              </a:rPr>
              <a:t> Нет правовой основы отношений провайдер/пользователь </a:t>
            </a:r>
          </a:p>
          <a:p>
            <a:pPr marL="628650" marR="0" lvl="1" indent="0" algn="just" defTabSz="914400" eaLnBrk="1" fontAlgn="auto" latinLnBrk="0" hangingPunct="1">
              <a:spcAft>
                <a:spcPts val="0"/>
              </a:spcAft>
              <a:buClr>
                <a:srgbClr val="EA0000"/>
              </a:buClr>
              <a:buSzPct val="80000"/>
              <a:buFont typeface="Wingdings" pitchFamily="2" charset="2"/>
              <a:buChar char="§"/>
              <a:tabLst/>
              <a:defRPr/>
            </a:pPr>
            <a:r>
              <a:rPr kumimoji="0" lang="ru-RU" b="0" i="0" u="none" strike="noStrike" kern="0" cap="none" spc="0" normalizeH="0" baseline="0" noProof="0" dirty="0" smtClean="0">
                <a:ln>
                  <a:noFill/>
                </a:ln>
                <a:solidFill>
                  <a:srgbClr val="000066"/>
                </a:solidFill>
                <a:effectLst/>
                <a:uLnTx/>
                <a:uFillTx/>
              </a:rPr>
              <a:t> Не урегулированы отношения при </a:t>
            </a:r>
            <a:r>
              <a:rPr kumimoji="0" lang="ru-RU" b="0" i="0" u="none" strike="noStrike" kern="0" cap="none" spc="0" normalizeH="0" baseline="0" noProof="0" dirty="0" err="1" smtClean="0">
                <a:ln>
                  <a:noFill/>
                </a:ln>
                <a:solidFill>
                  <a:srgbClr val="000066"/>
                </a:solidFill>
                <a:effectLst/>
                <a:uLnTx/>
                <a:uFillTx/>
              </a:rPr>
              <a:t>трансграничности</a:t>
            </a:r>
            <a:r>
              <a:rPr kumimoji="0" lang="ru-RU" b="0" i="0" u="none" strike="noStrike" kern="0" cap="none" spc="0" normalizeH="0" baseline="0" noProof="0" dirty="0" smtClean="0">
                <a:ln>
                  <a:noFill/>
                </a:ln>
                <a:solidFill>
                  <a:srgbClr val="000066"/>
                </a:solidFill>
                <a:effectLst/>
                <a:uLnTx/>
                <a:uFillTx/>
              </a:rPr>
              <a:t> облачной среды</a:t>
            </a:r>
          </a:p>
          <a:p>
            <a:pPr marL="271463" marR="0" lvl="0" indent="-271463" algn="just" defTabSz="914400" eaLnBrk="1" fontAlgn="auto" latinLnBrk="0" hangingPunct="1">
              <a:lnSpc>
                <a:spcPct val="80000"/>
              </a:lnSpc>
              <a:spcBef>
                <a:spcPct val="40000"/>
              </a:spcBef>
              <a:spcAft>
                <a:spcPct val="40000"/>
              </a:spcAft>
              <a:buClr>
                <a:srgbClr val="FF0000"/>
              </a:buClr>
              <a:buSzPct val="130000"/>
              <a:buFont typeface="Wingdings" pitchFamily="2" charset="2"/>
              <a:buChar char="ü"/>
              <a:tabLst/>
              <a:defRPr/>
            </a:pPr>
            <a:r>
              <a:rPr kumimoji="0" lang="ru-RU" sz="1800" b="1" i="0" u="none" strike="noStrike" kern="0" cap="none" spc="0" normalizeH="0" baseline="0" noProof="0" dirty="0" smtClean="0">
                <a:ln>
                  <a:noFill/>
                </a:ln>
                <a:solidFill>
                  <a:srgbClr val="000066"/>
                </a:solidFill>
                <a:effectLst/>
                <a:uLnTx/>
                <a:uFillTx/>
              </a:rPr>
              <a:t>Технологические</a:t>
            </a:r>
          </a:p>
          <a:p>
            <a:pPr marL="628650" marR="0" lvl="1" indent="0" algn="just" defTabSz="914400" eaLnBrk="1" fontAlgn="auto" latinLnBrk="0" hangingPunct="1">
              <a:spcBef>
                <a:spcPts val="0"/>
              </a:spcBef>
              <a:spcAft>
                <a:spcPts val="0"/>
              </a:spcAft>
              <a:buClr>
                <a:srgbClr val="DE0000"/>
              </a:buClr>
              <a:buSzPct val="80000"/>
              <a:buFont typeface="Wingdings" pitchFamily="2" charset="2"/>
              <a:buChar char="§"/>
              <a:tabLst/>
              <a:defRPr/>
            </a:pPr>
            <a:r>
              <a:rPr kumimoji="0" lang="ru-RU" sz="1800" b="1" i="0" u="none" strike="noStrike" kern="0" cap="none" spc="0" normalizeH="0" baseline="0" noProof="0" dirty="0" smtClean="0">
                <a:ln>
                  <a:noFill/>
                </a:ln>
                <a:solidFill>
                  <a:srgbClr val="000066"/>
                </a:solidFill>
                <a:effectLst/>
                <a:uLnTx/>
                <a:uFillTx/>
              </a:rPr>
              <a:t> </a:t>
            </a:r>
            <a:r>
              <a:rPr kumimoji="0" lang="ru-RU" b="0" i="0" u="none" strike="noStrike" kern="0" cap="none" spc="0" normalizeH="0" baseline="0" noProof="0" dirty="0" smtClean="0">
                <a:ln>
                  <a:noFill/>
                </a:ln>
                <a:solidFill>
                  <a:srgbClr val="000066"/>
                </a:solidFill>
                <a:effectLst/>
                <a:uLnTx/>
                <a:uFillTx/>
              </a:rPr>
              <a:t>Сужение возможности использования традиционных средств защиты</a:t>
            </a:r>
          </a:p>
          <a:p>
            <a:pPr marL="628650" marR="0" lvl="1" indent="0" algn="just" defTabSz="914400" eaLnBrk="1" fontAlgn="auto" latinLnBrk="0" hangingPunct="1">
              <a:spcBef>
                <a:spcPts val="0"/>
              </a:spcBef>
              <a:spcAft>
                <a:spcPts val="0"/>
              </a:spcAft>
              <a:buClr>
                <a:srgbClr val="DE0000"/>
              </a:buClr>
              <a:buSzPct val="80000"/>
              <a:buFont typeface="Wingdings" pitchFamily="2" charset="2"/>
              <a:buChar char="§"/>
              <a:tabLst/>
              <a:defRPr/>
            </a:pPr>
            <a:r>
              <a:rPr kumimoji="0" lang="ru-RU" b="0" i="0" u="none" strike="noStrike" kern="0" cap="none" spc="0" normalizeH="0" baseline="0" noProof="0" dirty="0" smtClean="0">
                <a:ln>
                  <a:noFill/>
                </a:ln>
                <a:solidFill>
                  <a:srgbClr val="000066"/>
                </a:solidFill>
                <a:effectLst/>
                <a:uLnTx/>
                <a:uFillTx/>
              </a:rPr>
              <a:t> Непрозрачность</a:t>
            </a:r>
            <a:r>
              <a:rPr kumimoji="0" lang="ru-RU" b="0" i="0" u="none" strike="noStrike" kern="0" cap="none" spc="0" normalizeH="0" noProof="0" dirty="0" smtClean="0">
                <a:ln>
                  <a:noFill/>
                </a:ln>
                <a:solidFill>
                  <a:srgbClr val="000066"/>
                </a:solidFill>
                <a:effectLst/>
                <a:uLnTx/>
                <a:uFillTx/>
              </a:rPr>
              <a:t> процедуры управления инфраструктурой для пользователя</a:t>
            </a:r>
            <a:endParaRPr kumimoji="0" lang="ru-RU" b="0" i="0" u="none" strike="noStrike" kern="0" cap="none" spc="0" normalizeH="0" baseline="0" noProof="0" dirty="0" smtClean="0">
              <a:ln>
                <a:noFill/>
              </a:ln>
              <a:solidFill>
                <a:srgbClr val="000066"/>
              </a:solidFill>
              <a:effectLst/>
              <a:uLnTx/>
              <a:uFillTx/>
            </a:endParaRPr>
          </a:p>
          <a:p>
            <a:pPr marL="628650" marR="0" lvl="1" indent="0" algn="just" defTabSz="914400" eaLnBrk="1" fontAlgn="auto" latinLnBrk="0" hangingPunct="1">
              <a:spcBef>
                <a:spcPts val="0"/>
              </a:spcBef>
              <a:spcAft>
                <a:spcPts val="0"/>
              </a:spcAft>
              <a:buClr>
                <a:srgbClr val="DE0000"/>
              </a:buClr>
              <a:buSzPct val="80000"/>
              <a:buFont typeface="Wingdings" pitchFamily="2" charset="2"/>
              <a:buChar char="§"/>
              <a:tabLst/>
              <a:defRPr/>
            </a:pPr>
            <a:r>
              <a:rPr kumimoji="0" lang="ru-RU" b="0" i="0" u="none" strike="noStrike" kern="0" cap="none" spc="0" normalizeH="0" baseline="0" noProof="0" dirty="0" smtClean="0">
                <a:ln>
                  <a:noFill/>
                </a:ln>
                <a:solidFill>
                  <a:srgbClr val="000066"/>
                </a:solidFill>
                <a:effectLst/>
                <a:uLnTx/>
                <a:uFillTx/>
              </a:rPr>
              <a:t> Проблема конфиденциальности и целостности удаленного доступа</a:t>
            </a:r>
          </a:p>
          <a:p>
            <a:pPr marL="628650" marR="0" lvl="1" indent="0" algn="just" defTabSz="914400" eaLnBrk="1" fontAlgn="auto" latinLnBrk="0" hangingPunct="1">
              <a:spcBef>
                <a:spcPts val="0"/>
              </a:spcBef>
              <a:spcAft>
                <a:spcPts val="0"/>
              </a:spcAft>
              <a:buClr>
                <a:srgbClr val="DE0000"/>
              </a:buClr>
              <a:buSzPct val="80000"/>
              <a:buFont typeface="Wingdings" pitchFamily="2" charset="2"/>
              <a:buChar char="§"/>
              <a:tabLst/>
              <a:defRPr/>
            </a:pPr>
            <a:r>
              <a:rPr kumimoji="0" lang="ru-RU" b="0" i="0" u="none" strike="noStrike" kern="0" cap="none" spc="0" normalizeH="0" baseline="0" noProof="0" dirty="0" smtClean="0">
                <a:ln>
                  <a:noFill/>
                </a:ln>
                <a:solidFill>
                  <a:srgbClr val="000066"/>
                </a:solidFill>
                <a:effectLst/>
                <a:uLnTx/>
                <a:uFillTx/>
              </a:rPr>
              <a:t> Обязательное наличие гипервизора и проблема его целостности</a:t>
            </a:r>
          </a:p>
          <a:p>
            <a:pPr marL="628650" marR="0" lvl="1" indent="0" algn="just" defTabSz="914400" eaLnBrk="1" fontAlgn="auto" latinLnBrk="0" hangingPunct="1">
              <a:spcBef>
                <a:spcPts val="0"/>
              </a:spcBef>
              <a:spcAft>
                <a:spcPts val="0"/>
              </a:spcAft>
              <a:buClr>
                <a:srgbClr val="DE0000"/>
              </a:buClr>
              <a:buSzPct val="80000"/>
              <a:buFont typeface="Wingdings" pitchFamily="2" charset="2"/>
              <a:buChar char="§"/>
              <a:tabLst/>
              <a:defRPr/>
            </a:pPr>
            <a:r>
              <a:rPr kumimoji="0" lang="ru-RU" b="0" i="0" u="none" strike="noStrike" kern="0" cap="none" spc="0" normalizeH="0" baseline="0" noProof="0" dirty="0" smtClean="0">
                <a:ln>
                  <a:noFill/>
                </a:ln>
                <a:solidFill>
                  <a:srgbClr val="000066"/>
                </a:solidFill>
                <a:effectLst/>
                <a:uLnTx/>
                <a:uFillTx/>
              </a:rPr>
              <a:t> Проблема динамичности ВМ и наличия бездействующих клонов</a:t>
            </a:r>
          </a:p>
        </p:txBody>
      </p:sp>
      <p:sp>
        <p:nvSpPr>
          <p:cNvPr id="11" name="Rectangle 5"/>
          <p:cNvSpPr>
            <a:spLocks noChangeArrowheads="1"/>
          </p:cNvSpPr>
          <p:nvPr/>
        </p:nvSpPr>
        <p:spPr bwMode="auto">
          <a:xfrm>
            <a:off x="719807" y="908720"/>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ru-RU" sz="20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Tahoma" pitchFamily="34" charset="0"/>
              </a:rPr>
              <a:t>ОСНОВНЫЕ ПРОБЛЕМЫ ИБ</a:t>
            </a:r>
            <a:r>
              <a:rPr kumimoji="0" lang="ru-RU" sz="2000" b="1" i="0" u="none" strike="noStrike" kern="0" cap="none" spc="0" normalizeH="0" noProof="0" dirty="0" smtClean="0">
                <a:ln>
                  <a:noFill/>
                </a:ln>
                <a:solidFill>
                  <a:srgbClr val="FF0000"/>
                </a:solidFill>
                <a:effectLst>
                  <a:outerShdw blurRad="38100" dist="38100" dir="2700000" algn="tl">
                    <a:srgbClr val="C0C0C0"/>
                  </a:outerShdw>
                </a:effectLst>
                <a:uLnTx/>
                <a:uFillTx/>
                <a:latin typeface="Tahoma" pitchFamily="34" charset="0"/>
              </a:rPr>
              <a:t> В «ОБЛАКАХ»</a:t>
            </a:r>
            <a:endParaRPr kumimoji="0" lang="ru-RU" sz="1200" b="1" i="0" u="none" strike="noStrike" kern="0" cap="none" spc="0" normalizeH="0" baseline="0" noProof="0" dirty="0" smtClean="0">
              <a:ln>
                <a:noFill/>
              </a:ln>
              <a:solidFill>
                <a:srgbClr val="333399"/>
              </a:solidFill>
              <a:effectLst>
                <a:outerShdw blurRad="38100" dist="38100" dir="2700000" algn="tl">
                  <a:srgbClr val="C0C0C0"/>
                </a:outerShdw>
              </a:effectLst>
              <a:uLnTx/>
              <a:uFillTx/>
              <a:latin typeface="Tahoma" pitchFamily="34" charset="0"/>
            </a:endParaRPr>
          </a:p>
        </p:txBody>
      </p:sp>
      <p:sp>
        <p:nvSpPr>
          <p:cNvPr id="12" name="Text Box 6"/>
          <p:cNvSpPr txBox="1">
            <a:spLocks noChangeArrowheads="1"/>
          </p:cNvSpPr>
          <p:nvPr/>
        </p:nvSpPr>
        <p:spPr bwMode="auto">
          <a:xfrm>
            <a:off x="468313" y="5879013"/>
            <a:ext cx="8505825" cy="646331"/>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1" u="none" strike="noStrike" kern="0" cap="none" spc="0" normalizeH="0" baseline="0" noProof="0" dirty="0" smtClean="0">
                <a:ln>
                  <a:noFill/>
                </a:ln>
                <a:solidFill>
                  <a:srgbClr val="F20000"/>
                </a:solidFill>
                <a:effectLst/>
                <a:uLnTx/>
                <a:uFillTx/>
                <a:latin typeface="Arial" charset="0"/>
              </a:rPr>
              <a:t>Для решения этих проблем необходимо создание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ru-RU" sz="1800" b="1" i="1" u="none" strike="noStrike" kern="0" cap="none" spc="0" normalizeH="0" baseline="0" noProof="0" dirty="0" smtClean="0">
                <a:ln>
                  <a:noFill/>
                </a:ln>
                <a:solidFill>
                  <a:srgbClr val="F20000"/>
                </a:solidFill>
                <a:effectLst/>
                <a:uLnTx/>
                <a:uFillTx/>
                <a:latin typeface="Arial" charset="0"/>
              </a:rPr>
              <a:t>«доверенного облака»</a:t>
            </a:r>
          </a:p>
        </p:txBody>
      </p:sp>
      <p:sp>
        <p:nvSpPr>
          <p:cNvPr id="13" name="Text Box 3"/>
          <p:cNvSpPr txBox="1">
            <a:spLocks noChangeArrowheads="1"/>
          </p:cNvSpPr>
          <p:nvPr/>
        </p:nvSpPr>
        <p:spPr bwMode="auto">
          <a:xfrm>
            <a:off x="457201" y="1615682"/>
            <a:ext cx="8516937" cy="707886"/>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sz="2000" b="1" dirty="0">
                <a:solidFill>
                  <a:srgbClr val="000066"/>
                </a:solidFill>
              </a:rPr>
              <a:t>При организации защиты «облачных» технологий возникают две взаимосвязанные группы проблем: </a:t>
            </a:r>
            <a:endParaRPr lang="ru-RU" b="1" dirty="0">
              <a:solidFill>
                <a:srgbClr val="000066"/>
              </a:solidFill>
            </a:endParaRPr>
          </a:p>
        </p:txBody>
      </p:sp>
      <p:sp>
        <p:nvSpPr>
          <p:cNvPr id="14"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smtClean="0">
                <a:solidFill>
                  <a:srgbClr val="1F497D">
                    <a:lumMod val="75000"/>
                  </a:srgbClr>
                </a:solidFill>
              </a:rPr>
              <a:t>© </a:t>
            </a:r>
            <a:r>
              <a:rPr lang="ru-RU" sz="1000" smtClean="0">
                <a:solidFill>
                  <a:schemeClr val="tx2">
                    <a:lumMod val="75000"/>
                  </a:schemeClr>
                </a:solidFill>
              </a:rPr>
              <a:t>ОАО «ЭЛВИС-ПЛЮС», 2012                                                                                                                                                    ЗАЩИЩЕННЫЕ КОРПОРАТИВНЫЕ СИСТЕМЫ</a:t>
            </a:r>
            <a:endParaRPr lang="ru-RU" sz="1000" dirty="0">
              <a:solidFill>
                <a:schemeClr val="tx2">
                  <a:lumMod val="75000"/>
                </a:schemeClr>
              </a:solidFill>
            </a:endParaRPr>
          </a:p>
        </p:txBody>
      </p:sp>
    </p:spTree>
    <p:extLst>
      <p:ext uri="{BB962C8B-B14F-4D97-AF65-F5344CB8AC3E}">
        <p14:creationId xmlns:p14="http://schemas.microsoft.com/office/powerpoint/2010/main" val="3612999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out)">
                                      <p:cBhvr>
                                        <p:cTn id="7" dur="500"/>
                                        <p:tgtEl>
                                          <p:spTgt spid="13"/>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anim calcmode="lin" valueType="num">
                                      <p:cBhvr additive="base">
                                        <p:cTn id="11" dur="1000" fill="hold"/>
                                        <p:tgtEl>
                                          <p:spTgt spid="10">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10">
                                            <p:txEl>
                                              <p:pRg st="1" end="1"/>
                                            </p:txEl>
                                          </p:spTgt>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8" fill="hold" nodeType="afterEffect">
                                  <p:stCondLst>
                                    <p:cond delay="0"/>
                                  </p:stCondLst>
                                  <p:childTnLst>
                                    <p:set>
                                      <p:cBhvr>
                                        <p:cTn id="15" dur="1" fill="hold">
                                          <p:stCondLst>
                                            <p:cond delay="0"/>
                                          </p:stCondLst>
                                        </p:cTn>
                                        <p:tgtEl>
                                          <p:spTgt spid="10">
                                            <p:txEl>
                                              <p:pRg st="6" end="6"/>
                                            </p:txEl>
                                          </p:spTgt>
                                        </p:tgtEl>
                                        <p:attrNameLst>
                                          <p:attrName>style.visibility</p:attrName>
                                        </p:attrNameLst>
                                      </p:cBhvr>
                                      <p:to>
                                        <p:strVal val="visible"/>
                                      </p:to>
                                    </p:set>
                                    <p:anim calcmode="lin" valueType="num">
                                      <p:cBhvr additive="base">
                                        <p:cTn id="16" dur="1000" fill="hold"/>
                                        <p:tgtEl>
                                          <p:spTgt spid="10">
                                            <p:txEl>
                                              <p:pRg st="6" end="6"/>
                                            </p:txEl>
                                          </p:spTgt>
                                        </p:tgtEl>
                                        <p:attrNameLst>
                                          <p:attrName>ppt_x</p:attrName>
                                        </p:attrNameLst>
                                      </p:cBhvr>
                                      <p:tavLst>
                                        <p:tav tm="0">
                                          <p:val>
                                            <p:strVal val="0-#ppt_w/2"/>
                                          </p:val>
                                        </p:tav>
                                        <p:tav tm="100000">
                                          <p:val>
                                            <p:strVal val="#ppt_x"/>
                                          </p:val>
                                        </p:tav>
                                      </p:tavLst>
                                    </p:anim>
                                    <p:anim calcmode="lin" valueType="num">
                                      <p:cBhvr additive="base">
                                        <p:cTn id="17" dur="1000" fill="hold"/>
                                        <p:tgtEl>
                                          <p:spTgt spid="10">
                                            <p:txEl>
                                              <p:pRg st="6" end="6"/>
                                            </p:txEl>
                                          </p:spTgt>
                                        </p:tgtEl>
                                        <p:attrNameLst>
                                          <p:attrName>ppt_y</p:attrName>
                                        </p:attrNameLst>
                                      </p:cBhvr>
                                      <p:tavLst>
                                        <p:tav tm="0">
                                          <p:val>
                                            <p:strVal val="#ppt_y"/>
                                          </p:val>
                                        </p:tav>
                                        <p:tav tm="100000">
                                          <p:val>
                                            <p:strVal val="#ppt_y"/>
                                          </p:val>
                                        </p:tav>
                                      </p:tavLst>
                                    </p:anim>
                                  </p:childTnLst>
                                </p:cTn>
                              </p:par>
                            </p:childTnLst>
                          </p:cTn>
                        </p:par>
                        <p:par>
                          <p:cTn id="18" fill="hold">
                            <p:stCondLst>
                              <p:cond delay="2500"/>
                            </p:stCondLst>
                            <p:childTnLst>
                              <p:par>
                                <p:cTn id="19" presetID="4" presetClass="entr" presetSubtype="16" fill="hold" nodeType="afterEffect">
                                  <p:stCondLst>
                                    <p:cond delay="0"/>
                                  </p:stCondLst>
                                  <p:childTnLst>
                                    <p:set>
                                      <p:cBhvr>
                                        <p:cTn id="20" dur="1" fill="hold">
                                          <p:stCondLst>
                                            <p:cond delay="0"/>
                                          </p:stCondLst>
                                        </p:cTn>
                                        <p:tgtEl>
                                          <p:spTgt spid="10">
                                            <p:txEl>
                                              <p:pRg st="2" end="2"/>
                                            </p:txEl>
                                          </p:spTgt>
                                        </p:tgtEl>
                                        <p:attrNameLst>
                                          <p:attrName>style.visibility</p:attrName>
                                        </p:attrNameLst>
                                      </p:cBhvr>
                                      <p:to>
                                        <p:strVal val="visible"/>
                                      </p:to>
                                    </p:set>
                                    <p:animEffect transition="in" filter="box(in)">
                                      <p:cBhvr>
                                        <p:cTn id="21" dur="1000"/>
                                        <p:tgtEl>
                                          <p:spTgt spid="10">
                                            <p:txEl>
                                              <p:pRg st="2" end="2"/>
                                            </p:txEl>
                                          </p:spTgt>
                                        </p:tgtEl>
                                      </p:cBhvr>
                                    </p:animEffect>
                                  </p:childTnLst>
                                </p:cTn>
                              </p:par>
                            </p:childTnLst>
                          </p:cTn>
                        </p:par>
                        <p:par>
                          <p:cTn id="22" fill="hold">
                            <p:stCondLst>
                              <p:cond delay="3500"/>
                            </p:stCondLst>
                            <p:childTnLst>
                              <p:par>
                                <p:cTn id="23" presetID="4" presetClass="entr" presetSubtype="16" fill="hold" nodeType="after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animEffect transition="in" filter="box(in)">
                                      <p:cBhvr>
                                        <p:cTn id="25" dur="1000"/>
                                        <p:tgtEl>
                                          <p:spTgt spid="10">
                                            <p:txEl>
                                              <p:pRg st="3" end="3"/>
                                            </p:txEl>
                                          </p:spTgt>
                                        </p:tgtEl>
                                      </p:cBhvr>
                                    </p:animEffect>
                                  </p:childTnLst>
                                </p:cTn>
                              </p:par>
                            </p:childTnLst>
                          </p:cTn>
                        </p:par>
                        <p:par>
                          <p:cTn id="26" fill="hold">
                            <p:stCondLst>
                              <p:cond delay="4500"/>
                            </p:stCondLst>
                            <p:childTnLst>
                              <p:par>
                                <p:cTn id="27" presetID="4" presetClass="entr" presetSubtype="16" fill="hold" nodeType="afterEffect">
                                  <p:stCondLst>
                                    <p:cond delay="0"/>
                                  </p:stCondLst>
                                  <p:childTnLst>
                                    <p:set>
                                      <p:cBhvr>
                                        <p:cTn id="28" dur="1" fill="hold">
                                          <p:stCondLst>
                                            <p:cond delay="0"/>
                                          </p:stCondLst>
                                        </p:cTn>
                                        <p:tgtEl>
                                          <p:spTgt spid="10">
                                            <p:txEl>
                                              <p:pRg st="4" end="4"/>
                                            </p:txEl>
                                          </p:spTgt>
                                        </p:tgtEl>
                                        <p:attrNameLst>
                                          <p:attrName>style.visibility</p:attrName>
                                        </p:attrNameLst>
                                      </p:cBhvr>
                                      <p:to>
                                        <p:strVal val="visible"/>
                                      </p:to>
                                    </p:set>
                                    <p:animEffect transition="in" filter="box(in)">
                                      <p:cBhvr>
                                        <p:cTn id="29" dur="1000"/>
                                        <p:tgtEl>
                                          <p:spTgt spid="10">
                                            <p:txEl>
                                              <p:pRg st="4" end="4"/>
                                            </p:txEl>
                                          </p:spTgt>
                                        </p:tgtEl>
                                      </p:cBhvr>
                                    </p:animEffect>
                                  </p:childTnLst>
                                </p:cTn>
                              </p:par>
                            </p:childTnLst>
                          </p:cTn>
                        </p:par>
                        <p:par>
                          <p:cTn id="30" fill="hold">
                            <p:stCondLst>
                              <p:cond delay="5500"/>
                            </p:stCondLst>
                            <p:childTnLst>
                              <p:par>
                                <p:cTn id="31" presetID="4" presetClass="entr" presetSubtype="16" fill="hold" nodeType="afterEffect">
                                  <p:stCondLst>
                                    <p:cond delay="0"/>
                                  </p:stCondLst>
                                  <p:childTnLst>
                                    <p:set>
                                      <p:cBhvr>
                                        <p:cTn id="32" dur="1" fill="hold">
                                          <p:stCondLst>
                                            <p:cond delay="0"/>
                                          </p:stCondLst>
                                        </p:cTn>
                                        <p:tgtEl>
                                          <p:spTgt spid="10">
                                            <p:txEl>
                                              <p:pRg st="5" end="5"/>
                                            </p:txEl>
                                          </p:spTgt>
                                        </p:tgtEl>
                                        <p:attrNameLst>
                                          <p:attrName>style.visibility</p:attrName>
                                        </p:attrNameLst>
                                      </p:cBhvr>
                                      <p:to>
                                        <p:strVal val="visible"/>
                                      </p:to>
                                    </p:set>
                                    <p:animEffect transition="in" filter="box(in)">
                                      <p:cBhvr>
                                        <p:cTn id="33" dur="1000"/>
                                        <p:tgtEl>
                                          <p:spTgt spid="10">
                                            <p:txEl>
                                              <p:pRg st="5" end="5"/>
                                            </p:txEl>
                                          </p:spTgt>
                                        </p:tgtEl>
                                      </p:cBhvr>
                                    </p:animEffect>
                                  </p:childTnLst>
                                </p:cTn>
                              </p:par>
                            </p:childTnLst>
                          </p:cTn>
                        </p:par>
                        <p:par>
                          <p:cTn id="34" fill="hold">
                            <p:stCondLst>
                              <p:cond delay="6500"/>
                            </p:stCondLst>
                            <p:childTnLst>
                              <p:par>
                                <p:cTn id="35" presetID="4" presetClass="entr" presetSubtype="16" fill="hold" nodeType="afterEffect">
                                  <p:stCondLst>
                                    <p:cond delay="0"/>
                                  </p:stCondLst>
                                  <p:childTnLst>
                                    <p:set>
                                      <p:cBhvr>
                                        <p:cTn id="36" dur="1" fill="hold">
                                          <p:stCondLst>
                                            <p:cond delay="0"/>
                                          </p:stCondLst>
                                        </p:cTn>
                                        <p:tgtEl>
                                          <p:spTgt spid="10">
                                            <p:txEl>
                                              <p:pRg st="7" end="7"/>
                                            </p:txEl>
                                          </p:spTgt>
                                        </p:tgtEl>
                                        <p:attrNameLst>
                                          <p:attrName>style.visibility</p:attrName>
                                        </p:attrNameLst>
                                      </p:cBhvr>
                                      <p:to>
                                        <p:strVal val="visible"/>
                                      </p:to>
                                    </p:set>
                                    <p:animEffect transition="in" filter="box(in)">
                                      <p:cBhvr>
                                        <p:cTn id="37" dur="500"/>
                                        <p:tgtEl>
                                          <p:spTgt spid="10">
                                            <p:txEl>
                                              <p:pRg st="7" end="7"/>
                                            </p:txEl>
                                          </p:spTgt>
                                        </p:tgtEl>
                                      </p:cBhvr>
                                    </p:animEffect>
                                  </p:childTnLst>
                                </p:cTn>
                              </p:par>
                            </p:childTnLst>
                          </p:cTn>
                        </p:par>
                        <p:par>
                          <p:cTn id="38" fill="hold">
                            <p:stCondLst>
                              <p:cond delay="7000"/>
                            </p:stCondLst>
                            <p:childTnLst>
                              <p:par>
                                <p:cTn id="39" presetID="4" presetClass="entr" presetSubtype="16" fill="hold" nodeType="afterEffect">
                                  <p:stCondLst>
                                    <p:cond delay="0"/>
                                  </p:stCondLst>
                                  <p:childTnLst>
                                    <p:set>
                                      <p:cBhvr>
                                        <p:cTn id="40" dur="1" fill="hold">
                                          <p:stCondLst>
                                            <p:cond delay="0"/>
                                          </p:stCondLst>
                                        </p:cTn>
                                        <p:tgtEl>
                                          <p:spTgt spid="10">
                                            <p:txEl>
                                              <p:pRg st="8" end="8"/>
                                            </p:txEl>
                                          </p:spTgt>
                                        </p:tgtEl>
                                        <p:attrNameLst>
                                          <p:attrName>style.visibility</p:attrName>
                                        </p:attrNameLst>
                                      </p:cBhvr>
                                      <p:to>
                                        <p:strVal val="visible"/>
                                      </p:to>
                                    </p:set>
                                    <p:animEffect transition="in" filter="box(in)">
                                      <p:cBhvr>
                                        <p:cTn id="41" dur="500"/>
                                        <p:tgtEl>
                                          <p:spTgt spid="10">
                                            <p:txEl>
                                              <p:pRg st="8" end="8"/>
                                            </p:txEl>
                                          </p:spTgt>
                                        </p:tgtEl>
                                      </p:cBhvr>
                                    </p:animEffect>
                                  </p:childTnLst>
                                </p:cTn>
                              </p:par>
                            </p:childTnLst>
                          </p:cTn>
                        </p:par>
                        <p:par>
                          <p:cTn id="42" fill="hold">
                            <p:stCondLst>
                              <p:cond delay="7500"/>
                            </p:stCondLst>
                            <p:childTnLst>
                              <p:par>
                                <p:cTn id="43" presetID="4" presetClass="entr" presetSubtype="16" fill="hold" nodeType="afterEffect">
                                  <p:stCondLst>
                                    <p:cond delay="0"/>
                                  </p:stCondLst>
                                  <p:childTnLst>
                                    <p:set>
                                      <p:cBhvr>
                                        <p:cTn id="44" dur="1" fill="hold">
                                          <p:stCondLst>
                                            <p:cond delay="0"/>
                                          </p:stCondLst>
                                        </p:cTn>
                                        <p:tgtEl>
                                          <p:spTgt spid="10">
                                            <p:txEl>
                                              <p:pRg st="9" end="9"/>
                                            </p:txEl>
                                          </p:spTgt>
                                        </p:tgtEl>
                                        <p:attrNameLst>
                                          <p:attrName>style.visibility</p:attrName>
                                        </p:attrNameLst>
                                      </p:cBhvr>
                                      <p:to>
                                        <p:strVal val="visible"/>
                                      </p:to>
                                    </p:set>
                                    <p:animEffect transition="in" filter="box(in)">
                                      <p:cBhvr>
                                        <p:cTn id="45" dur="500"/>
                                        <p:tgtEl>
                                          <p:spTgt spid="10">
                                            <p:txEl>
                                              <p:pRg st="9" end="9"/>
                                            </p:txEl>
                                          </p:spTgt>
                                        </p:tgtEl>
                                      </p:cBhvr>
                                    </p:animEffect>
                                  </p:childTnLst>
                                </p:cTn>
                              </p:par>
                            </p:childTnLst>
                          </p:cTn>
                        </p:par>
                        <p:par>
                          <p:cTn id="46" fill="hold">
                            <p:stCondLst>
                              <p:cond delay="8000"/>
                            </p:stCondLst>
                            <p:childTnLst>
                              <p:par>
                                <p:cTn id="47" presetID="4" presetClass="entr" presetSubtype="16" fill="hold" nodeType="afterEffect">
                                  <p:stCondLst>
                                    <p:cond delay="0"/>
                                  </p:stCondLst>
                                  <p:childTnLst>
                                    <p:set>
                                      <p:cBhvr>
                                        <p:cTn id="48" dur="1" fill="hold">
                                          <p:stCondLst>
                                            <p:cond delay="0"/>
                                          </p:stCondLst>
                                        </p:cTn>
                                        <p:tgtEl>
                                          <p:spTgt spid="10">
                                            <p:txEl>
                                              <p:pRg st="10" end="10"/>
                                            </p:txEl>
                                          </p:spTgt>
                                        </p:tgtEl>
                                        <p:attrNameLst>
                                          <p:attrName>style.visibility</p:attrName>
                                        </p:attrNameLst>
                                      </p:cBhvr>
                                      <p:to>
                                        <p:strVal val="visible"/>
                                      </p:to>
                                    </p:set>
                                    <p:animEffect transition="in" filter="box(in)">
                                      <p:cBhvr>
                                        <p:cTn id="49" dur="500"/>
                                        <p:tgtEl>
                                          <p:spTgt spid="10">
                                            <p:txEl>
                                              <p:pRg st="10" end="10"/>
                                            </p:txEl>
                                          </p:spTgt>
                                        </p:tgtEl>
                                      </p:cBhvr>
                                    </p:animEffect>
                                  </p:childTnLst>
                                </p:cTn>
                              </p:par>
                            </p:childTnLst>
                          </p:cTn>
                        </p:par>
                        <p:par>
                          <p:cTn id="50" fill="hold">
                            <p:stCondLst>
                              <p:cond delay="8500"/>
                            </p:stCondLst>
                            <p:childTnLst>
                              <p:par>
                                <p:cTn id="51" presetID="4" presetClass="entr" presetSubtype="16" fill="hold" nodeType="afterEffect">
                                  <p:stCondLst>
                                    <p:cond delay="0"/>
                                  </p:stCondLst>
                                  <p:childTnLst>
                                    <p:set>
                                      <p:cBhvr>
                                        <p:cTn id="52" dur="1" fill="hold">
                                          <p:stCondLst>
                                            <p:cond delay="0"/>
                                          </p:stCondLst>
                                        </p:cTn>
                                        <p:tgtEl>
                                          <p:spTgt spid="10">
                                            <p:txEl>
                                              <p:pRg st="11" end="11"/>
                                            </p:txEl>
                                          </p:spTgt>
                                        </p:tgtEl>
                                        <p:attrNameLst>
                                          <p:attrName>style.visibility</p:attrName>
                                        </p:attrNameLst>
                                      </p:cBhvr>
                                      <p:to>
                                        <p:strVal val="visible"/>
                                      </p:to>
                                    </p:set>
                                    <p:animEffect transition="in" filter="box(in)">
                                      <p:cBhvr>
                                        <p:cTn id="53" dur="500"/>
                                        <p:tgtEl>
                                          <p:spTgt spid="10">
                                            <p:txEl>
                                              <p:pRg st="11" end="11"/>
                                            </p:txEl>
                                          </p:spTgt>
                                        </p:tgtEl>
                                      </p:cBhvr>
                                    </p:animEffect>
                                  </p:childTnLst>
                                </p:cTn>
                              </p:par>
                            </p:childTnLst>
                          </p:cTn>
                        </p:par>
                        <p:par>
                          <p:cTn id="54" fill="hold">
                            <p:stCondLst>
                              <p:cond delay="9000"/>
                            </p:stCondLst>
                            <p:childTnLst>
                              <p:par>
                                <p:cTn id="55" presetID="4" presetClass="entr" presetSubtype="32"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box(out)">
                                      <p:cBhvr>
                                        <p:cTn id="5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9" name="Rectangle 2"/>
          <p:cNvSpPr>
            <a:spLocks noChangeArrowheads="1"/>
          </p:cNvSpPr>
          <p:nvPr/>
        </p:nvSpPr>
        <p:spPr bwMode="auto">
          <a:xfrm>
            <a:off x="521792" y="3284984"/>
            <a:ext cx="8514704"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342900" lvl="0" indent="-342900">
              <a:lnSpc>
                <a:spcPct val="90000"/>
              </a:lnSpc>
              <a:spcBef>
                <a:spcPct val="30000"/>
              </a:spcBef>
              <a:buClr>
                <a:srgbClr val="FF0000"/>
              </a:buClr>
              <a:buFont typeface="Wingdings" pitchFamily="2" charset="2"/>
              <a:buChar char="§"/>
            </a:pPr>
            <a:r>
              <a:rPr lang="ru-RU" sz="2000" kern="0" dirty="0" smtClean="0">
                <a:solidFill>
                  <a:srgbClr val="000066"/>
                </a:solidFill>
              </a:rPr>
              <a:t>Подсистема </a:t>
            </a:r>
            <a:r>
              <a:rPr lang="ru-RU" sz="2000" kern="0" dirty="0">
                <a:solidFill>
                  <a:srgbClr val="000066"/>
                </a:solidFill>
              </a:rPr>
              <a:t>безопасности пользовательской (виртуальной) </a:t>
            </a:r>
            <a:r>
              <a:rPr lang="ru-RU" sz="2000" kern="0" dirty="0" smtClean="0">
                <a:solidFill>
                  <a:srgbClr val="000066"/>
                </a:solidFill>
              </a:rPr>
              <a:t>ИС</a:t>
            </a:r>
            <a:endParaRPr lang="ru-RU" sz="2000" kern="0" dirty="0">
              <a:solidFill>
                <a:srgbClr val="000066"/>
              </a:solidFill>
            </a:endParaRPr>
          </a:p>
          <a:p>
            <a:pPr marL="342900" lvl="0" indent="-342900">
              <a:lnSpc>
                <a:spcPct val="90000"/>
              </a:lnSpc>
              <a:spcBef>
                <a:spcPct val="30000"/>
              </a:spcBef>
              <a:buClr>
                <a:srgbClr val="FF0000"/>
              </a:buClr>
              <a:buFont typeface="Wingdings" pitchFamily="2" charset="2"/>
              <a:buChar char="§"/>
            </a:pPr>
            <a:r>
              <a:rPr lang="ru-RU" sz="2000" kern="0" dirty="0" smtClean="0">
                <a:solidFill>
                  <a:srgbClr val="000066"/>
                </a:solidFill>
              </a:rPr>
              <a:t>Подсистема </a:t>
            </a:r>
            <a:r>
              <a:rPr lang="ru-RU" sz="2000" kern="0" dirty="0">
                <a:solidFill>
                  <a:srgbClr val="000066"/>
                </a:solidFill>
              </a:rPr>
              <a:t>безопасности </a:t>
            </a:r>
            <a:r>
              <a:rPr lang="ru-RU" sz="2000" kern="0" dirty="0" smtClean="0">
                <a:solidFill>
                  <a:srgbClr val="000066"/>
                </a:solidFill>
              </a:rPr>
              <a:t>провайдера (серверы, </a:t>
            </a:r>
            <a:r>
              <a:rPr lang="ru-RU" sz="2000" kern="0" dirty="0">
                <a:solidFill>
                  <a:srgbClr val="000066"/>
                </a:solidFill>
              </a:rPr>
              <a:t>БД, </a:t>
            </a:r>
            <a:r>
              <a:rPr lang="ru-RU" sz="2000" kern="0" dirty="0" smtClean="0">
                <a:solidFill>
                  <a:srgbClr val="000066"/>
                </a:solidFill>
              </a:rPr>
              <a:t>ПО, виртуализатор)</a:t>
            </a:r>
          </a:p>
          <a:p>
            <a:pPr marL="342900" lvl="0" indent="-342900">
              <a:lnSpc>
                <a:spcPct val="90000"/>
              </a:lnSpc>
              <a:spcBef>
                <a:spcPct val="30000"/>
              </a:spcBef>
              <a:buClr>
                <a:srgbClr val="FF0000"/>
              </a:buClr>
              <a:buFont typeface="Wingdings" pitchFamily="2" charset="2"/>
              <a:buChar char="§"/>
            </a:pPr>
            <a:r>
              <a:rPr lang="ru-RU" sz="2000" kern="0" dirty="0" smtClean="0">
                <a:solidFill>
                  <a:srgbClr val="000066"/>
                </a:solidFill>
              </a:rPr>
              <a:t>Подсистема </a:t>
            </a:r>
            <a:r>
              <a:rPr lang="ru-RU" sz="2000" kern="0" dirty="0">
                <a:solidFill>
                  <a:srgbClr val="000066"/>
                </a:solidFill>
              </a:rPr>
              <a:t>обеспечения доверия пользователя к </a:t>
            </a:r>
            <a:r>
              <a:rPr lang="ru-RU" sz="2000" kern="0" dirty="0" smtClean="0">
                <a:solidFill>
                  <a:srgbClr val="000066"/>
                </a:solidFill>
              </a:rPr>
              <a:t>провайдеру</a:t>
            </a:r>
            <a:endParaRPr lang="ru-RU" sz="2000" kern="0" dirty="0">
              <a:solidFill>
                <a:srgbClr val="000066"/>
              </a:solidFill>
            </a:endParaRPr>
          </a:p>
        </p:txBody>
      </p:sp>
      <p:sp>
        <p:nvSpPr>
          <p:cNvPr id="10" name="Text Box 4"/>
          <p:cNvSpPr txBox="1">
            <a:spLocks noChangeArrowheads="1"/>
          </p:cNvSpPr>
          <p:nvPr/>
        </p:nvSpPr>
        <p:spPr bwMode="auto">
          <a:xfrm>
            <a:off x="719807" y="5276850"/>
            <a:ext cx="8254331" cy="1200329"/>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lvl="0" algn="ctr"/>
            <a:r>
              <a:rPr lang="ru-RU" b="1" i="1" kern="0" dirty="0">
                <a:solidFill>
                  <a:srgbClr val="F20000"/>
                </a:solidFill>
              </a:rPr>
              <a:t>Актуальна задача построения технологической составляющей системы безопасности, поднимающей доверие пользователя к провайдеру </a:t>
            </a:r>
            <a:r>
              <a:rPr lang="ru-RU" b="1" i="1" kern="0" dirty="0" smtClean="0">
                <a:solidFill>
                  <a:srgbClr val="F20000"/>
                </a:solidFill>
              </a:rPr>
              <a:t>выше</a:t>
            </a:r>
            <a:r>
              <a:rPr lang="ru-RU" b="1" i="1" kern="0" dirty="0">
                <a:solidFill>
                  <a:srgbClr val="F20000"/>
                </a:solidFill>
              </a:rPr>
              <a:t>, чем это обеспечивается </a:t>
            </a:r>
            <a:r>
              <a:rPr lang="ru-RU" b="1" i="1" kern="0" dirty="0" smtClean="0">
                <a:solidFill>
                  <a:srgbClr val="F20000"/>
                </a:solidFill>
              </a:rPr>
              <a:t>простым заключением Соглашения об обеспечиваемом уровнем услуг </a:t>
            </a:r>
            <a:endParaRPr lang="ru-RU" b="1" i="1" kern="0" dirty="0">
              <a:solidFill>
                <a:srgbClr val="F20000"/>
              </a:solidFill>
            </a:endParaRPr>
          </a:p>
        </p:txBody>
      </p:sp>
      <p:sp>
        <p:nvSpPr>
          <p:cNvPr id="11" name="Rectangle 5"/>
          <p:cNvSpPr>
            <a:spLocks noChangeArrowheads="1"/>
          </p:cNvSpPr>
          <p:nvPr/>
        </p:nvSpPr>
        <p:spPr bwMode="auto">
          <a:xfrm>
            <a:off x="719807" y="908720"/>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ru-RU" sz="20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Tahoma" pitchFamily="34" charset="0"/>
              </a:rPr>
              <a:t>ТРИЕДИНАЯ ЗАДАЧА СОЗДАНИЯ</a:t>
            </a:r>
            <a:r>
              <a:rPr kumimoji="0" lang="ru-RU" sz="2000" b="1" i="0" u="none" strike="noStrike" kern="0" cap="none" spc="0" normalizeH="0" noProof="0" dirty="0" smtClean="0">
                <a:ln>
                  <a:noFill/>
                </a:ln>
                <a:solidFill>
                  <a:srgbClr val="FF0000"/>
                </a:solidFill>
                <a:effectLst>
                  <a:outerShdw blurRad="38100" dist="38100" dir="2700000" algn="tl">
                    <a:srgbClr val="C0C0C0"/>
                  </a:outerShdw>
                </a:effectLst>
                <a:uLnTx/>
                <a:uFillTx/>
                <a:latin typeface="Tahoma" pitchFamily="34" charset="0"/>
              </a:rPr>
              <a:t>  «ДОВЕРЕННОГО  ОБЛАКА»</a:t>
            </a:r>
            <a:endParaRPr kumimoji="0" lang="ru-RU" sz="1200" b="1" i="0" u="none" strike="noStrike" kern="0" cap="none" spc="0" normalizeH="0" baseline="0" noProof="0" dirty="0" smtClean="0">
              <a:ln>
                <a:noFill/>
              </a:ln>
              <a:solidFill>
                <a:srgbClr val="333399"/>
              </a:solidFill>
              <a:effectLst>
                <a:outerShdw blurRad="38100" dist="38100" dir="2700000" algn="tl">
                  <a:srgbClr val="C0C0C0"/>
                </a:outerShdw>
              </a:effectLst>
              <a:uLnTx/>
              <a:uFillTx/>
              <a:latin typeface="Tahoma" pitchFamily="34" charset="0"/>
            </a:endParaRPr>
          </a:p>
        </p:txBody>
      </p:sp>
      <p:sp>
        <p:nvSpPr>
          <p:cNvPr id="12" name="Text Box 3"/>
          <p:cNvSpPr txBox="1">
            <a:spLocks noChangeArrowheads="1"/>
          </p:cNvSpPr>
          <p:nvPr/>
        </p:nvSpPr>
        <p:spPr bwMode="auto">
          <a:xfrm>
            <a:off x="457201" y="1615682"/>
            <a:ext cx="8516937" cy="707886"/>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sz="2000" b="1" dirty="0">
                <a:solidFill>
                  <a:srgbClr val="000066"/>
                </a:solidFill>
              </a:rPr>
              <a:t>Защиту «облаков» в общем </a:t>
            </a:r>
            <a:r>
              <a:rPr lang="ru-RU" sz="2000" b="1" dirty="0" smtClean="0">
                <a:solidFill>
                  <a:srgbClr val="000066"/>
                </a:solidFill>
              </a:rPr>
              <a:t>случае </a:t>
            </a:r>
            <a:r>
              <a:rPr lang="ru-RU" sz="2000" b="1" dirty="0">
                <a:solidFill>
                  <a:srgbClr val="000066"/>
                </a:solidFill>
              </a:rPr>
              <a:t>логически можно представить в виде трех подсистем:</a:t>
            </a:r>
            <a:endParaRPr lang="ru-RU" b="1" dirty="0">
              <a:solidFill>
                <a:srgbClr val="000066"/>
              </a:solidFill>
            </a:endParaRPr>
          </a:p>
        </p:txBody>
      </p:sp>
      <p:sp>
        <p:nvSpPr>
          <p:cNvPr id="14"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smtClean="0">
                <a:solidFill>
                  <a:srgbClr val="1F497D">
                    <a:lumMod val="75000"/>
                  </a:srgbClr>
                </a:solidFill>
              </a:rPr>
              <a:t>© </a:t>
            </a:r>
            <a:r>
              <a:rPr lang="ru-RU" sz="1000" smtClean="0">
                <a:solidFill>
                  <a:schemeClr val="tx2">
                    <a:lumMod val="75000"/>
                  </a:schemeClr>
                </a:solidFill>
              </a:rPr>
              <a:t>ОАО «ЭЛВИС-ПЛЮС», 2012                                                                                                                                                    ЗАЩИЩЕННЫЕ КОРПОРАТИВНЫЕ СИСТЕМЫ</a:t>
            </a:r>
            <a:endParaRPr lang="ru-RU" sz="1000" dirty="0">
              <a:solidFill>
                <a:schemeClr val="tx2">
                  <a:lumMod val="75000"/>
                </a:schemeClr>
              </a:solidFill>
            </a:endParaRPr>
          </a:p>
        </p:txBody>
      </p:sp>
    </p:spTree>
    <p:extLst>
      <p:ext uri="{BB962C8B-B14F-4D97-AF65-F5344CB8AC3E}">
        <p14:creationId xmlns:p14="http://schemas.microsoft.com/office/powerpoint/2010/main" val="1680974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out)">
                                      <p:cBhvr>
                                        <p:cTn id="7" dur="500"/>
                                        <p:tgtEl>
                                          <p:spTgt spid="12"/>
                                        </p:tgtEl>
                                      </p:cBhvr>
                                    </p:animEffect>
                                  </p:childTnLst>
                                </p:cTn>
                              </p:par>
                            </p:childTnLst>
                          </p:cTn>
                        </p:par>
                        <p:par>
                          <p:cTn id="8" fill="hold">
                            <p:stCondLst>
                              <p:cond delay="500"/>
                            </p:stCondLst>
                            <p:childTnLst>
                              <p:par>
                                <p:cTn id="9" presetID="4" presetClass="entr" presetSubtype="32"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box(out)">
                                      <p:cBhvr>
                                        <p:cTn id="11" dur="500"/>
                                        <p:tgtEl>
                                          <p:spTgt spid="9">
                                            <p:txEl>
                                              <p:pRg st="0" end="0"/>
                                            </p:txEl>
                                          </p:spTgt>
                                        </p:tgtEl>
                                      </p:cBhvr>
                                    </p:animEffect>
                                  </p:childTnLst>
                                </p:cTn>
                              </p:par>
                            </p:childTnLst>
                          </p:cTn>
                        </p:par>
                        <p:par>
                          <p:cTn id="12" fill="hold">
                            <p:stCondLst>
                              <p:cond delay="1000"/>
                            </p:stCondLst>
                            <p:childTnLst>
                              <p:par>
                                <p:cTn id="13" presetID="4" presetClass="entr" presetSubtype="32" fill="hold" nodeType="after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box(out)">
                                      <p:cBhvr>
                                        <p:cTn id="15" dur="500"/>
                                        <p:tgtEl>
                                          <p:spTgt spid="9">
                                            <p:txEl>
                                              <p:pRg st="1" end="1"/>
                                            </p:txEl>
                                          </p:spTgt>
                                        </p:tgtEl>
                                      </p:cBhvr>
                                    </p:animEffect>
                                  </p:childTnLst>
                                </p:cTn>
                              </p:par>
                            </p:childTnLst>
                          </p:cTn>
                        </p:par>
                        <p:par>
                          <p:cTn id="16" fill="hold">
                            <p:stCondLst>
                              <p:cond delay="1500"/>
                            </p:stCondLst>
                            <p:childTnLst>
                              <p:par>
                                <p:cTn id="17" presetID="4" presetClass="entr" presetSubtype="32" fill="hold"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box(out)">
                                      <p:cBhvr>
                                        <p:cTn id="19" dur="500"/>
                                        <p:tgtEl>
                                          <p:spTgt spid="9">
                                            <p:txEl>
                                              <p:pRg st="2" end="2"/>
                                            </p:txEl>
                                          </p:spTgt>
                                        </p:tgtEl>
                                      </p:cBhvr>
                                    </p:animEffect>
                                  </p:childTnLst>
                                </p:cTn>
                              </p:par>
                            </p:childTnLst>
                          </p:cTn>
                        </p:par>
                        <p:par>
                          <p:cTn id="20" fill="hold">
                            <p:stCondLst>
                              <p:cond delay="2000"/>
                            </p:stCondLst>
                            <p:childTnLst>
                              <p:par>
                                <p:cTn id="21" presetID="4" presetClass="entr" presetSubtype="32"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ox(out)">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9" name="Rectangle 2"/>
          <p:cNvSpPr>
            <a:spLocks noChangeArrowheads="1"/>
          </p:cNvSpPr>
          <p:nvPr/>
        </p:nvSpPr>
        <p:spPr bwMode="auto">
          <a:xfrm>
            <a:off x="1228725" y="908720"/>
            <a:ext cx="7915275"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r>
              <a:rPr lang="ru-RU" sz="2000" b="1" kern="0" dirty="0" smtClean="0">
                <a:solidFill>
                  <a:srgbClr val="FF0000"/>
                </a:solidFill>
                <a:effectLst>
                  <a:outerShdw blurRad="38100" dist="38100" dir="2700000" algn="tl">
                    <a:srgbClr val="C0C0C0"/>
                  </a:outerShdw>
                </a:effectLst>
                <a:latin typeface="Tahoma" pitchFamily="34" charset="0"/>
              </a:rPr>
              <a:t>ВАЖНОЕ ЗАМЕЧАНИЕ</a:t>
            </a:r>
            <a:r>
              <a:rPr lang="ru-RU" sz="4400" kern="0" dirty="0" smtClean="0">
                <a:solidFill>
                  <a:srgbClr val="000000"/>
                </a:solidFill>
              </a:rPr>
              <a:t> </a:t>
            </a:r>
            <a:r>
              <a:rPr lang="ru-RU" sz="2400" b="1" kern="0" dirty="0" smtClean="0">
                <a:solidFill>
                  <a:srgbClr val="FF0000"/>
                </a:solidFill>
                <a:effectLst>
                  <a:outerShdw blurRad="38100" dist="38100" dir="2700000" algn="tl">
                    <a:srgbClr val="C0C0C0"/>
                  </a:outerShdw>
                </a:effectLst>
                <a:latin typeface="Tahoma" pitchFamily="34" charset="0"/>
              </a:rPr>
              <a:t/>
            </a:r>
            <a:br>
              <a:rPr lang="ru-RU" sz="2400" b="1" kern="0" dirty="0" smtClean="0">
                <a:solidFill>
                  <a:srgbClr val="FF0000"/>
                </a:solidFill>
                <a:effectLst>
                  <a:outerShdw blurRad="38100" dist="38100" dir="2700000" algn="tl">
                    <a:srgbClr val="C0C0C0"/>
                  </a:outerShdw>
                </a:effectLst>
                <a:latin typeface="Tahoma" pitchFamily="34" charset="0"/>
              </a:rPr>
            </a:br>
            <a:r>
              <a:rPr lang="ru-RU" sz="500" b="1" kern="0" dirty="0" smtClean="0">
                <a:solidFill>
                  <a:srgbClr val="FF0000"/>
                </a:solidFill>
                <a:effectLst>
                  <a:outerShdw blurRad="38100" dist="38100" dir="2700000" algn="tl">
                    <a:srgbClr val="C0C0C0"/>
                  </a:outerShdw>
                </a:effectLst>
                <a:latin typeface="Tahoma" pitchFamily="34" charset="0"/>
              </a:rPr>
              <a:t/>
            </a:r>
            <a:br>
              <a:rPr lang="ru-RU" sz="500" b="1" kern="0" dirty="0" smtClean="0">
                <a:solidFill>
                  <a:srgbClr val="FF0000"/>
                </a:solidFill>
                <a:effectLst>
                  <a:outerShdw blurRad="38100" dist="38100" dir="2700000" algn="tl">
                    <a:srgbClr val="C0C0C0"/>
                  </a:outerShdw>
                </a:effectLst>
                <a:latin typeface="Tahoma" pitchFamily="34" charset="0"/>
              </a:rPr>
            </a:br>
            <a:endParaRPr lang="ru-RU" sz="1200" b="1" kern="0" dirty="0" smtClean="0">
              <a:solidFill>
                <a:srgbClr val="333399"/>
              </a:solidFill>
              <a:effectLst>
                <a:outerShdw blurRad="38100" dist="38100" dir="2700000" algn="tl">
                  <a:srgbClr val="C0C0C0"/>
                </a:outerShdw>
              </a:effectLst>
              <a:latin typeface="Tahoma" pitchFamily="34" charset="0"/>
            </a:endParaRPr>
          </a:p>
        </p:txBody>
      </p:sp>
      <p:sp>
        <p:nvSpPr>
          <p:cNvPr id="10" name="Text Box 3"/>
          <p:cNvSpPr txBox="1">
            <a:spLocks noChangeArrowheads="1"/>
          </p:cNvSpPr>
          <p:nvPr/>
        </p:nvSpPr>
        <p:spPr bwMode="auto">
          <a:xfrm>
            <a:off x="971600" y="2276872"/>
            <a:ext cx="7884641" cy="2893100"/>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sz="2000" kern="0" dirty="0" smtClean="0">
                <a:solidFill>
                  <a:srgbClr val="000066"/>
                </a:solidFill>
                <a:latin typeface="Calibri"/>
              </a:rPr>
              <a:t>В </a:t>
            </a:r>
            <a:r>
              <a:rPr lang="ru-RU" sz="2000" kern="0" dirty="0">
                <a:solidFill>
                  <a:srgbClr val="000066"/>
                </a:solidFill>
                <a:latin typeface="Calibri"/>
              </a:rPr>
              <a:t>российских условиях вопросы, связанные с несоблюдением </a:t>
            </a:r>
            <a:r>
              <a:rPr lang="ru-RU" sz="2000" kern="0" dirty="0" smtClean="0">
                <a:solidFill>
                  <a:srgbClr val="000066"/>
                </a:solidFill>
                <a:latin typeface="Calibri"/>
              </a:rPr>
              <a:t>Соглашения об обеспечиваемом уровне услуг </a:t>
            </a:r>
            <a:endParaRPr lang="ru-RU" sz="2000" kern="0" dirty="0" smtClean="0">
              <a:solidFill>
                <a:srgbClr val="000066"/>
              </a:solidFill>
              <a:latin typeface="Calibri"/>
            </a:endParaRPr>
          </a:p>
          <a:p>
            <a:pPr algn="ctr"/>
            <a:r>
              <a:rPr lang="ru-RU" sz="2000" kern="0" dirty="0" smtClean="0">
                <a:solidFill>
                  <a:srgbClr val="000066"/>
                </a:solidFill>
                <a:latin typeface="Calibri"/>
              </a:rPr>
              <a:t>со </a:t>
            </a:r>
            <a:r>
              <a:rPr lang="ru-RU" sz="2000" kern="0" dirty="0">
                <a:solidFill>
                  <a:srgbClr val="000066"/>
                </a:solidFill>
                <a:latin typeface="Calibri"/>
              </a:rPr>
              <a:t>стороны провайдера, очень далеки от </a:t>
            </a:r>
            <a:r>
              <a:rPr lang="ru-RU" sz="2000" kern="0" dirty="0" smtClean="0">
                <a:solidFill>
                  <a:srgbClr val="000066"/>
                </a:solidFill>
                <a:latin typeface="Calibri"/>
              </a:rPr>
              <a:t>разрешения</a:t>
            </a:r>
            <a:r>
              <a:rPr lang="ru-RU" sz="2000" kern="0" dirty="0">
                <a:solidFill>
                  <a:srgbClr val="000066"/>
                </a:solidFill>
                <a:latin typeface="Calibri"/>
              </a:rPr>
              <a:t>.</a:t>
            </a:r>
            <a:endParaRPr lang="ru-RU" sz="2000" kern="0" dirty="0" smtClean="0">
              <a:solidFill>
                <a:srgbClr val="000066"/>
              </a:solidFill>
              <a:latin typeface="Calibri"/>
            </a:endParaRPr>
          </a:p>
          <a:p>
            <a:pPr algn="ctr"/>
            <a:endParaRPr lang="ru-RU" sz="1100" kern="0" dirty="0" smtClean="0">
              <a:solidFill>
                <a:srgbClr val="000066"/>
              </a:solidFill>
              <a:latin typeface="Calibri"/>
            </a:endParaRPr>
          </a:p>
          <a:p>
            <a:pPr algn="ctr"/>
            <a:r>
              <a:rPr lang="ru-RU" sz="2000" kern="0" dirty="0" smtClean="0">
                <a:solidFill>
                  <a:srgbClr val="000066"/>
                </a:solidFill>
                <a:latin typeface="Calibri"/>
              </a:rPr>
              <a:t>Поэтому доверенная </a:t>
            </a:r>
            <a:r>
              <a:rPr lang="ru-RU" sz="2000" kern="0" dirty="0">
                <a:solidFill>
                  <a:srgbClr val="000066"/>
                </a:solidFill>
                <a:latin typeface="Calibri"/>
              </a:rPr>
              <a:t>среда облачной инфраструктуры должна позволять пользователю убедиться, что сама </a:t>
            </a:r>
            <a:r>
              <a:rPr lang="ru-RU" sz="2000" kern="0" dirty="0" smtClean="0">
                <a:solidFill>
                  <a:srgbClr val="000066"/>
                </a:solidFill>
                <a:latin typeface="Calibri"/>
              </a:rPr>
              <a:t>эта среда </a:t>
            </a:r>
            <a:r>
              <a:rPr lang="ru-RU" sz="2000" kern="0" dirty="0">
                <a:solidFill>
                  <a:srgbClr val="000066"/>
                </a:solidFill>
                <a:latin typeface="Calibri"/>
              </a:rPr>
              <a:t>является безопасной</a:t>
            </a:r>
            <a:r>
              <a:rPr lang="ru-RU" sz="2000" kern="0" dirty="0" smtClean="0">
                <a:solidFill>
                  <a:srgbClr val="000066"/>
                </a:solidFill>
                <a:latin typeface="Calibri"/>
              </a:rPr>
              <a:t>.</a:t>
            </a:r>
          </a:p>
          <a:p>
            <a:pPr algn="ctr"/>
            <a:endParaRPr lang="ru-RU" sz="1100" b="1" kern="0" dirty="0" smtClean="0">
              <a:solidFill>
                <a:srgbClr val="000066"/>
              </a:solidFill>
              <a:latin typeface="Calibri"/>
            </a:endParaRPr>
          </a:p>
          <a:p>
            <a:pPr algn="ctr"/>
            <a:r>
              <a:rPr lang="ru-RU" sz="2000" b="1" kern="0" dirty="0" smtClean="0">
                <a:solidFill>
                  <a:srgbClr val="000066"/>
                </a:solidFill>
                <a:latin typeface="Calibri"/>
              </a:rPr>
              <a:t>Именно </a:t>
            </a:r>
            <a:r>
              <a:rPr lang="ru-RU" sz="2000" b="1" kern="0" dirty="0">
                <a:solidFill>
                  <a:srgbClr val="000066"/>
                </a:solidFill>
                <a:latin typeface="Calibri"/>
              </a:rPr>
              <a:t>пользователь должен иметь право принимать решение о возможности начала обработки информации</a:t>
            </a:r>
            <a:endParaRPr lang="ru-RU" sz="2000" b="1" i="1" kern="0" dirty="0" smtClean="0">
              <a:solidFill>
                <a:srgbClr val="000066"/>
              </a:solidFill>
              <a:latin typeface="Calibri"/>
            </a:endParaRPr>
          </a:p>
        </p:txBody>
      </p:sp>
      <p:sp>
        <p:nvSpPr>
          <p:cNvPr id="12" name="Text Box 4"/>
          <p:cNvSpPr txBox="1">
            <a:spLocks noChangeArrowheads="1"/>
          </p:cNvSpPr>
          <p:nvPr/>
        </p:nvSpPr>
        <p:spPr bwMode="auto">
          <a:xfrm>
            <a:off x="431800" y="5877272"/>
            <a:ext cx="8712200" cy="369332"/>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b="1" i="1" kern="0" dirty="0" smtClean="0">
                <a:solidFill>
                  <a:srgbClr val="F20000"/>
                </a:solidFill>
              </a:rPr>
              <a:t>Спасение утопающих – дело рук самих утопающих!</a:t>
            </a:r>
          </a:p>
        </p:txBody>
      </p:sp>
      <p:sp>
        <p:nvSpPr>
          <p:cNvPr id="13"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smtClean="0">
                <a:solidFill>
                  <a:srgbClr val="1F497D">
                    <a:lumMod val="75000"/>
                  </a:srgbClr>
                </a:solidFill>
              </a:rPr>
              <a:t>© </a:t>
            </a:r>
            <a:r>
              <a:rPr lang="ru-RU" sz="1000" smtClean="0">
                <a:solidFill>
                  <a:schemeClr val="tx2">
                    <a:lumMod val="75000"/>
                  </a:schemeClr>
                </a:solidFill>
              </a:rPr>
              <a:t>ОАО «ЭЛВИС-ПЛЮС», 2012                                                                                                                                                    ЗАЩИЩЕННЫЕ КОРПОРАТИВНЫЕ СИСТЕМЫ</a:t>
            </a:r>
            <a:endParaRPr lang="ru-RU" sz="1000" dirty="0">
              <a:solidFill>
                <a:schemeClr val="tx2">
                  <a:lumMod val="75000"/>
                </a:schemeClr>
              </a:solidFill>
            </a:endParaRPr>
          </a:p>
        </p:txBody>
      </p:sp>
    </p:spTree>
    <p:extLst>
      <p:ext uri="{BB962C8B-B14F-4D97-AF65-F5344CB8AC3E}">
        <p14:creationId xmlns:p14="http://schemas.microsoft.com/office/powerpoint/2010/main" val="2746917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out)">
                                      <p:cBhvr>
                                        <p:cTn id="7" dur="500"/>
                                        <p:tgtEl>
                                          <p:spTgt spid="10"/>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ox(out)">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9" name="Rectangle 2"/>
          <p:cNvSpPr>
            <a:spLocks noChangeArrowheads="1"/>
          </p:cNvSpPr>
          <p:nvPr/>
        </p:nvSpPr>
        <p:spPr bwMode="auto">
          <a:xfrm>
            <a:off x="521793" y="2228206"/>
            <a:ext cx="8507908"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342900" marR="0" lvl="0" indent="-342900" algn="ctr" defTabSz="914400" eaLnBrk="1" fontAlgn="auto" latinLnBrk="0" hangingPunct="1">
              <a:lnSpc>
                <a:spcPct val="90000"/>
              </a:lnSpc>
              <a:spcBef>
                <a:spcPct val="30000"/>
              </a:spcBef>
              <a:spcAft>
                <a:spcPts val="0"/>
              </a:spcAft>
              <a:buClr>
                <a:srgbClr val="FF0000"/>
              </a:buClr>
              <a:buSzTx/>
              <a:buFont typeface="Wingdings" pitchFamily="2" charset="2"/>
              <a:buNone/>
              <a:tabLst/>
              <a:defRPr/>
            </a:pPr>
            <a:r>
              <a:rPr kumimoji="0" lang="ru-RU" sz="2000" b="1" i="0" u="none" strike="noStrike" kern="0" cap="none" spc="0" normalizeH="0" baseline="0" noProof="0" dirty="0" smtClean="0">
                <a:ln>
                  <a:noFill/>
                </a:ln>
                <a:solidFill>
                  <a:srgbClr val="000066"/>
                </a:solidFill>
                <a:effectLst/>
                <a:uLnTx/>
                <a:uFillTx/>
              </a:rPr>
              <a:t>ДОВЕРИЕ ПОЛЬЗОВАТЕЛЯ К ПРОВАЙДЕРУ </a:t>
            </a:r>
          </a:p>
          <a:p>
            <a:pPr marL="342900" marR="0" lvl="0" indent="-342900" algn="ctr" defTabSz="914400" eaLnBrk="1" fontAlgn="auto" latinLnBrk="0" hangingPunct="1">
              <a:lnSpc>
                <a:spcPct val="90000"/>
              </a:lnSpc>
              <a:spcBef>
                <a:spcPts val="0"/>
              </a:spcBef>
              <a:spcAft>
                <a:spcPct val="50000"/>
              </a:spcAft>
              <a:buClr>
                <a:srgbClr val="FF0000"/>
              </a:buClr>
              <a:buSzTx/>
              <a:buFont typeface="Wingdings" pitchFamily="2" charset="2"/>
              <a:buNone/>
              <a:tabLst/>
              <a:defRPr/>
            </a:pPr>
            <a:r>
              <a:rPr kumimoji="0" lang="ru-RU" sz="2000" b="1" i="0" u="none" strike="noStrike" kern="0" cap="none" spc="0" normalizeH="0" baseline="0" noProof="0" dirty="0" smtClean="0">
                <a:ln>
                  <a:noFill/>
                </a:ln>
                <a:solidFill>
                  <a:srgbClr val="000066"/>
                </a:solidFill>
                <a:effectLst/>
                <a:uLnTx/>
                <a:uFillTx/>
              </a:rPr>
              <a:t>должно обеспечиваться как юридическими, так и техническими методами:</a:t>
            </a:r>
          </a:p>
          <a:p>
            <a:pPr marL="342900" marR="0" lvl="0" indent="-342900" defTabSz="914400" eaLnBrk="1" fontAlgn="auto" latinLnBrk="0" hangingPunct="1">
              <a:lnSpc>
                <a:spcPct val="90000"/>
              </a:lnSpc>
              <a:spcBef>
                <a:spcPct val="30000"/>
              </a:spcBef>
              <a:spcAft>
                <a:spcPts val="0"/>
              </a:spcAft>
              <a:buClr>
                <a:srgbClr val="FF0000"/>
              </a:buClr>
              <a:buSzTx/>
              <a:buFont typeface="Wingdings" pitchFamily="2" charset="2"/>
              <a:buChar char="§"/>
              <a:tabLst/>
              <a:defRPr/>
            </a:pPr>
            <a:r>
              <a:rPr kumimoji="0" lang="ru-RU" sz="2000" b="0" i="0" u="none" strike="noStrike" kern="0" cap="none" spc="0" normalizeH="0" baseline="0" noProof="0" dirty="0" smtClean="0">
                <a:ln>
                  <a:noFill/>
                </a:ln>
                <a:solidFill>
                  <a:srgbClr val="000066"/>
                </a:solidFill>
                <a:effectLst/>
                <a:uLnTx/>
                <a:uFillTx/>
              </a:rPr>
              <a:t>Созданием правовой основы отношений провайдер</a:t>
            </a:r>
            <a:r>
              <a:rPr kumimoji="0" lang="en-US" sz="2000" b="0" i="0" u="none" strike="noStrike" kern="0" cap="none" spc="0" normalizeH="0" baseline="0" noProof="0" dirty="0" smtClean="0">
                <a:ln>
                  <a:noFill/>
                </a:ln>
                <a:solidFill>
                  <a:srgbClr val="000066"/>
                </a:solidFill>
                <a:effectLst/>
                <a:uLnTx/>
                <a:uFillTx/>
              </a:rPr>
              <a:t>/</a:t>
            </a:r>
            <a:r>
              <a:rPr kumimoji="0" lang="ru-RU" sz="2000" b="0" i="0" u="none" strike="noStrike" kern="0" cap="none" spc="0" normalizeH="0" baseline="0" noProof="0" dirty="0" smtClean="0">
                <a:ln>
                  <a:noFill/>
                </a:ln>
                <a:solidFill>
                  <a:srgbClr val="000066"/>
                </a:solidFill>
                <a:effectLst/>
                <a:uLnTx/>
                <a:uFillTx/>
              </a:rPr>
              <a:t>пользователь</a:t>
            </a:r>
          </a:p>
          <a:p>
            <a:pPr marL="342900" marR="0" lvl="0" indent="-342900" defTabSz="914400" eaLnBrk="1" fontAlgn="auto" latinLnBrk="0" hangingPunct="1">
              <a:lnSpc>
                <a:spcPct val="90000"/>
              </a:lnSpc>
              <a:spcBef>
                <a:spcPct val="30000"/>
              </a:spcBef>
              <a:spcAft>
                <a:spcPts val="0"/>
              </a:spcAft>
              <a:buClr>
                <a:srgbClr val="FF0000"/>
              </a:buClr>
              <a:buSzTx/>
              <a:buFont typeface="Wingdings" pitchFamily="2" charset="2"/>
              <a:buChar char="§"/>
              <a:tabLst/>
              <a:defRPr/>
            </a:pPr>
            <a:r>
              <a:rPr kumimoji="0" lang="ru-RU" sz="2000" b="0" i="0" u="none" strike="noStrike" kern="0" cap="none" spc="0" normalizeH="0" baseline="0" noProof="0" dirty="0" smtClean="0">
                <a:ln>
                  <a:noFill/>
                </a:ln>
                <a:solidFill>
                  <a:srgbClr val="000066"/>
                </a:solidFill>
                <a:effectLst/>
                <a:uLnTx/>
                <a:uFillTx/>
              </a:rPr>
              <a:t>Заключением </a:t>
            </a:r>
            <a:r>
              <a:rPr kumimoji="0" lang="ru-RU" sz="2000" b="0" i="0" u="none" strike="noStrike" kern="0" cap="none" spc="0" normalizeH="0" baseline="0" noProof="0" dirty="0" smtClean="0">
                <a:ln>
                  <a:noFill/>
                </a:ln>
                <a:solidFill>
                  <a:srgbClr val="000066"/>
                </a:solidFill>
                <a:effectLst/>
                <a:uLnTx/>
                <a:uFillTx/>
              </a:rPr>
              <a:t>Соглашения об обеспечиваемом </a:t>
            </a:r>
            <a:r>
              <a:rPr kumimoji="0" lang="ru-RU" sz="2000" b="0" i="0" u="none" strike="noStrike" kern="0" cap="none" spc="0" normalizeH="0" baseline="0" noProof="0" dirty="0" smtClean="0">
                <a:ln>
                  <a:noFill/>
                </a:ln>
                <a:solidFill>
                  <a:srgbClr val="000066"/>
                </a:solidFill>
                <a:effectLst/>
                <a:uLnTx/>
                <a:uFillTx/>
              </a:rPr>
              <a:t>уровне </a:t>
            </a:r>
            <a:r>
              <a:rPr kumimoji="0" lang="ru-RU" sz="2000" b="0" i="0" u="none" strike="noStrike" kern="0" cap="none" spc="0" normalizeH="0" baseline="0" noProof="0" dirty="0" smtClean="0">
                <a:ln>
                  <a:noFill/>
                </a:ln>
                <a:solidFill>
                  <a:srgbClr val="000066"/>
                </a:solidFill>
                <a:effectLst/>
                <a:uLnTx/>
                <a:uFillTx/>
              </a:rPr>
              <a:t>услуг</a:t>
            </a:r>
            <a:endParaRPr kumimoji="0" lang="ru-RU" sz="2000" b="0" i="0" u="none" strike="noStrike" kern="0" cap="none" spc="0" normalizeH="0" baseline="0" noProof="0" dirty="0" smtClean="0">
              <a:ln>
                <a:noFill/>
              </a:ln>
              <a:solidFill>
                <a:srgbClr val="000066"/>
              </a:solidFill>
              <a:effectLst/>
              <a:uLnTx/>
              <a:uFillTx/>
            </a:endParaRPr>
          </a:p>
          <a:p>
            <a:pPr marL="342900" marR="0" lvl="0" indent="-342900" defTabSz="914400" eaLnBrk="1" fontAlgn="auto" latinLnBrk="0" hangingPunct="1">
              <a:lnSpc>
                <a:spcPct val="90000"/>
              </a:lnSpc>
              <a:spcBef>
                <a:spcPct val="30000"/>
              </a:spcBef>
              <a:spcAft>
                <a:spcPts val="0"/>
              </a:spcAft>
              <a:buClr>
                <a:srgbClr val="FF0000"/>
              </a:buClr>
              <a:buSzTx/>
              <a:buFont typeface="Wingdings" pitchFamily="2" charset="2"/>
              <a:buChar char="§"/>
              <a:tabLst/>
              <a:defRPr/>
            </a:pPr>
            <a:r>
              <a:rPr kumimoji="0" lang="ru-RU" sz="2000" b="0" i="0" u="none" strike="noStrike" kern="0" cap="none" spc="0" normalizeH="0" baseline="0" noProof="0" dirty="0" smtClean="0">
                <a:ln>
                  <a:noFill/>
                </a:ln>
                <a:solidFill>
                  <a:srgbClr val="000066"/>
                </a:solidFill>
                <a:effectLst/>
                <a:uLnTx/>
                <a:uFillTx/>
              </a:rPr>
              <a:t>Прозрачностью действий провайдера для пользователя</a:t>
            </a:r>
          </a:p>
          <a:p>
            <a:pPr marL="342900" marR="0" lvl="0" indent="-342900" defTabSz="914400" eaLnBrk="1" fontAlgn="auto" latinLnBrk="0" hangingPunct="1">
              <a:lnSpc>
                <a:spcPct val="90000"/>
              </a:lnSpc>
              <a:spcBef>
                <a:spcPct val="30000"/>
              </a:spcBef>
              <a:spcAft>
                <a:spcPts val="0"/>
              </a:spcAft>
              <a:buClr>
                <a:srgbClr val="FF0000"/>
              </a:buClr>
              <a:buSzTx/>
              <a:buFont typeface="Wingdings" pitchFamily="2" charset="2"/>
              <a:buChar char="§"/>
              <a:tabLst/>
              <a:defRPr/>
            </a:pPr>
            <a:r>
              <a:rPr kumimoji="0" lang="ru-RU" sz="2000" b="0" i="0" u="none" strike="noStrike" kern="0" cap="none" spc="0" normalizeH="0" baseline="0" noProof="0" dirty="0" smtClean="0">
                <a:ln>
                  <a:noFill/>
                </a:ln>
                <a:solidFill>
                  <a:srgbClr val="000066"/>
                </a:solidFill>
                <a:effectLst/>
                <a:uLnTx/>
                <a:uFillTx/>
              </a:rPr>
              <a:t>Возможностью удаленной аттестации платформы провайдера</a:t>
            </a:r>
          </a:p>
          <a:p>
            <a:pPr marL="342900" marR="0" lvl="0" indent="-342900" defTabSz="914400" eaLnBrk="1" fontAlgn="auto" latinLnBrk="0" hangingPunct="1">
              <a:lnSpc>
                <a:spcPct val="90000"/>
              </a:lnSpc>
              <a:spcBef>
                <a:spcPct val="30000"/>
              </a:spcBef>
              <a:spcAft>
                <a:spcPts val="0"/>
              </a:spcAft>
              <a:buClr>
                <a:srgbClr val="FF0000"/>
              </a:buClr>
              <a:buSzTx/>
              <a:buFont typeface="Wingdings" pitchFamily="2" charset="2"/>
              <a:buChar char="§"/>
              <a:tabLst/>
              <a:defRPr/>
            </a:pPr>
            <a:r>
              <a:rPr kumimoji="0" lang="ru-RU" sz="2000" b="0" i="0" u="none" strike="noStrike" kern="0" cap="none" spc="0" normalizeH="0" baseline="0" noProof="0" dirty="0" smtClean="0">
                <a:ln>
                  <a:noFill/>
                </a:ln>
                <a:solidFill>
                  <a:srgbClr val="000066"/>
                </a:solidFill>
                <a:effectLst/>
                <a:uLnTx/>
                <a:uFillTx/>
              </a:rPr>
              <a:t>Страхованием рисков при обработке по облачным технологиям</a:t>
            </a:r>
          </a:p>
        </p:txBody>
      </p:sp>
      <p:sp>
        <p:nvSpPr>
          <p:cNvPr id="10" name="Text Box 4"/>
          <p:cNvSpPr txBox="1">
            <a:spLocks noChangeArrowheads="1"/>
          </p:cNvSpPr>
          <p:nvPr/>
        </p:nvSpPr>
        <p:spPr bwMode="auto">
          <a:xfrm>
            <a:off x="719807" y="5661248"/>
            <a:ext cx="8254331" cy="646331"/>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lvl="0" algn="ctr"/>
            <a:r>
              <a:rPr lang="ru-RU" b="1" i="1" kern="0" dirty="0" smtClean="0">
                <a:solidFill>
                  <a:srgbClr val="F20000"/>
                </a:solidFill>
              </a:rPr>
              <a:t>Одной </a:t>
            </a:r>
            <a:r>
              <a:rPr lang="ru-RU" b="1" i="1" kern="0" dirty="0">
                <a:solidFill>
                  <a:srgbClr val="F20000"/>
                </a:solidFill>
              </a:rPr>
              <a:t>из ключевых проблем </a:t>
            </a:r>
            <a:r>
              <a:rPr lang="ru-RU" b="1" i="1" kern="0" dirty="0" smtClean="0">
                <a:solidFill>
                  <a:srgbClr val="F20000"/>
                </a:solidFill>
              </a:rPr>
              <a:t>«облаков</a:t>
            </a:r>
            <a:r>
              <a:rPr lang="ru-RU" b="1" i="1" kern="0" dirty="0">
                <a:solidFill>
                  <a:srgbClr val="F20000"/>
                </a:solidFill>
              </a:rPr>
              <a:t>» является вопрос доверия </a:t>
            </a:r>
            <a:r>
              <a:rPr lang="ru-RU" b="1" i="1" kern="0" dirty="0" smtClean="0">
                <a:solidFill>
                  <a:srgbClr val="F20000"/>
                </a:solidFill>
              </a:rPr>
              <a:t>пользователя провайдеру.</a:t>
            </a:r>
            <a:endParaRPr lang="ru-RU" b="1" i="1" kern="0" dirty="0">
              <a:solidFill>
                <a:srgbClr val="F20000"/>
              </a:solidFill>
            </a:endParaRPr>
          </a:p>
        </p:txBody>
      </p:sp>
      <p:sp>
        <p:nvSpPr>
          <p:cNvPr id="11" name="Rectangle 5"/>
          <p:cNvSpPr>
            <a:spLocks noChangeArrowheads="1"/>
          </p:cNvSpPr>
          <p:nvPr/>
        </p:nvSpPr>
        <p:spPr bwMode="auto">
          <a:xfrm>
            <a:off x="719807" y="908720"/>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ru-RU" sz="20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Tahoma" pitchFamily="34" charset="0"/>
              </a:rPr>
              <a:t>КЛЮЧЕВАЯ ПРОБЛЕМА ОБЛАЧНЫХ ТЕХНОЛОГИЙ</a:t>
            </a:r>
            <a:endParaRPr kumimoji="0" lang="ru-RU" sz="1200" b="1" i="0" u="none" strike="noStrike" kern="0" cap="none" spc="0" normalizeH="0" baseline="0" noProof="0" dirty="0" smtClean="0">
              <a:ln>
                <a:noFill/>
              </a:ln>
              <a:solidFill>
                <a:srgbClr val="333399"/>
              </a:solidFill>
              <a:effectLst>
                <a:outerShdw blurRad="38100" dist="38100" dir="2700000" algn="tl">
                  <a:srgbClr val="C0C0C0"/>
                </a:outerShdw>
              </a:effectLst>
              <a:uLnTx/>
              <a:uFillTx/>
              <a:latin typeface="Tahoma" pitchFamily="34" charset="0"/>
            </a:endParaRPr>
          </a:p>
        </p:txBody>
      </p:sp>
      <p:sp>
        <p:nvSpPr>
          <p:cNvPr id="13"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smtClean="0">
                <a:solidFill>
                  <a:srgbClr val="1F497D">
                    <a:lumMod val="75000"/>
                  </a:srgbClr>
                </a:solidFill>
              </a:rPr>
              <a:t>© </a:t>
            </a:r>
            <a:r>
              <a:rPr lang="ru-RU" sz="1000" smtClean="0">
                <a:solidFill>
                  <a:schemeClr val="tx2">
                    <a:lumMod val="75000"/>
                  </a:schemeClr>
                </a:solidFill>
              </a:rPr>
              <a:t>ОАО «ЭЛВИС-ПЛЮС», 2012                                                                                                                                                    ЗАЩИЩЕННЫЕ КОРПОРАТИВНЫЕ СИСТЕМЫ</a:t>
            </a:r>
            <a:endParaRPr lang="ru-RU" sz="1000" dirty="0">
              <a:solidFill>
                <a:schemeClr val="tx2">
                  <a:lumMod val="75000"/>
                </a:schemeClr>
              </a:solidFill>
            </a:endParaRPr>
          </a:p>
        </p:txBody>
      </p:sp>
    </p:spTree>
    <p:extLst>
      <p:ext uri="{BB962C8B-B14F-4D97-AF65-F5344CB8AC3E}">
        <p14:creationId xmlns:p14="http://schemas.microsoft.com/office/powerpoint/2010/main" val="246815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ox(out)">
                                      <p:cBhvr>
                                        <p:cTn id="7" dur="500"/>
                                        <p:tgtEl>
                                          <p:spTgt spid="9">
                                            <p:txEl>
                                              <p:pRg st="0" end="0"/>
                                            </p:txEl>
                                          </p:spTgt>
                                        </p:tgtEl>
                                      </p:cBhvr>
                                    </p:animEffect>
                                  </p:childTnLst>
                                </p:cTn>
                              </p:par>
                            </p:childTnLst>
                          </p:cTn>
                        </p:par>
                        <p:par>
                          <p:cTn id="8" fill="hold">
                            <p:stCondLst>
                              <p:cond delay="500"/>
                            </p:stCondLst>
                            <p:childTnLst>
                              <p:par>
                                <p:cTn id="9" presetID="4" presetClass="entr" presetSubtype="32" fill="hold" nodeType="after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animEffect transition="in" filter="box(out)">
                                      <p:cBhvr>
                                        <p:cTn id="11" dur="500"/>
                                        <p:tgtEl>
                                          <p:spTgt spid="9">
                                            <p:txEl>
                                              <p:pRg st="1" end="1"/>
                                            </p:txEl>
                                          </p:spTgt>
                                        </p:tgtEl>
                                      </p:cBhvr>
                                    </p:animEffect>
                                  </p:childTnLst>
                                </p:cTn>
                              </p:par>
                            </p:childTnLst>
                          </p:cTn>
                        </p:par>
                        <p:par>
                          <p:cTn id="12" fill="hold">
                            <p:stCondLst>
                              <p:cond delay="1000"/>
                            </p:stCondLst>
                            <p:childTnLst>
                              <p:par>
                                <p:cTn id="13" presetID="4" presetClass="entr" presetSubtype="32" fill="hold" nodeType="after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box(out)">
                                      <p:cBhvr>
                                        <p:cTn id="15" dur="500"/>
                                        <p:tgtEl>
                                          <p:spTgt spid="9">
                                            <p:txEl>
                                              <p:pRg st="2" end="2"/>
                                            </p:txEl>
                                          </p:spTgt>
                                        </p:tgtEl>
                                      </p:cBhvr>
                                    </p:animEffect>
                                  </p:childTnLst>
                                </p:cTn>
                              </p:par>
                            </p:childTnLst>
                          </p:cTn>
                        </p:par>
                        <p:par>
                          <p:cTn id="16" fill="hold">
                            <p:stCondLst>
                              <p:cond delay="1500"/>
                            </p:stCondLst>
                            <p:childTnLst>
                              <p:par>
                                <p:cTn id="17" presetID="4" presetClass="entr" presetSubtype="32" fill="hold" nodeType="after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animEffect transition="in" filter="box(out)">
                                      <p:cBhvr>
                                        <p:cTn id="19" dur="500"/>
                                        <p:tgtEl>
                                          <p:spTgt spid="9">
                                            <p:txEl>
                                              <p:pRg st="3" end="3"/>
                                            </p:txEl>
                                          </p:spTgt>
                                        </p:tgtEl>
                                      </p:cBhvr>
                                    </p:animEffect>
                                  </p:childTnLst>
                                </p:cTn>
                              </p:par>
                            </p:childTnLst>
                          </p:cTn>
                        </p:par>
                        <p:par>
                          <p:cTn id="20" fill="hold">
                            <p:stCondLst>
                              <p:cond delay="2000"/>
                            </p:stCondLst>
                            <p:childTnLst>
                              <p:par>
                                <p:cTn id="21" presetID="4" presetClass="entr" presetSubtype="32" fill="hold" nodeType="after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animEffect transition="in" filter="box(out)">
                                      <p:cBhvr>
                                        <p:cTn id="23" dur="500"/>
                                        <p:tgtEl>
                                          <p:spTgt spid="9">
                                            <p:txEl>
                                              <p:pRg st="4" end="4"/>
                                            </p:txEl>
                                          </p:spTgt>
                                        </p:tgtEl>
                                      </p:cBhvr>
                                    </p:animEffect>
                                  </p:childTnLst>
                                </p:cTn>
                              </p:par>
                            </p:childTnLst>
                          </p:cTn>
                        </p:par>
                        <p:par>
                          <p:cTn id="24" fill="hold">
                            <p:stCondLst>
                              <p:cond delay="2500"/>
                            </p:stCondLst>
                            <p:childTnLst>
                              <p:par>
                                <p:cTn id="25" presetID="4" presetClass="entr" presetSubtype="32" fill="hold" nodeType="after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box(out)">
                                      <p:cBhvr>
                                        <p:cTn id="27" dur="500"/>
                                        <p:tgtEl>
                                          <p:spTgt spid="9">
                                            <p:txEl>
                                              <p:pRg st="5" end="5"/>
                                            </p:txEl>
                                          </p:spTgt>
                                        </p:tgtEl>
                                      </p:cBhvr>
                                    </p:animEffect>
                                  </p:childTnLst>
                                </p:cTn>
                              </p:par>
                            </p:childTnLst>
                          </p:cTn>
                        </p:par>
                        <p:par>
                          <p:cTn id="28" fill="hold">
                            <p:stCondLst>
                              <p:cond delay="3000"/>
                            </p:stCondLst>
                            <p:childTnLst>
                              <p:par>
                                <p:cTn id="29" presetID="4" presetClass="entr" presetSubtype="32" fill="hold" nodeType="afterEffect">
                                  <p:stCondLst>
                                    <p:cond delay="0"/>
                                  </p:stCondLst>
                                  <p:childTnLst>
                                    <p:set>
                                      <p:cBhvr>
                                        <p:cTn id="30" dur="1" fill="hold">
                                          <p:stCondLst>
                                            <p:cond delay="0"/>
                                          </p:stCondLst>
                                        </p:cTn>
                                        <p:tgtEl>
                                          <p:spTgt spid="9">
                                            <p:txEl>
                                              <p:pRg st="6" end="6"/>
                                            </p:txEl>
                                          </p:spTgt>
                                        </p:tgtEl>
                                        <p:attrNameLst>
                                          <p:attrName>style.visibility</p:attrName>
                                        </p:attrNameLst>
                                      </p:cBhvr>
                                      <p:to>
                                        <p:strVal val="visible"/>
                                      </p:to>
                                    </p:set>
                                    <p:animEffect transition="in" filter="box(out)">
                                      <p:cBhvr>
                                        <p:cTn id="31" dur="500"/>
                                        <p:tgtEl>
                                          <p:spTgt spid="9">
                                            <p:txEl>
                                              <p:pRg st="6" end="6"/>
                                            </p:txEl>
                                          </p:spTgt>
                                        </p:tgtEl>
                                      </p:cBhvr>
                                    </p:animEffect>
                                  </p:childTnLst>
                                </p:cTn>
                              </p:par>
                            </p:childTnLst>
                          </p:cTn>
                        </p:par>
                        <p:par>
                          <p:cTn id="32" fill="hold">
                            <p:stCondLst>
                              <p:cond delay="3500"/>
                            </p:stCondLst>
                            <p:childTnLst>
                              <p:par>
                                <p:cTn id="33" presetID="4" presetClass="entr" presetSubtype="32" fill="hold" grpId="0" nodeType="after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box(out)">
                                      <p:cBhvr>
                                        <p:cTn id="3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9" name="Rectangle 2"/>
          <p:cNvSpPr>
            <a:spLocks noChangeArrowheads="1"/>
          </p:cNvSpPr>
          <p:nvPr/>
        </p:nvSpPr>
        <p:spPr bwMode="auto">
          <a:xfrm>
            <a:off x="1228725" y="908720"/>
            <a:ext cx="7915275"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ru-RU" sz="20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Tahoma" pitchFamily="34" charset="0"/>
              </a:rPr>
              <a:t>ВАЖНОЕ ЗАМЕЧАНИЕ</a:t>
            </a:r>
            <a:r>
              <a:rPr kumimoji="0" lang="ru-RU" sz="4400" b="0" i="0" u="none" strike="noStrike" kern="0" cap="none" spc="0" normalizeH="0" baseline="0" noProof="0" dirty="0" smtClean="0">
                <a:ln>
                  <a:noFill/>
                </a:ln>
                <a:solidFill>
                  <a:srgbClr val="000000"/>
                </a:solidFill>
                <a:effectLst/>
                <a:uLnTx/>
                <a:uFillTx/>
              </a:rPr>
              <a:t> </a:t>
            </a:r>
            <a:r>
              <a:rPr kumimoji="0" lang="ru-RU" sz="24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Tahoma" pitchFamily="34" charset="0"/>
              </a:rPr>
              <a:t/>
            </a:r>
            <a:br>
              <a:rPr kumimoji="0" lang="ru-RU" sz="24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Tahoma" pitchFamily="34" charset="0"/>
              </a:rPr>
            </a:br>
            <a:r>
              <a:rPr kumimoji="0" lang="ru-RU" sz="5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Tahoma" pitchFamily="34" charset="0"/>
              </a:rPr>
              <a:t/>
            </a:r>
            <a:br>
              <a:rPr kumimoji="0" lang="ru-RU" sz="500" b="1" i="0" u="none" strike="noStrike" kern="0" cap="none" spc="0" normalizeH="0" baseline="0" noProof="0" dirty="0" smtClean="0">
                <a:ln>
                  <a:noFill/>
                </a:ln>
                <a:solidFill>
                  <a:srgbClr val="FF0000"/>
                </a:solidFill>
                <a:effectLst>
                  <a:outerShdw blurRad="38100" dist="38100" dir="2700000" algn="tl">
                    <a:srgbClr val="C0C0C0"/>
                  </a:outerShdw>
                </a:effectLst>
                <a:uLnTx/>
                <a:uFillTx/>
                <a:latin typeface="Tahoma" pitchFamily="34" charset="0"/>
              </a:rPr>
            </a:br>
            <a:endParaRPr kumimoji="0" lang="ru-RU" sz="1200" b="1" i="0" u="none" strike="noStrike" kern="0" cap="none" spc="0" normalizeH="0" baseline="0" noProof="0" dirty="0" smtClean="0">
              <a:ln>
                <a:noFill/>
              </a:ln>
              <a:solidFill>
                <a:srgbClr val="333399"/>
              </a:solidFill>
              <a:effectLst>
                <a:outerShdw blurRad="38100" dist="38100" dir="2700000" algn="tl">
                  <a:srgbClr val="C0C0C0"/>
                </a:outerShdw>
              </a:effectLst>
              <a:uLnTx/>
              <a:uFillTx/>
              <a:latin typeface="Tahoma" pitchFamily="34" charset="0"/>
            </a:endParaRPr>
          </a:p>
        </p:txBody>
      </p:sp>
      <p:sp>
        <p:nvSpPr>
          <p:cNvPr id="10" name="Text Box 3"/>
          <p:cNvSpPr txBox="1">
            <a:spLocks noChangeArrowheads="1"/>
          </p:cNvSpPr>
          <p:nvPr/>
        </p:nvSpPr>
        <p:spPr bwMode="auto">
          <a:xfrm>
            <a:off x="863823" y="2093074"/>
            <a:ext cx="7884641" cy="3647152"/>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lvl="0" algn="ctr"/>
            <a:r>
              <a:rPr lang="ru-RU" sz="2000" kern="0" dirty="0">
                <a:solidFill>
                  <a:srgbClr val="000066"/>
                </a:solidFill>
                <a:latin typeface="+mn-lt"/>
              </a:rPr>
              <a:t>В исследованиях ГАРТНЕРА  среди специфических для </a:t>
            </a:r>
            <a:r>
              <a:rPr lang="ru-RU" sz="2000" kern="0" dirty="0" smtClean="0">
                <a:solidFill>
                  <a:srgbClr val="000066"/>
                </a:solidFill>
                <a:latin typeface="+mn-lt"/>
              </a:rPr>
              <a:t>облачных инфраструктур </a:t>
            </a:r>
            <a:r>
              <a:rPr lang="ru-RU" sz="2000" kern="0" dirty="0">
                <a:solidFill>
                  <a:srgbClr val="000066"/>
                </a:solidFill>
                <a:latin typeface="+mn-lt"/>
              </a:rPr>
              <a:t>источников </a:t>
            </a:r>
            <a:r>
              <a:rPr lang="ru-RU" sz="2000" kern="0" dirty="0" smtClean="0">
                <a:solidFill>
                  <a:srgbClr val="000066"/>
                </a:solidFill>
                <a:latin typeface="+mn-lt"/>
              </a:rPr>
              <a:t>рисков, </a:t>
            </a:r>
            <a:r>
              <a:rPr lang="ru-RU" sz="2000" kern="0" dirty="0">
                <a:solidFill>
                  <a:srgbClr val="000066"/>
                </a:solidFill>
                <a:latin typeface="+mn-lt"/>
              </a:rPr>
              <a:t>на которых необходимо обращать особое внимание при выборе провайдера, </a:t>
            </a:r>
            <a:r>
              <a:rPr lang="ru-RU" sz="2000" kern="0" dirty="0" smtClean="0">
                <a:solidFill>
                  <a:srgbClr val="000066"/>
                </a:solidFill>
                <a:latin typeface="+mn-lt"/>
              </a:rPr>
              <a:t>обращено внимание на необходимость </a:t>
            </a:r>
            <a:r>
              <a:rPr lang="ru-RU" sz="2000" kern="0" dirty="0">
                <a:solidFill>
                  <a:srgbClr val="000066"/>
                </a:solidFill>
                <a:latin typeface="+mn-lt"/>
              </a:rPr>
              <a:t>оценки провайдера с точки зрения </a:t>
            </a:r>
            <a:r>
              <a:rPr lang="ru-RU" sz="2000" kern="0" dirty="0" smtClean="0">
                <a:solidFill>
                  <a:srgbClr val="000066"/>
                </a:solidFill>
                <a:latin typeface="+mn-lt"/>
              </a:rPr>
              <a:t>возможности предоставления им сервиса по сегрегации </a:t>
            </a:r>
            <a:r>
              <a:rPr lang="ru-RU" sz="2000" kern="0" dirty="0">
                <a:solidFill>
                  <a:srgbClr val="000066"/>
                </a:solidFill>
                <a:latin typeface="+mn-lt"/>
              </a:rPr>
              <a:t>данных. </a:t>
            </a:r>
            <a:endParaRPr lang="ru-RU" sz="2000" kern="0" dirty="0" smtClean="0">
              <a:solidFill>
                <a:srgbClr val="000066"/>
              </a:solidFill>
              <a:latin typeface="+mn-lt"/>
            </a:endParaRPr>
          </a:p>
          <a:p>
            <a:pPr lvl="0" algn="ctr"/>
            <a:endParaRPr lang="ru-RU" sz="1000" kern="0" dirty="0" smtClean="0">
              <a:solidFill>
                <a:srgbClr val="000066"/>
              </a:solidFill>
              <a:latin typeface="+mn-lt"/>
            </a:endParaRPr>
          </a:p>
          <a:p>
            <a:pPr algn="r"/>
            <a:r>
              <a:rPr lang="en-US" sz="1100" kern="0" dirty="0">
                <a:solidFill>
                  <a:srgbClr val="000066"/>
                </a:solidFill>
                <a:latin typeface="+mn-lt"/>
              </a:rPr>
              <a:t>http://www.cio.com/article/423713/Gartner_Seven_Cloud_Computing_Security_Risks</a:t>
            </a:r>
            <a:endParaRPr lang="ru-RU" sz="1100" kern="0" dirty="0">
              <a:solidFill>
                <a:srgbClr val="000066"/>
              </a:solidFill>
              <a:latin typeface="+mn-lt"/>
            </a:endParaRPr>
          </a:p>
          <a:p>
            <a:pPr lvl="0" algn="ctr"/>
            <a:endParaRPr lang="ru-RU" sz="2000" kern="0" dirty="0">
              <a:solidFill>
                <a:srgbClr val="000066"/>
              </a:solidFill>
              <a:latin typeface="+mn-lt"/>
            </a:endParaRPr>
          </a:p>
          <a:p>
            <a:pPr lvl="0" algn="ctr"/>
            <a:r>
              <a:rPr lang="ru-RU" sz="2000" b="1" kern="0" dirty="0">
                <a:solidFill>
                  <a:srgbClr val="000066"/>
                </a:solidFill>
                <a:latin typeface="+mn-lt"/>
              </a:rPr>
              <a:t>В облачной инфраструктуре должен быть механизм, обеспечивающий надежную сегрегацию пользовательских данных разной категории и их изоляцию от администраторов самой облачной инфраструктуры</a:t>
            </a:r>
          </a:p>
          <a:p>
            <a:pPr lvl="0" algn="ctr"/>
            <a:endParaRPr lang="ru-RU" sz="1000" kern="0" dirty="0" smtClean="0">
              <a:solidFill>
                <a:srgbClr val="000066"/>
              </a:solidFill>
              <a:latin typeface="+mn-lt"/>
            </a:endParaRPr>
          </a:p>
        </p:txBody>
      </p:sp>
      <p:sp>
        <p:nvSpPr>
          <p:cNvPr id="12" name="Text Box 4"/>
          <p:cNvSpPr txBox="1">
            <a:spLocks noChangeArrowheads="1"/>
          </p:cNvSpPr>
          <p:nvPr/>
        </p:nvSpPr>
        <p:spPr bwMode="auto">
          <a:xfrm>
            <a:off x="323528" y="6084004"/>
            <a:ext cx="8712200" cy="369332"/>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lvl="0" algn="ctr"/>
            <a:r>
              <a:rPr lang="ru-RU" b="1" i="1" kern="0" dirty="0">
                <a:solidFill>
                  <a:srgbClr val="F20000"/>
                </a:solidFill>
              </a:rPr>
              <a:t>Это имеет ключевое значение.</a:t>
            </a:r>
          </a:p>
        </p:txBody>
      </p:sp>
      <p:sp>
        <p:nvSpPr>
          <p:cNvPr id="13"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smtClean="0">
                <a:solidFill>
                  <a:srgbClr val="1F497D">
                    <a:lumMod val="75000"/>
                  </a:srgbClr>
                </a:solidFill>
              </a:rPr>
              <a:t>© </a:t>
            </a:r>
            <a:r>
              <a:rPr lang="ru-RU" sz="1000" smtClean="0">
                <a:solidFill>
                  <a:schemeClr val="tx2">
                    <a:lumMod val="75000"/>
                  </a:schemeClr>
                </a:solidFill>
              </a:rPr>
              <a:t>ОАО «ЭЛВИС-ПЛЮС», 2012                                                                                                                                                    ЗАЩИЩЕННЫЕ КОРПОРАТИВНЫЕ СИСТЕМЫ</a:t>
            </a:r>
            <a:endParaRPr lang="ru-RU" sz="1000" dirty="0">
              <a:solidFill>
                <a:schemeClr val="tx2">
                  <a:lumMod val="75000"/>
                </a:schemeClr>
              </a:solidFill>
            </a:endParaRPr>
          </a:p>
        </p:txBody>
      </p:sp>
    </p:spTree>
    <p:extLst>
      <p:ext uri="{BB962C8B-B14F-4D97-AF65-F5344CB8AC3E}">
        <p14:creationId xmlns:p14="http://schemas.microsoft.com/office/powerpoint/2010/main" val="1330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out)">
                                      <p:cBhvr>
                                        <p:cTn id="7" dur="500"/>
                                        <p:tgtEl>
                                          <p:spTgt spid="10"/>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ox(out)">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9" name="Rectangle 2"/>
          <p:cNvSpPr>
            <a:spLocks noChangeArrowheads="1"/>
          </p:cNvSpPr>
          <p:nvPr/>
        </p:nvSpPr>
        <p:spPr bwMode="auto">
          <a:xfrm>
            <a:off x="521792" y="3212976"/>
            <a:ext cx="8514704" cy="1661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342900" indent="-342900">
              <a:lnSpc>
                <a:spcPct val="90000"/>
              </a:lnSpc>
              <a:spcBef>
                <a:spcPct val="30000"/>
              </a:spcBef>
              <a:buClr>
                <a:srgbClr val="FF0000"/>
              </a:buClr>
              <a:buFont typeface="Wingdings" pitchFamily="2" charset="2"/>
              <a:buChar char="§"/>
            </a:pPr>
            <a:r>
              <a:rPr lang="ru-RU" sz="2000" kern="0" dirty="0" smtClean="0">
                <a:solidFill>
                  <a:srgbClr val="000066"/>
                </a:solidFill>
              </a:rPr>
              <a:t>Доверенного </a:t>
            </a:r>
            <a:r>
              <a:rPr lang="ru-RU" sz="2000" kern="0" dirty="0">
                <a:solidFill>
                  <a:srgbClr val="000066"/>
                </a:solidFill>
              </a:rPr>
              <a:t>контроля целостности виртуальной </a:t>
            </a:r>
            <a:r>
              <a:rPr lang="ru-RU" sz="2000" kern="0" dirty="0" smtClean="0">
                <a:solidFill>
                  <a:srgbClr val="000066"/>
                </a:solidFill>
              </a:rPr>
              <a:t>среды</a:t>
            </a:r>
            <a:endParaRPr lang="ru-RU" sz="2000" kern="0" dirty="0">
              <a:solidFill>
                <a:srgbClr val="000066"/>
              </a:solidFill>
            </a:endParaRPr>
          </a:p>
          <a:p>
            <a:pPr marL="342900" indent="-342900">
              <a:lnSpc>
                <a:spcPct val="90000"/>
              </a:lnSpc>
              <a:spcBef>
                <a:spcPct val="30000"/>
              </a:spcBef>
              <a:buClr>
                <a:srgbClr val="FF0000"/>
              </a:buClr>
              <a:buFont typeface="Wingdings" pitchFamily="2" charset="2"/>
              <a:buChar char="§"/>
            </a:pPr>
            <a:r>
              <a:rPr lang="ru-RU" sz="2000" kern="0" dirty="0" smtClean="0">
                <a:solidFill>
                  <a:srgbClr val="000066"/>
                </a:solidFill>
              </a:rPr>
              <a:t>Контролируемого </a:t>
            </a:r>
            <a:r>
              <a:rPr lang="ru-RU" sz="2000" kern="0" dirty="0">
                <a:solidFill>
                  <a:srgbClr val="000066"/>
                </a:solidFill>
              </a:rPr>
              <a:t>пользователем прозрачного шифрования виртуальных дисков </a:t>
            </a:r>
            <a:r>
              <a:rPr lang="ru-RU" sz="2000" kern="0" dirty="0" smtClean="0">
                <a:solidFill>
                  <a:srgbClr val="000066"/>
                </a:solidFill>
              </a:rPr>
              <a:t>критичных серверов</a:t>
            </a:r>
            <a:endParaRPr lang="ru-RU" sz="2000" kern="0" dirty="0">
              <a:solidFill>
                <a:srgbClr val="000066"/>
              </a:solidFill>
            </a:endParaRPr>
          </a:p>
          <a:p>
            <a:pPr marL="342900" indent="-342900">
              <a:lnSpc>
                <a:spcPct val="90000"/>
              </a:lnSpc>
              <a:spcBef>
                <a:spcPct val="30000"/>
              </a:spcBef>
              <a:buClr>
                <a:srgbClr val="FF0000"/>
              </a:buClr>
              <a:buFont typeface="Wingdings" pitchFamily="2" charset="2"/>
              <a:buChar char="§"/>
            </a:pPr>
            <a:r>
              <a:rPr lang="ru-RU" sz="2000" kern="0" dirty="0" smtClean="0">
                <a:solidFill>
                  <a:srgbClr val="000066"/>
                </a:solidFill>
              </a:rPr>
              <a:t>Контролируемого </a:t>
            </a:r>
            <a:r>
              <a:rPr lang="ru-RU" sz="2000" kern="0" dirty="0">
                <a:solidFill>
                  <a:srgbClr val="000066"/>
                </a:solidFill>
              </a:rPr>
              <a:t>пользователем шифрования виртуальных сетевых взаимодействий (VPN</a:t>
            </a:r>
            <a:r>
              <a:rPr lang="ru-RU" sz="2000" kern="0" dirty="0" smtClean="0">
                <a:solidFill>
                  <a:srgbClr val="000066"/>
                </a:solidFill>
              </a:rPr>
              <a:t>)</a:t>
            </a:r>
          </a:p>
        </p:txBody>
      </p:sp>
      <p:sp>
        <p:nvSpPr>
          <p:cNvPr id="10" name="Text Box 4"/>
          <p:cNvSpPr txBox="1">
            <a:spLocks noChangeArrowheads="1"/>
          </p:cNvSpPr>
          <p:nvPr/>
        </p:nvSpPr>
        <p:spPr bwMode="auto">
          <a:xfrm>
            <a:off x="719807" y="5457998"/>
            <a:ext cx="8254331" cy="923330"/>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b="1" i="1" kern="0" dirty="0">
                <a:solidFill>
                  <a:srgbClr val="F20000"/>
                </a:solidFill>
              </a:rPr>
              <a:t>Первым шагом для построения </a:t>
            </a:r>
            <a:r>
              <a:rPr lang="ru-RU" b="1" i="1" kern="0" dirty="0" smtClean="0">
                <a:solidFill>
                  <a:srgbClr val="F20000"/>
                </a:solidFill>
              </a:rPr>
              <a:t>такого комплекса </a:t>
            </a:r>
            <a:r>
              <a:rPr lang="ru-RU" b="1" i="1" kern="0" dirty="0">
                <a:solidFill>
                  <a:srgbClr val="F20000"/>
                </a:solidFill>
              </a:rPr>
              <a:t>должна стать </a:t>
            </a:r>
            <a:r>
              <a:rPr lang="ru-RU" b="1" i="1" kern="0" dirty="0" smtClean="0">
                <a:solidFill>
                  <a:srgbClr val="F20000"/>
                </a:solidFill>
              </a:rPr>
              <a:t>проверка ПО, </a:t>
            </a:r>
            <a:r>
              <a:rPr lang="ru-RU" b="1" i="1" kern="0" dirty="0" smtClean="0">
                <a:solidFill>
                  <a:srgbClr val="F20000"/>
                </a:solidFill>
              </a:rPr>
              <a:t>используемого </a:t>
            </a:r>
            <a:r>
              <a:rPr lang="ru-RU" b="1" i="1" kern="0" dirty="0">
                <a:solidFill>
                  <a:srgbClr val="F20000"/>
                </a:solidFill>
              </a:rPr>
              <a:t>для создания виртуальной </a:t>
            </a:r>
            <a:r>
              <a:rPr lang="ru-RU" b="1" i="1" kern="0" dirty="0" smtClean="0">
                <a:solidFill>
                  <a:srgbClr val="F20000"/>
                </a:solidFill>
              </a:rPr>
              <a:t>инфраструктуры, на </a:t>
            </a:r>
            <a:r>
              <a:rPr lang="ru-RU" b="1" i="1" kern="0" dirty="0">
                <a:solidFill>
                  <a:srgbClr val="F20000"/>
                </a:solidFill>
              </a:rPr>
              <a:t>отсутствие </a:t>
            </a:r>
            <a:r>
              <a:rPr lang="ru-RU" b="1" i="1" kern="0" dirty="0" smtClean="0">
                <a:solidFill>
                  <a:srgbClr val="F20000"/>
                </a:solidFill>
              </a:rPr>
              <a:t>НДВ</a:t>
            </a:r>
            <a:endParaRPr lang="ru-RU" b="1" i="1" kern="0" dirty="0">
              <a:solidFill>
                <a:srgbClr val="F20000"/>
              </a:solidFill>
            </a:endParaRPr>
          </a:p>
        </p:txBody>
      </p:sp>
      <p:sp>
        <p:nvSpPr>
          <p:cNvPr id="11" name="Rectangle 5"/>
          <p:cNvSpPr>
            <a:spLocks noChangeArrowheads="1"/>
          </p:cNvSpPr>
          <p:nvPr/>
        </p:nvSpPr>
        <p:spPr bwMode="auto">
          <a:xfrm>
            <a:off x="719807" y="908720"/>
            <a:ext cx="8328943"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000" b="1" kern="0" dirty="0" smtClean="0">
                <a:solidFill>
                  <a:srgbClr val="FF0000"/>
                </a:solidFill>
                <a:effectLst>
                  <a:outerShdw blurRad="38100" dist="38100" dir="2700000" algn="tl">
                    <a:srgbClr val="C0C0C0"/>
                  </a:outerShdw>
                </a:effectLst>
                <a:latin typeface="Tahoma" pitchFamily="34" charset="0"/>
              </a:rPr>
              <a:t>СЕГРЕГАЦИЯ ДАННЫХ ПОЛЬЗОВАТЕЛЯ В «ОБЛАКЕ»</a:t>
            </a:r>
            <a:endParaRPr lang="ru-RU" sz="1200" b="1" kern="0" dirty="0" smtClean="0">
              <a:solidFill>
                <a:srgbClr val="333399"/>
              </a:solidFill>
              <a:effectLst>
                <a:outerShdw blurRad="38100" dist="38100" dir="2700000" algn="tl">
                  <a:srgbClr val="C0C0C0"/>
                </a:outerShdw>
              </a:effectLst>
              <a:latin typeface="Tahoma" pitchFamily="34" charset="0"/>
            </a:endParaRPr>
          </a:p>
        </p:txBody>
      </p:sp>
      <p:sp>
        <p:nvSpPr>
          <p:cNvPr id="12" name="Text Box 3"/>
          <p:cNvSpPr txBox="1">
            <a:spLocks noChangeArrowheads="1"/>
          </p:cNvSpPr>
          <p:nvPr/>
        </p:nvSpPr>
        <p:spPr bwMode="auto">
          <a:xfrm>
            <a:off x="457201" y="1615682"/>
            <a:ext cx="8516937" cy="1015663"/>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sz="2000" b="1" dirty="0" smtClean="0">
                <a:solidFill>
                  <a:srgbClr val="000066"/>
                </a:solidFill>
              </a:rPr>
              <a:t>Сегрегацию </a:t>
            </a:r>
            <a:r>
              <a:rPr lang="ru-RU" sz="2000" b="1" dirty="0">
                <a:solidFill>
                  <a:srgbClr val="000066"/>
                </a:solidFill>
              </a:rPr>
              <a:t>критичной для пользователя информации при </a:t>
            </a:r>
            <a:r>
              <a:rPr lang="ru-RU" sz="2000" b="1" dirty="0" smtClean="0">
                <a:solidFill>
                  <a:srgbClr val="000066"/>
                </a:solidFill>
              </a:rPr>
              <a:t>использовании </a:t>
            </a:r>
            <a:r>
              <a:rPr lang="ru-RU" sz="2000" b="1" dirty="0">
                <a:solidFill>
                  <a:srgbClr val="000066"/>
                </a:solidFill>
              </a:rPr>
              <a:t>облачной инфраструктуры </a:t>
            </a:r>
            <a:r>
              <a:rPr lang="ru-RU" sz="2000" b="1" dirty="0" smtClean="0">
                <a:solidFill>
                  <a:srgbClr val="000066"/>
                </a:solidFill>
              </a:rPr>
              <a:t>возможно достичь построением </a:t>
            </a:r>
            <a:r>
              <a:rPr lang="ru-RU" sz="2000" b="1" dirty="0">
                <a:solidFill>
                  <a:srgbClr val="000066"/>
                </a:solidFill>
              </a:rPr>
              <a:t>комплекса связанных друг с другом </a:t>
            </a:r>
            <a:r>
              <a:rPr lang="ru-RU" sz="2000" b="1" dirty="0" smtClean="0">
                <a:solidFill>
                  <a:srgbClr val="000066"/>
                </a:solidFill>
              </a:rPr>
              <a:t>систем:</a:t>
            </a:r>
            <a:endParaRPr lang="ru-RU" b="1" dirty="0">
              <a:solidFill>
                <a:srgbClr val="000066"/>
              </a:solidFill>
            </a:endParaRPr>
          </a:p>
        </p:txBody>
      </p:sp>
      <p:sp>
        <p:nvSpPr>
          <p:cNvPr id="14"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smtClean="0">
                <a:solidFill>
                  <a:srgbClr val="1F497D">
                    <a:lumMod val="75000"/>
                  </a:srgbClr>
                </a:solidFill>
              </a:rPr>
              <a:t>© </a:t>
            </a:r>
            <a:r>
              <a:rPr lang="ru-RU" sz="1000" smtClean="0">
                <a:solidFill>
                  <a:schemeClr val="tx2">
                    <a:lumMod val="75000"/>
                  </a:schemeClr>
                </a:solidFill>
              </a:rPr>
              <a:t>ОАО «ЭЛВИС-ПЛЮС», 2012                                                                                                                                                    ЗАЩИЩЕННЫЕ КОРПОРАТИВНЫЕ СИСТЕМЫ</a:t>
            </a:r>
            <a:endParaRPr lang="ru-RU" sz="1000" dirty="0">
              <a:solidFill>
                <a:schemeClr val="tx2">
                  <a:lumMod val="75000"/>
                </a:schemeClr>
              </a:solidFill>
            </a:endParaRPr>
          </a:p>
        </p:txBody>
      </p:sp>
    </p:spTree>
    <p:extLst>
      <p:ext uri="{BB962C8B-B14F-4D97-AF65-F5344CB8AC3E}">
        <p14:creationId xmlns:p14="http://schemas.microsoft.com/office/powerpoint/2010/main" val="1815069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out)">
                                      <p:cBhvr>
                                        <p:cTn id="7" dur="500"/>
                                        <p:tgtEl>
                                          <p:spTgt spid="12"/>
                                        </p:tgtEl>
                                      </p:cBhvr>
                                    </p:animEffect>
                                  </p:childTnLst>
                                </p:cTn>
                              </p:par>
                            </p:childTnLst>
                          </p:cTn>
                        </p:par>
                        <p:par>
                          <p:cTn id="8" fill="hold">
                            <p:stCondLst>
                              <p:cond delay="500"/>
                            </p:stCondLst>
                            <p:childTnLst>
                              <p:par>
                                <p:cTn id="9" presetID="4" presetClass="entr" presetSubtype="32" fill="hold"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box(out)">
                                      <p:cBhvr>
                                        <p:cTn id="11" dur="500"/>
                                        <p:tgtEl>
                                          <p:spTgt spid="9">
                                            <p:txEl>
                                              <p:pRg st="0" end="0"/>
                                            </p:txEl>
                                          </p:spTgt>
                                        </p:tgtEl>
                                      </p:cBhvr>
                                    </p:animEffect>
                                  </p:childTnLst>
                                </p:cTn>
                              </p:par>
                            </p:childTnLst>
                          </p:cTn>
                        </p:par>
                        <p:par>
                          <p:cTn id="12" fill="hold">
                            <p:stCondLst>
                              <p:cond delay="1000"/>
                            </p:stCondLst>
                            <p:childTnLst>
                              <p:par>
                                <p:cTn id="13" presetID="4" presetClass="entr" presetSubtype="32" fill="hold" nodeType="after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animEffect transition="in" filter="box(out)">
                                      <p:cBhvr>
                                        <p:cTn id="15" dur="500"/>
                                        <p:tgtEl>
                                          <p:spTgt spid="9">
                                            <p:txEl>
                                              <p:pRg st="1" end="1"/>
                                            </p:txEl>
                                          </p:spTgt>
                                        </p:tgtEl>
                                      </p:cBhvr>
                                    </p:animEffect>
                                  </p:childTnLst>
                                </p:cTn>
                              </p:par>
                            </p:childTnLst>
                          </p:cTn>
                        </p:par>
                        <p:par>
                          <p:cTn id="16" fill="hold">
                            <p:stCondLst>
                              <p:cond delay="1500"/>
                            </p:stCondLst>
                            <p:childTnLst>
                              <p:par>
                                <p:cTn id="17" presetID="4" presetClass="entr" presetSubtype="32" fill="hold"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box(out)">
                                      <p:cBhvr>
                                        <p:cTn id="19" dur="500"/>
                                        <p:tgtEl>
                                          <p:spTgt spid="9">
                                            <p:txEl>
                                              <p:pRg st="2" end="2"/>
                                            </p:txEl>
                                          </p:spTgt>
                                        </p:tgtEl>
                                      </p:cBhvr>
                                    </p:animEffect>
                                  </p:childTnLst>
                                </p:cTn>
                              </p:par>
                            </p:childTnLst>
                          </p:cTn>
                        </p:par>
                        <p:par>
                          <p:cTn id="20" fill="hold">
                            <p:stCondLst>
                              <p:cond delay="2000"/>
                            </p:stCondLst>
                            <p:childTnLst>
                              <p:par>
                                <p:cTn id="21" presetID="4" presetClass="entr" presetSubtype="32"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ox(out)">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albina\Рабочий стол\Презентация_О компании_2012\1.png"/>
          <p:cNvPicPr>
            <a:picLocks noChangeArrowheads="1"/>
          </p:cNvPicPr>
          <p:nvPr/>
        </p:nvPicPr>
        <p:blipFill>
          <a:blip r:embed="rId3" cstate="print"/>
          <a:srcRect t="51608" r="6642" b="2686"/>
          <a:stretch>
            <a:fillRect/>
          </a:stretch>
        </p:blipFill>
        <p:spPr bwMode="auto">
          <a:xfrm>
            <a:off x="468313" y="6453188"/>
            <a:ext cx="179387" cy="404812"/>
          </a:xfrm>
          <a:prstGeom prst="rect">
            <a:avLst/>
          </a:prstGeom>
          <a:noFill/>
          <a:ln w="9525">
            <a:noFill/>
            <a:miter lim="800000"/>
            <a:headEnd/>
            <a:tailEnd/>
          </a:ln>
        </p:spPr>
      </p:pic>
      <p:grpSp>
        <p:nvGrpSpPr>
          <p:cNvPr id="2" name="Группа 17"/>
          <p:cNvGrpSpPr>
            <a:grpSpLocks/>
          </p:cNvGrpSpPr>
          <p:nvPr/>
        </p:nvGrpSpPr>
        <p:grpSpPr bwMode="auto">
          <a:xfrm>
            <a:off x="431800" y="188913"/>
            <a:ext cx="8712200" cy="738187"/>
            <a:chOff x="467544" y="188640"/>
            <a:chExt cx="8712968" cy="738080"/>
          </a:xfrm>
        </p:grpSpPr>
        <p:pic>
          <p:nvPicPr>
            <p:cNvPr id="2053"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467544" y="188720"/>
              <a:ext cx="180000" cy="738000"/>
            </a:xfrm>
            <a:prstGeom prst="rect">
              <a:avLst/>
            </a:prstGeom>
            <a:noFill/>
            <a:ln w="9525">
              <a:noFill/>
              <a:miter lim="800000"/>
              <a:headEnd/>
              <a:tailEnd/>
            </a:ln>
          </p:spPr>
        </p:pic>
        <p:pic>
          <p:nvPicPr>
            <p:cNvPr id="2054" name="Picture 2" descr="C:\Documents and Settings\albina\Рабочий стол\Презентация_О компании_2012\1.png"/>
            <p:cNvPicPr>
              <a:picLocks noChangeArrowheads="1"/>
            </p:cNvPicPr>
            <p:nvPr/>
          </p:nvPicPr>
          <p:blipFill>
            <a:blip r:embed="rId3" cstate="print"/>
            <a:srcRect t="13960" r="6642" b="2686"/>
            <a:stretch>
              <a:fillRect/>
            </a:stretch>
          </p:blipFill>
          <p:spPr bwMode="auto">
            <a:xfrm>
              <a:off x="6516216" y="188640"/>
              <a:ext cx="1043608" cy="720000"/>
            </a:xfrm>
            <a:prstGeom prst="rect">
              <a:avLst/>
            </a:prstGeom>
            <a:noFill/>
            <a:ln w="9525">
              <a:noFill/>
              <a:miter lim="800000"/>
              <a:headEnd/>
              <a:tailEnd/>
            </a:ln>
          </p:spPr>
        </p:pic>
        <p:pic>
          <p:nvPicPr>
            <p:cNvPr id="2055" name="Picture 2" descr="C:\Documents and Settings\albina\Рабочий стол\Презентация_О компании_2012\основа_мал.jpg"/>
            <p:cNvPicPr>
              <a:picLocks noChangeAspect="1" noChangeArrowheads="1"/>
            </p:cNvPicPr>
            <p:nvPr/>
          </p:nvPicPr>
          <p:blipFill>
            <a:blip r:embed="rId4" cstate="print"/>
            <a:srcRect r="22211"/>
            <a:stretch>
              <a:fillRect/>
            </a:stretch>
          </p:blipFill>
          <p:spPr bwMode="auto">
            <a:xfrm>
              <a:off x="755576" y="188640"/>
              <a:ext cx="5760640" cy="720080"/>
            </a:xfrm>
            <a:prstGeom prst="rect">
              <a:avLst/>
            </a:prstGeom>
            <a:noFill/>
            <a:ln w="9525">
              <a:noFill/>
              <a:miter lim="800000"/>
              <a:headEnd/>
              <a:tailEnd/>
            </a:ln>
          </p:spPr>
        </p:pic>
        <p:pic>
          <p:nvPicPr>
            <p:cNvPr id="2056" name="Picture 2" descr="C:\Documents and Settings\albina\Рабочий стол\Презентация_О компании_2012\основа_мал.jpg"/>
            <p:cNvPicPr>
              <a:picLocks noChangeAspect="1" noChangeArrowheads="1"/>
            </p:cNvPicPr>
            <p:nvPr/>
          </p:nvPicPr>
          <p:blipFill>
            <a:blip r:embed="rId5" cstate="print"/>
            <a:srcRect l="76184" t="12836" b="7924"/>
            <a:stretch>
              <a:fillRect/>
            </a:stretch>
          </p:blipFill>
          <p:spPr bwMode="auto">
            <a:xfrm>
              <a:off x="6954789" y="188640"/>
              <a:ext cx="2225723" cy="720080"/>
            </a:xfrm>
            <a:prstGeom prst="rect">
              <a:avLst/>
            </a:prstGeom>
            <a:noFill/>
            <a:ln w="9525">
              <a:noFill/>
              <a:miter lim="800000"/>
              <a:headEnd/>
              <a:tailEnd/>
            </a:ln>
          </p:spPr>
        </p:pic>
      </p:grpSp>
      <p:sp>
        <p:nvSpPr>
          <p:cNvPr id="9" name="Rectangle 2"/>
          <p:cNvSpPr>
            <a:spLocks noChangeArrowheads="1"/>
          </p:cNvSpPr>
          <p:nvPr/>
        </p:nvSpPr>
        <p:spPr bwMode="auto">
          <a:xfrm>
            <a:off x="1228725" y="948780"/>
            <a:ext cx="7915275"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r">
              <a:defRPr/>
            </a:pPr>
            <a:r>
              <a:rPr lang="ru-RU" sz="2000" b="1" kern="0" dirty="0" smtClean="0">
                <a:solidFill>
                  <a:srgbClr val="FF0000"/>
                </a:solidFill>
                <a:effectLst>
                  <a:outerShdw blurRad="38100" dist="38100" dir="2700000" algn="tl">
                    <a:srgbClr val="C0C0C0"/>
                  </a:outerShdw>
                </a:effectLst>
                <a:latin typeface="Tahoma" pitchFamily="34" charset="0"/>
              </a:rPr>
              <a:t>КОНТРОЛЬ ЦЕЛОСТНОСТИ ВИРТУАЛЬНОЙ СРЕДЫ</a:t>
            </a:r>
            <a:endParaRPr lang="ru-RU" sz="1200" b="1" kern="0" dirty="0" smtClean="0">
              <a:solidFill>
                <a:srgbClr val="333399"/>
              </a:solidFill>
              <a:effectLst>
                <a:outerShdw blurRad="38100" dist="38100" dir="2700000" algn="tl">
                  <a:srgbClr val="C0C0C0"/>
                </a:outerShdw>
              </a:effectLst>
              <a:latin typeface="Tahoma" pitchFamily="34" charset="0"/>
            </a:endParaRPr>
          </a:p>
        </p:txBody>
      </p:sp>
      <p:sp>
        <p:nvSpPr>
          <p:cNvPr id="10" name="Text Box 3"/>
          <p:cNvSpPr txBox="1">
            <a:spLocks noChangeArrowheads="1"/>
          </p:cNvSpPr>
          <p:nvPr/>
        </p:nvSpPr>
        <p:spPr bwMode="auto">
          <a:xfrm>
            <a:off x="863823" y="1597437"/>
            <a:ext cx="7884641" cy="3631763"/>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sz="2000" kern="0" dirty="0">
                <a:solidFill>
                  <a:srgbClr val="000066"/>
                </a:solidFill>
                <a:latin typeface="Calibri"/>
              </a:rPr>
              <a:t>Система доверенного контроля целостности виртуальной среды должна обеспечивать </a:t>
            </a:r>
            <a:r>
              <a:rPr lang="ru-RU" sz="2000" kern="0" dirty="0" smtClean="0">
                <a:solidFill>
                  <a:srgbClr val="000066"/>
                </a:solidFill>
                <a:latin typeface="Calibri"/>
              </a:rPr>
              <a:t>доверенную </a:t>
            </a:r>
            <a:r>
              <a:rPr lang="ru-RU" sz="2000" kern="0" dirty="0">
                <a:solidFill>
                  <a:srgbClr val="000066"/>
                </a:solidFill>
                <a:latin typeface="Calibri"/>
              </a:rPr>
              <a:t>загрузку виртуальной среды и контроль целостности виртуализатора. </a:t>
            </a:r>
            <a:endParaRPr lang="ru-RU" sz="2000" kern="0" dirty="0" smtClean="0">
              <a:solidFill>
                <a:srgbClr val="000066"/>
              </a:solidFill>
              <a:latin typeface="Calibri"/>
            </a:endParaRPr>
          </a:p>
          <a:p>
            <a:pPr algn="ctr"/>
            <a:r>
              <a:rPr lang="ru-RU" sz="2000" kern="0" dirty="0" smtClean="0">
                <a:solidFill>
                  <a:srgbClr val="000066"/>
                </a:solidFill>
                <a:latin typeface="Calibri"/>
              </a:rPr>
              <a:t>И </a:t>
            </a:r>
            <a:r>
              <a:rPr lang="ru-RU" sz="2000" kern="0" dirty="0">
                <a:solidFill>
                  <a:srgbClr val="000066"/>
                </a:solidFill>
                <a:latin typeface="Calibri"/>
              </a:rPr>
              <a:t>только в случае положительных результатов такой проверки, ключи аутентификации физического сервера могут быть </a:t>
            </a:r>
            <a:r>
              <a:rPr lang="ru-RU" sz="2000" kern="0" dirty="0" smtClean="0">
                <a:solidFill>
                  <a:srgbClr val="000066"/>
                </a:solidFill>
                <a:latin typeface="Calibri"/>
              </a:rPr>
              <a:t>доступными.</a:t>
            </a:r>
          </a:p>
          <a:p>
            <a:pPr algn="ctr"/>
            <a:endParaRPr lang="ru-RU" sz="1000" kern="0" dirty="0" smtClean="0">
              <a:solidFill>
                <a:srgbClr val="000066"/>
              </a:solidFill>
              <a:latin typeface="Calibri"/>
            </a:endParaRPr>
          </a:p>
          <a:p>
            <a:pPr algn="ctr"/>
            <a:endParaRPr lang="ru-RU" sz="2000" kern="0" dirty="0">
              <a:solidFill>
                <a:srgbClr val="000066"/>
              </a:solidFill>
              <a:latin typeface="Calibri"/>
            </a:endParaRPr>
          </a:p>
          <a:p>
            <a:pPr algn="ctr"/>
            <a:r>
              <a:rPr lang="ru-RU" sz="2000" b="1" kern="0" dirty="0" smtClean="0">
                <a:solidFill>
                  <a:srgbClr val="000066"/>
                </a:solidFill>
                <a:latin typeface="Calibri"/>
              </a:rPr>
              <a:t>Ядром </a:t>
            </a:r>
            <a:r>
              <a:rPr lang="ru-RU" sz="2000" b="1" kern="0" dirty="0">
                <a:solidFill>
                  <a:srgbClr val="000066"/>
                </a:solidFill>
                <a:latin typeface="Calibri"/>
              </a:rPr>
              <a:t>такой системы является независимый аппаратно-программный компонент, хранящий критичную информацию (ключи, контрольные суммы) в защищенном виде и обеспечивающий доступ к результатам контроля только по защищенному </a:t>
            </a:r>
            <a:r>
              <a:rPr lang="ru-RU" sz="2000" b="1" kern="0" dirty="0" smtClean="0">
                <a:solidFill>
                  <a:srgbClr val="000066"/>
                </a:solidFill>
                <a:latin typeface="Calibri"/>
              </a:rPr>
              <a:t>каналу.</a:t>
            </a:r>
            <a:endParaRPr lang="ru-RU" sz="1000" kern="0" dirty="0" smtClean="0">
              <a:solidFill>
                <a:srgbClr val="000066"/>
              </a:solidFill>
              <a:latin typeface="Calibri"/>
            </a:endParaRPr>
          </a:p>
        </p:txBody>
      </p:sp>
      <p:sp>
        <p:nvSpPr>
          <p:cNvPr id="12" name="Text Box 4"/>
          <p:cNvSpPr txBox="1">
            <a:spLocks noChangeArrowheads="1"/>
          </p:cNvSpPr>
          <p:nvPr/>
        </p:nvSpPr>
        <p:spPr bwMode="auto">
          <a:xfrm>
            <a:off x="323528" y="5590981"/>
            <a:ext cx="8712200" cy="646331"/>
          </a:xfrm>
          <a:prstGeom prst="rect">
            <a:avLst/>
          </a:prstGeom>
          <a:noFill/>
          <a:ln>
            <a:noFill/>
          </a:ln>
          <a:effectLst/>
          <a:extLst>
            <a:ext uri="{909E8E84-426E-40DD-AFC4-6F175D3DCCD1}">
              <a14:hiddenFill xmlns:a14="http://schemas.microsoft.com/office/drawing/2010/main">
                <a:solidFill>
                  <a:srgbClr val="FFFFC5"/>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charset="0"/>
              </a:defRPr>
            </a:lvl1pPr>
            <a:lvl2pPr marL="1084263" indent="-457200">
              <a:defRPr>
                <a:solidFill>
                  <a:schemeClr val="tx1"/>
                </a:solidFill>
                <a:latin typeface="Arial" charset="0"/>
              </a:defRPr>
            </a:lvl2pPr>
            <a:lvl3pPr marL="1720850" indent="-457200">
              <a:defRPr>
                <a:solidFill>
                  <a:schemeClr val="tx1"/>
                </a:solidFill>
                <a:latin typeface="Arial" charset="0"/>
              </a:defRPr>
            </a:lvl3pPr>
            <a:lvl4pPr marL="2357438" indent="-457200">
              <a:defRPr>
                <a:solidFill>
                  <a:schemeClr val="tx1"/>
                </a:solidFill>
                <a:latin typeface="Arial" charset="0"/>
              </a:defRPr>
            </a:lvl4pPr>
            <a:lvl5pPr marL="2994025" indent="-457200">
              <a:defRPr>
                <a:solidFill>
                  <a:schemeClr val="tx1"/>
                </a:solidFill>
                <a:latin typeface="Arial" charset="0"/>
              </a:defRPr>
            </a:lvl5pPr>
            <a:lvl6pPr marL="3451225" indent="-457200" fontAlgn="base">
              <a:spcBef>
                <a:spcPct val="0"/>
              </a:spcBef>
              <a:spcAft>
                <a:spcPct val="0"/>
              </a:spcAft>
              <a:defRPr>
                <a:solidFill>
                  <a:schemeClr val="tx1"/>
                </a:solidFill>
                <a:latin typeface="Arial" charset="0"/>
              </a:defRPr>
            </a:lvl6pPr>
            <a:lvl7pPr marL="3908425" indent="-457200" fontAlgn="base">
              <a:spcBef>
                <a:spcPct val="0"/>
              </a:spcBef>
              <a:spcAft>
                <a:spcPct val="0"/>
              </a:spcAft>
              <a:defRPr>
                <a:solidFill>
                  <a:schemeClr val="tx1"/>
                </a:solidFill>
                <a:latin typeface="Arial" charset="0"/>
              </a:defRPr>
            </a:lvl7pPr>
            <a:lvl8pPr marL="4365625" indent="-457200" fontAlgn="base">
              <a:spcBef>
                <a:spcPct val="0"/>
              </a:spcBef>
              <a:spcAft>
                <a:spcPct val="0"/>
              </a:spcAft>
              <a:defRPr>
                <a:solidFill>
                  <a:schemeClr val="tx1"/>
                </a:solidFill>
                <a:latin typeface="Arial" charset="0"/>
              </a:defRPr>
            </a:lvl8pPr>
            <a:lvl9pPr marL="4822825" indent="-457200" fontAlgn="base">
              <a:spcBef>
                <a:spcPct val="0"/>
              </a:spcBef>
              <a:spcAft>
                <a:spcPct val="0"/>
              </a:spcAft>
              <a:defRPr>
                <a:solidFill>
                  <a:schemeClr val="tx1"/>
                </a:solidFill>
                <a:latin typeface="Arial" charset="0"/>
              </a:defRPr>
            </a:lvl9pPr>
          </a:lstStyle>
          <a:p>
            <a:pPr algn="ctr"/>
            <a:r>
              <a:rPr lang="ru-RU" b="1" i="1" kern="0" dirty="0" smtClean="0">
                <a:solidFill>
                  <a:srgbClr val="F20000"/>
                </a:solidFill>
              </a:rPr>
              <a:t>Такая система существенно </a:t>
            </a:r>
            <a:r>
              <a:rPr lang="ru-RU" b="1" i="1" kern="0" dirty="0">
                <a:solidFill>
                  <a:srgbClr val="F20000"/>
                </a:solidFill>
              </a:rPr>
              <a:t>облегчает решение </a:t>
            </a:r>
            <a:r>
              <a:rPr lang="ru-RU" b="1" i="1" kern="0" dirty="0" smtClean="0">
                <a:solidFill>
                  <a:srgbClr val="F20000"/>
                </a:solidFill>
              </a:rPr>
              <a:t>задачи снижения и </a:t>
            </a:r>
            <a:r>
              <a:rPr lang="ru-RU" b="1" i="1" kern="0" dirty="0">
                <a:solidFill>
                  <a:srgbClr val="F20000"/>
                </a:solidFill>
              </a:rPr>
              <a:t>других специфических для облачных технологий рисков.</a:t>
            </a:r>
          </a:p>
        </p:txBody>
      </p:sp>
      <p:sp>
        <p:nvSpPr>
          <p:cNvPr id="13" name="Подзаголовок 2"/>
          <p:cNvSpPr txBox="1">
            <a:spLocks/>
          </p:cNvSpPr>
          <p:nvPr/>
        </p:nvSpPr>
        <p:spPr>
          <a:xfrm>
            <a:off x="684213" y="6524625"/>
            <a:ext cx="8459787" cy="33337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defRPr/>
            </a:pPr>
            <a:r>
              <a:rPr lang="en-US" sz="1100" smtClean="0">
                <a:solidFill>
                  <a:srgbClr val="1F497D">
                    <a:lumMod val="75000"/>
                  </a:srgbClr>
                </a:solidFill>
              </a:rPr>
              <a:t>© </a:t>
            </a:r>
            <a:r>
              <a:rPr lang="ru-RU" sz="1000" smtClean="0">
                <a:solidFill>
                  <a:schemeClr val="tx2">
                    <a:lumMod val="75000"/>
                  </a:schemeClr>
                </a:solidFill>
              </a:rPr>
              <a:t>ОАО «ЭЛВИС-ПЛЮС», 2012                                                                                                                                                    ЗАЩИЩЕННЫЕ КОРПОРАТИВНЫЕ СИСТЕМЫ</a:t>
            </a:r>
            <a:endParaRPr lang="ru-RU" sz="1000" dirty="0">
              <a:solidFill>
                <a:schemeClr val="tx2">
                  <a:lumMod val="75000"/>
                </a:schemeClr>
              </a:solidFill>
            </a:endParaRPr>
          </a:p>
        </p:txBody>
      </p:sp>
    </p:spTree>
    <p:extLst>
      <p:ext uri="{BB962C8B-B14F-4D97-AF65-F5344CB8AC3E}">
        <p14:creationId xmlns:p14="http://schemas.microsoft.com/office/powerpoint/2010/main" val="735954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out)">
                                      <p:cBhvr>
                                        <p:cTn id="7" dur="500"/>
                                        <p:tgtEl>
                                          <p:spTgt spid="10"/>
                                        </p:tgtEl>
                                      </p:cBhvr>
                                    </p:animEffect>
                                  </p:childTnLst>
                                </p:cTn>
                              </p:par>
                            </p:childTnLst>
                          </p:cTn>
                        </p:par>
                        <p:par>
                          <p:cTn id="8" fill="hold">
                            <p:stCondLst>
                              <p:cond delay="500"/>
                            </p:stCondLst>
                            <p:childTnLst>
                              <p:par>
                                <p:cTn id="9" presetID="4" presetClass="entr" presetSubtype="32"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box(out)">
                                      <p:cBhvr>
                                        <p:cTn id="1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Lst>
  </p:timing>
</p:sld>
</file>

<file path=ppt/theme/theme1.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1039</TotalTime>
  <Words>2613</Words>
  <Application>Microsoft Office PowerPoint</Application>
  <PresentationFormat>Экран (4:3)</PresentationFormat>
  <Paragraphs>170</Paragraphs>
  <Slides>13</Slides>
  <Notes>13</Notes>
  <HiddenSlides>0</HiddenSlides>
  <MMClips>0</MMClips>
  <ScaleCrop>false</ScaleCrop>
  <HeadingPairs>
    <vt:vector size="4" baseType="variant">
      <vt:variant>
        <vt:lpstr>Тема</vt:lpstr>
      </vt:variant>
      <vt:variant>
        <vt:i4>2</vt:i4>
      </vt:variant>
      <vt:variant>
        <vt:lpstr>Заголовки слайдов</vt:lpstr>
      </vt:variant>
      <vt:variant>
        <vt:i4>13</vt:i4>
      </vt:variant>
    </vt:vector>
  </HeadingPairs>
  <TitlesOfParts>
    <vt:vector size="15" baseType="lpstr">
      <vt:lpstr>1_Тема Office</vt:lpstr>
      <vt:lpstr>2_Тема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Bezzubtsev Oleg</cp:lastModifiedBy>
  <cp:revision>59</cp:revision>
  <cp:lastPrinted>2012-10-02T16:31:29Z</cp:lastPrinted>
  <dcterms:created xsi:type="dcterms:W3CDTF">2012-08-13T10:36:37Z</dcterms:created>
  <dcterms:modified xsi:type="dcterms:W3CDTF">2012-10-02T18:23:29Z</dcterms:modified>
</cp:coreProperties>
</file>