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8" r:id="rId3"/>
    <p:sldId id="295" r:id="rId4"/>
    <p:sldId id="265" r:id="rId5"/>
    <p:sldId id="279" r:id="rId6"/>
    <p:sldId id="280" r:id="rId7"/>
    <p:sldId id="281" r:id="rId8"/>
    <p:sldId id="282" r:id="rId9"/>
    <p:sldId id="283" r:id="rId10"/>
    <p:sldId id="284" r:id="rId11"/>
    <p:sldId id="285" r:id="rId12"/>
    <p:sldId id="272" r:id="rId13"/>
    <p:sldId id="286" r:id="rId14"/>
    <p:sldId id="287" r:id="rId15"/>
    <p:sldId id="288" r:id="rId16"/>
    <p:sldId id="269" r:id="rId17"/>
    <p:sldId id="289" r:id="rId18"/>
    <p:sldId id="296" r:id="rId19"/>
    <p:sldId id="291" r:id="rId20"/>
    <p:sldId id="292" r:id="rId21"/>
    <p:sldId id="274" r:id="rId22"/>
    <p:sldId id="293" r:id="rId23"/>
    <p:sldId id="275" r:id="rId24"/>
    <p:sldId id="276" r:id="rId25"/>
    <p:sldId id="277" r:id="rId26"/>
    <p:sldId id="294" r:id="rId27"/>
    <p:sldId id="26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2048" autoAdjust="0"/>
  </p:normalViewPr>
  <p:slideViewPr>
    <p:cSldViewPr>
      <p:cViewPr varScale="1">
        <p:scale>
          <a:sx n="95" d="100"/>
          <a:sy n="95" d="100"/>
        </p:scale>
        <p:origin x="-21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F6D16-1BF3-4D28-AB7A-95EB1BE876D1}" type="datetimeFigureOut">
              <a:rPr lang="ru-RU" smtClean="0"/>
              <a:t>24.09.2012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DD136-C54B-4451-9808-089862FF51F0}" type="slidenum">
              <a:rPr lang="ru-RU" smtClean="0"/>
              <a:t>‹#›</a:t>
            </a:fld>
            <a:endParaRPr lang="ru-RU"/>
          </a:p>
        </p:txBody>
      </p:sp>
    </p:spTree>
    <p:extLst>
      <p:ext uri="{BB962C8B-B14F-4D97-AF65-F5344CB8AC3E}">
        <p14:creationId xmlns:p14="http://schemas.microsoft.com/office/powerpoint/2010/main" val="174533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82187-DC8D-45EF-988B-914EE076801D}" type="slidenum">
              <a:rPr lang="ru-RU">
                <a:solidFill>
                  <a:prstClr val="black"/>
                </a:solidFill>
                <a:latin typeface="Calibri" pitchFamily="34" charset="0"/>
              </a:rPr>
              <a:pPr eaLnBrk="1" hangingPunct="1"/>
              <a:t>1</a:t>
            </a:fld>
            <a:endParaRPr lang="ru-RU">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r>
              <a:rPr lang="ru-RU" sz="1200" dirty="0" smtClean="0">
                <a:solidFill>
                  <a:srgbClr val="000000"/>
                </a:solidFill>
                <a:effectLst/>
                <a:latin typeface="Arial"/>
                <a:ea typeface="Calibri"/>
                <a:cs typeface="Times New Roman"/>
              </a:rPr>
              <a:t>Первые две подсистемы во многом похожи на подсистемы, применяемые для обеспечения безопасности информации в обычных, не облачных, информационных системах. Сейчас на рынке существует широкий спектр продуктов, реализующих такую защиту. Однако, при их применении необходимо,  учитывать специфику облачной инфраструктуры, как например, отсутствие, в обычном понимании, периметра виртуальной сети пользователя (это, например, диктует необходимость использования топологию VPN точка-точка вместо VPN-шлюзов).</a:t>
            </a:r>
          </a:p>
          <a:p>
            <a:pPr algn="just">
              <a:lnSpc>
                <a:spcPct val="115000"/>
              </a:lnSpc>
              <a:spcAft>
                <a:spcPts val="1000"/>
              </a:spcAft>
            </a:pPr>
            <a:endParaRPr lang="ru-RU" sz="1200" dirty="0" smtClean="0">
              <a:solidFill>
                <a:srgbClr val="000000"/>
              </a:solidFill>
              <a:effectLst/>
              <a:latin typeface="Arial"/>
              <a:ea typeface="Calibri"/>
              <a:cs typeface="Times New Roman"/>
            </a:endParaRPr>
          </a:p>
          <a:p>
            <a:pPr algn="just">
              <a:lnSpc>
                <a:spcPct val="115000"/>
              </a:lnSpc>
              <a:spcAft>
                <a:spcPts val="1000"/>
              </a:spcAft>
            </a:pPr>
            <a:r>
              <a:rPr lang="ru-RU" sz="1200" dirty="0" smtClean="0">
                <a:solidFill>
                  <a:srgbClr val="000000"/>
                </a:solidFill>
                <a:effectLst/>
                <a:latin typeface="Arial"/>
                <a:ea typeface="Calibri"/>
                <a:cs typeface="Times New Roman"/>
              </a:rPr>
              <a:t>Третья подсистема является, пожалуй, основным элементом, специфичным именно для облачных вычислений. На сегодняшний день в качестве обеспечения доверия пользователя к провайдеру предлагается, по сути, только один способ: заключение соглашения об уровне услуг (</a:t>
            </a:r>
            <a:r>
              <a:rPr lang="ru-RU" sz="1200" dirty="0" err="1" smtClean="0">
                <a:solidFill>
                  <a:srgbClr val="000000"/>
                </a:solidFill>
                <a:effectLst/>
                <a:latin typeface="Arial"/>
                <a:ea typeface="Calibri"/>
                <a:cs typeface="Times New Roman"/>
              </a:rPr>
              <a:t>Service</a:t>
            </a:r>
            <a:r>
              <a:rPr lang="ru-RU" sz="1200" dirty="0" smtClean="0">
                <a:solidFill>
                  <a:srgbClr val="000000"/>
                </a:solidFill>
                <a:effectLst/>
                <a:latin typeface="Arial"/>
                <a:ea typeface="Calibri"/>
                <a:cs typeface="Times New Roman"/>
              </a:rPr>
              <a:t> </a:t>
            </a:r>
            <a:r>
              <a:rPr lang="ru-RU" sz="1200" dirty="0" err="1" smtClean="0">
                <a:solidFill>
                  <a:srgbClr val="000000"/>
                </a:solidFill>
                <a:effectLst/>
                <a:latin typeface="Arial"/>
                <a:ea typeface="Calibri"/>
                <a:cs typeface="Times New Roman"/>
              </a:rPr>
              <a:t>Level</a:t>
            </a:r>
            <a:r>
              <a:rPr lang="ru-RU" sz="1200" dirty="0" smtClean="0">
                <a:solidFill>
                  <a:srgbClr val="000000"/>
                </a:solidFill>
                <a:effectLst/>
                <a:latin typeface="Arial"/>
                <a:ea typeface="Calibri"/>
                <a:cs typeface="Times New Roman"/>
              </a:rPr>
              <a:t> </a:t>
            </a:r>
            <a:r>
              <a:rPr lang="ru-RU" sz="1200" dirty="0" err="1" smtClean="0">
                <a:solidFill>
                  <a:srgbClr val="000000"/>
                </a:solidFill>
                <a:effectLst/>
                <a:latin typeface="Arial"/>
                <a:ea typeface="Calibri"/>
                <a:cs typeface="Times New Roman"/>
              </a:rPr>
              <a:t>Agreement</a:t>
            </a:r>
            <a:r>
              <a:rPr lang="ru-RU" sz="1200" dirty="0" smtClean="0">
                <a:solidFill>
                  <a:srgbClr val="000000"/>
                </a:solidFill>
                <a:effectLst/>
                <a:latin typeface="Arial"/>
                <a:ea typeface="Calibri"/>
                <a:cs typeface="Times New Roman"/>
              </a:rPr>
              <a:t>, SLA). Ясно, что для многих пользователей этого будет недостаточно, особенно с учетом того факта, что провайдеры услуг неохотно берут на себя обязательства по защите информации. Например, один из крупнейших провайдеров услуг по облачным технологиям </a:t>
            </a:r>
            <a:r>
              <a:rPr lang="ru-RU" sz="1200" dirty="0" err="1" smtClean="0">
                <a:solidFill>
                  <a:srgbClr val="000000"/>
                </a:solidFill>
                <a:effectLst/>
                <a:latin typeface="Arial"/>
                <a:ea typeface="Calibri"/>
                <a:cs typeface="Times New Roman"/>
              </a:rPr>
              <a:t>Amazon</a:t>
            </a:r>
            <a:r>
              <a:rPr lang="ru-RU" sz="1200" dirty="0" smtClean="0">
                <a:solidFill>
                  <a:srgbClr val="000000"/>
                </a:solidFill>
                <a:effectLst/>
                <a:latin typeface="Arial"/>
                <a:ea typeface="Calibri"/>
                <a:cs typeface="Times New Roman"/>
              </a:rPr>
              <a:t> </a:t>
            </a:r>
            <a:r>
              <a:rPr lang="ru-RU" sz="1200" dirty="0" err="1" smtClean="0">
                <a:solidFill>
                  <a:srgbClr val="000000"/>
                </a:solidFill>
                <a:effectLst/>
                <a:latin typeface="Arial"/>
                <a:ea typeface="Calibri"/>
                <a:cs typeface="Times New Roman"/>
              </a:rPr>
              <a:t>Web</a:t>
            </a:r>
            <a:r>
              <a:rPr lang="ru-RU" sz="1200" dirty="0" smtClean="0">
                <a:solidFill>
                  <a:srgbClr val="000000"/>
                </a:solidFill>
                <a:effectLst/>
                <a:latin typeface="Arial"/>
                <a:ea typeface="Calibri"/>
                <a:cs typeface="Times New Roman"/>
              </a:rPr>
              <a:t> </a:t>
            </a:r>
            <a:r>
              <a:rPr lang="ru-RU" sz="1200" dirty="0" err="1" smtClean="0">
                <a:solidFill>
                  <a:srgbClr val="000000"/>
                </a:solidFill>
                <a:effectLst/>
                <a:latin typeface="Arial"/>
                <a:ea typeface="Calibri"/>
                <a:cs typeface="Times New Roman"/>
              </a:rPr>
              <a:t>Services</a:t>
            </a:r>
            <a:r>
              <a:rPr lang="ru-RU" sz="1200" dirty="0" smtClean="0">
                <a:solidFill>
                  <a:srgbClr val="000000"/>
                </a:solidFill>
                <a:effectLst/>
                <a:latin typeface="Arial"/>
                <a:ea typeface="Calibri"/>
                <a:cs typeface="Times New Roman"/>
              </a:rPr>
              <a:t>™ в своем «Соглашении с клиентом» особо отмечает: «… 7.2. Безопасность. Мы стремимся обеспечить безопасность Ваших данных, однако не можем полностью гарантировать ее в связи с природой </a:t>
            </a:r>
            <a:r>
              <a:rPr lang="ru-RU" sz="1200" dirty="0" err="1" smtClean="0">
                <a:solidFill>
                  <a:srgbClr val="000000"/>
                </a:solidFill>
                <a:effectLst/>
                <a:latin typeface="Arial"/>
                <a:ea typeface="Calibri"/>
                <a:cs typeface="Times New Roman"/>
              </a:rPr>
              <a:t>Internet</a:t>
            </a:r>
            <a:r>
              <a:rPr lang="ru-RU" sz="1200" dirty="0" smtClean="0">
                <a:solidFill>
                  <a:srgbClr val="000000"/>
                </a:solidFill>
                <a:effectLst/>
                <a:latin typeface="Arial"/>
                <a:ea typeface="Calibri"/>
                <a:cs typeface="Times New Roman"/>
              </a:rPr>
              <a:t>. Соответственно … Вы признаете, что несете полную ответственность за безопасность, защиту и резервное копирование своего содержимого и приложений». К тому же в российских условиях вопросы, связанные с несоблюдением SLA со стороны провайдера, очень далеки от решения.</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10</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Предоставить свои информационные ресурсы другой стороне в условиях, когда неизвестны ни серверы, на которых будут храниться и обрабатываться данные пользователя, ни даже место, в котором это будет происходить, достаточно рискованно, а для некоторых пользователей, например, государственных структур, это может оказаться просто неприемлемым. Следовательно, актуальной является задача построения технологической составляющей системы безопасности, позволяющей поднять доверие пользователя к провайдеру на уровень выше, чем это обеспечивается соглашением об уровне услуг (</a:t>
            </a:r>
            <a:r>
              <a:rPr lang="en-US" sz="1200" dirty="0" smtClean="0">
                <a:solidFill>
                  <a:srgbClr val="000000"/>
                </a:solidFill>
                <a:effectLst/>
                <a:latin typeface="Arial"/>
                <a:ea typeface="Calibri"/>
              </a:rPr>
              <a:t>SLA</a:t>
            </a:r>
            <a:r>
              <a:rPr lang="ru-RU" sz="1200" dirty="0" smtClean="0">
                <a:solidFill>
                  <a:srgbClr val="000000"/>
                </a:solidFill>
                <a:effectLst/>
                <a:latin typeface="Arial"/>
                <a:ea typeface="Calibri"/>
              </a:rPr>
              <a:t>). А особое место в такой системе занимает механизм, позволяющий пользователю убедиться, что действия провайдера соответствуют принятому соглашению и регламенту обработки информации.</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11</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Предоставить свои информационные ресурсы другой стороне в условиях, когда неизвестны ни серверы, на которых будут храниться и обрабатываться данные пользователя, ни даже место, в котором это будет происходить, достаточно рискованно, а для некоторых пользователей, например, государственных структур, это может оказаться просто неприемлемым. Следовательно, актуальной является задача построения технологической составляющей системы безопасности, позволяющей поднять доверие пользователя к провайдеру на уровень выше, чем это обеспечивается соглашением об уровне услуг (</a:t>
            </a:r>
            <a:r>
              <a:rPr lang="en-US" sz="1200" dirty="0" smtClean="0">
                <a:solidFill>
                  <a:srgbClr val="000000"/>
                </a:solidFill>
                <a:effectLst/>
                <a:latin typeface="Arial"/>
                <a:ea typeface="Calibri"/>
              </a:rPr>
              <a:t>SLA</a:t>
            </a:r>
            <a:r>
              <a:rPr lang="ru-RU" sz="1200" dirty="0" smtClean="0">
                <a:solidFill>
                  <a:srgbClr val="000000"/>
                </a:solidFill>
                <a:effectLst/>
                <a:latin typeface="Arial"/>
                <a:ea typeface="Calibri"/>
              </a:rPr>
              <a:t>). А особое место в такой системе занимает механизм, позволяющий пользователю убедиться, что действия провайдера соответствуют принятому соглашению и регламенту обработки информации.</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12</a:t>
            </a:fld>
            <a:endParaRPr lang="ru-R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13</a:t>
            </a:fld>
            <a:endParaRPr lang="ru-R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Таким образом, одной из ключевых проблем «облаков» является вопрос доверия клиента провайдеру. Предоставить свои информационные ресурсы другой стороне в условиях, когда неизвестны ни сервера, на которых будут храниться и обрабатываться данные пользователя, ни даже место, в котором это будет происходить, достаточно рискованно, а для некоторых клиентов, например, государственных структур, это может оказаться просто неприемлемым. Следовательно, актуальной является задача построения системы безопасности, позволяющей поднять доверие клиента провайдеру на уровень выше, чем это обеспечивается соглашением об уровне услуг.</a:t>
            </a:r>
          </a:p>
          <a:p>
            <a:pPr>
              <a:spcBef>
                <a:spcPct val="0"/>
              </a:spcBef>
            </a:pPr>
            <a:endParaRPr lang="ru-RU" sz="1200" dirty="0" smtClean="0">
              <a:solidFill>
                <a:srgbClr val="000000"/>
              </a:solidFill>
              <a:effectLst/>
              <a:latin typeface="Arial"/>
              <a:ea typeface="Calibri"/>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14</a:t>
            </a:fld>
            <a:endParaRPr lang="ru-R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Это имеет ключевое значение, если пользователь планирует разместить в облачной среде свою критичную информацию. При этом необходимо отследить, что провайдер не только обеспечивает разделение информации (данных) между группами пользователей, но и обособление информации (данных) всех пользователей от областей, доступных администраторам облачной инфраструктуры. </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15</a:t>
            </a:fld>
            <a:endParaRPr lang="ru-R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Это имеет ключевое значение, если пользователь планирует разместить в облачной среде свою критичную информацию. При этом необходимо отследить, что провайдер не только обеспечивает разделение информации (данных) между группами пользователей, но и обособление информации (данных) всех пользователей от областей, доступных администраторам облачной инфраструктуры. </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17</a:t>
            </a:fld>
            <a:endParaRPr lang="ru-R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Предоставить свои информационные ресурсы другой стороне в условиях, когда неизвестны ни серверы, на которых будут храниться и обрабатываться данные пользователя, ни даже место, в котором это будет происходить, достаточно рискованно, а для некоторых пользователей, например, государственных структур, это может оказаться просто неприемлемым. Следовательно, актуальной является задача построения технологической составляющей системы безопасности, позволяющей поднять доверие пользователя к провайдеру на уровень выше, чем это обеспечивается соглашением об уровне услуг (</a:t>
            </a:r>
            <a:r>
              <a:rPr lang="en-US" sz="1200" dirty="0" smtClean="0">
                <a:solidFill>
                  <a:srgbClr val="000000"/>
                </a:solidFill>
                <a:effectLst/>
                <a:latin typeface="Arial"/>
                <a:ea typeface="Calibri"/>
              </a:rPr>
              <a:t>SLA</a:t>
            </a:r>
            <a:r>
              <a:rPr lang="ru-RU" sz="1200" dirty="0" smtClean="0">
                <a:solidFill>
                  <a:srgbClr val="000000"/>
                </a:solidFill>
                <a:effectLst/>
                <a:latin typeface="Arial"/>
                <a:ea typeface="Calibri"/>
              </a:rPr>
              <a:t>). А особое место в такой системе занимает механизм, позволяющий пользователю убедиться, что действия провайдера соответствуют принятому соглашению и регламенту обработки информации.</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18</a:t>
            </a:fld>
            <a:endParaRPr lang="ru-R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Предоставить свои информационные ресурсы другой стороне в условиях, когда неизвестны ни серверы, на которых будут храниться и обрабатываться данные пользователя, ни даже место, в котором это будет происходить, достаточно рискованно, а для некоторых пользователей, например, государственных структур, это может оказаться просто неприемлемым. Следовательно, актуальной является задача построения технологической составляющей системы безопасности, позволяющей поднять доверие пользователя к провайдеру на уровень выше, чем это обеспечивается соглашением об уровне услуг (</a:t>
            </a:r>
            <a:r>
              <a:rPr lang="en-US" sz="1200" dirty="0" smtClean="0">
                <a:solidFill>
                  <a:srgbClr val="000000"/>
                </a:solidFill>
                <a:effectLst/>
                <a:latin typeface="Arial"/>
                <a:ea typeface="Calibri"/>
              </a:rPr>
              <a:t>SLA</a:t>
            </a:r>
            <a:r>
              <a:rPr lang="ru-RU" sz="1200" dirty="0" smtClean="0">
                <a:solidFill>
                  <a:srgbClr val="000000"/>
                </a:solidFill>
                <a:effectLst/>
                <a:latin typeface="Arial"/>
                <a:ea typeface="Calibri"/>
              </a:rPr>
              <a:t>). А особое место в такой системе занимает механизм, позволяющий пользователю убедиться, что действия провайдера соответствуют принятому соглашению и регламенту обработки информации.</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19</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a:t>
            </a:fld>
            <a:endParaRPr 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Система доверенного контроля целостности виртуальной среды должна обеспечивать доверенную загрузку виртуальной среды и контроль целостности виртуализатора (проверку соответствия контрольных сумм его текущего образа эталону). И только в случае положительных результатов такой проверки, ключи аутентификации физического сервера могут быть доступными. Ядром такой системы является независимый аппаратно-программный компонент, хранящий критичную информацию (ключи, контрольные суммы) в защищенном виде и обеспечивающий доступ к результатам контроля только по защищенному каналу. Таким компонентом может служить или уже имеющиеся модули доверенной загрузки в совокупности с электронными замками, или встроенный непосредственно в компьютер чип безопасности типа TPM. Последнее – предпочтительнее, так как встроенный чип обеспечивает строгую аутентификацию аппаратно-программной платформы облачной инфраструктуры.</a:t>
            </a:r>
          </a:p>
          <a:p>
            <a:pPr>
              <a:spcBef>
                <a:spcPct val="0"/>
              </a:spcBef>
            </a:pPr>
            <a:endParaRPr lang="ru-RU" sz="1200" dirty="0" smtClean="0">
              <a:solidFill>
                <a:srgbClr val="000000"/>
              </a:solidFill>
              <a:effectLst/>
              <a:latin typeface="Arial"/>
            </a:endParaRPr>
          </a:p>
          <a:p>
            <a:pPr>
              <a:spcBef>
                <a:spcPct val="0"/>
              </a:spcBef>
            </a:pPr>
            <a:r>
              <a:rPr lang="ru-RU" dirty="0" smtClean="0"/>
              <a:t>Система доверенного контроля целостности виртуальной среды существенно облегчает решение и других специфических для облачных технологий рисков:</a:t>
            </a:r>
          </a:p>
          <a:p>
            <a:pPr marL="228600" indent="-228600">
              <a:spcBef>
                <a:spcPct val="0"/>
              </a:spcBef>
              <a:buAutoNum type="arabicPeriod"/>
            </a:pPr>
            <a:r>
              <a:rPr lang="ru-RU" dirty="0" smtClean="0"/>
              <a:t>не готовностью провайдера подвергнуть оценке соответствия облачной инфраструктуры установленным требованиям</a:t>
            </a:r>
          </a:p>
          <a:p>
            <a:pPr marL="228600" indent="-228600">
              <a:spcBef>
                <a:spcPct val="0"/>
              </a:spcBef>
              <a:buAutoNum type="arabicPeriod"/>
            </a:pPr>
            <a:r>
              <a:rPr lang="ru-RU" dirty="0" smtClean="0"/>
              <a:t>необходимостью контроля местоположения данных, </a:t>
            </a:r>
          </a:p>
          <a:p>
            <a:pPr marL="228600" indent="-228600">
              <a:spcBef>
                <a:spcPct val="0"/>
              </a:spcBef>
              <a:buAutoNum type="arabicPeriod"/>
            </a:pPr>
            <a:r>
              <a:rPr lang="ru-RU" dirty="0" smtClean="0"/>
              <a:t>ограничение допустимого местоположения физических серверов из общего множества доступных для запуска виртуальной машины в зависимости от специфических требований пользователя к конфиденциальности обработки данных.</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20</a:t>
            </a:fld>
            <a:endParaRPr lang="ru-R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Система доверенного контроля целостности виртуальной среды должна обеспечивать доверенную загрузку виртуальной среды и контроль целостности виртуализатора (проверку соответствия контрольных сумм его текущего образа эталону). И только в случае положительных результатов такой проверки, ключи аутентификации физического сервера могут быть доступными. Ядром такой системы является независимый аппаратно-программный компонент, хранящий критичную информацию (ключи, контрольные суммы) в защищенном виде и обеспечивающий доступ к результатам контроля только по защищенному каналу. Таким компонентом может служить или уже имеющиеся модули доверенной загрузки в совокупности с электронными замками, или встроенный непосредственно в компьютер чип безопасности типа TPM. Последнее – предпочтительнее, так как встроенный чип обеспечивает строгую аутентификацию аппаратно-программной платформы облачной инфраструктуры.</a:t>
            </a:r>
          </a:p>
          <a:p>
            <a:pPr>
              <a:spcBef>
                <a:spcPct val="0"/>
              </a:spcBef>
            </a:pPr>
            <a:endParaRPr lang="ru-RU" sz="1200" dirty="0" smtClean="0">
              <a:solidFill>
                <a:srgbClr val="000000"/>
              </a:solidFill>
              <a:effectLst/>
              <a:latin typeface="Arial"/>
            </a:endParaRPr>
          </a:p>
          <a:p>
            <a:pPr>
              <a:spcBef>
                <a:spcPct val="0"/>
              </a:spcBef>
            </a:pPr>
            <a:r>
              <a:rPr lang="ru-RU" dirty="0" smtClean="0"/>
              <a:t>Система доверенного контроля целостности виртуальной среды существенно облегчает решение и других специфических для облачных технологий рисков:</a:t>
            </a:r>
          </a:p>
          <a:p>
            <a:pPr marL="228600" indent="-228600">
              <a:spcBef>
                <a:spcPct val="0"/>
              </a:spcBef>
              <a:buAutoNum type="arabicPeriod"/>
            </a:pPr>
            <a:r>
              <a:rPr lang="ru-RU" dirty="0" smtClean="0"/>
              <a:t>не готовностью провайдера подвергнуть оценке соответствия облачной инфраструктуры установленным требованиям</a:t>
            </a:r>
          </a:p>
          <a:p>
            <a:pPr marL="228600" indent="-228600">
              <a:spcBef>
                <a:spcPct val="0"/>
              </a:spcBef>
              <a:buAutoNum type="arabicPeriod"/>
            </a:pPr>
            <a:r>
              <a:rPr lang="ru-RU" dirty="0" smtClean="0"/>
              <a:t>необходимостью контроля местоположения данных, </a:t>
            </a:r>
          </a:p>
          <a:p>
            <a:pPr marL="228600" indent="-228600">
              <a:spcBef>
                <a:spcPct val="0"/>
              </a:spcBef>
              <a:buAutoNum type="arabicPeriod"/>
            </a:pPr>
            <a:r>
              <a:rPr lang="ru-RU" dirty="0" smtClean="0"/>
              <a:t>ограничение допустимого местоположения физических серверов из общего множества доступных для запуска виртуальной машины в зависимости от специфических требований пользователя к конфиденциальности обработки данных.</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21</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Следующая система – система контролируемого пользователем шифрования виртуальных дисков критичных серверов. Она позволяет прозрачным образом шифровать данные на диске пользовательской виртуальной машины как в выключенном, так и в работающем состоянии. При этом доступ к ключу шифрования контролирует пользователь виртуальной машины, который и принимает решение о предоставлении доступа к ключу шифрования на основании строгой аутентификации аппаратно-программной платформы физического сервера и результатов контроля целостности виртуализатора. Если контрольные суммы текущего образа виртуализатора соответствуют эталону, который исключает возможность внешнего доступа к оперативной памяти работающих виртуальных машин, пользователь  может загрузить ключи шифрования в оперативную память своей виртуальной машины. При этом ключи шифрования критичных данных остаются под контролем обладателя информации. </a:t>
            </a:r>
          </a:p>
          <a:p>
            <a:pPr>
              <a:spcBef>
                <a:spcPct val="0"/>
              </a:spcBef>
            </a:pPr>
            <a:endParaRPr lang="ru-RU" sz="1200" dirty="0" smtClean="0">
              <a:solidFill>
                <a:srgbClr val="000000"/>
              </a:solidFill>
              <a:effectLst/>
              <a:latin typeface="Arial"/>
              <a:ea typeface="Calibri"/>
            </a:endParaRPr>
          </a:p>
          <a:p>
            <a:pPr>
              <a:spcBef>
                <a:spcPct val="0"/>
              </a:spcBef>
            </a:pPr>
            <a:r>
              <a:rPr lang="ru-RU" sz="1200" dirty="0" smtClean="0">
                <a:solidFill>
                  <a:srgbClr val="000000"/>
                </a:solidFill>
                <a:effectLst/>
                <a:latin typeface="Arial"/>
                <a:ea typeface="Calibri"/>
              </a:rPr>
              <a:t>Данная процедура работы с ключами может происходить как в «ручном» так и в автоматическом режиме. Техническая реализация такой системы может быть основана на решениях подобных MS </a:t>
            </a:r>
            <a:r>
              <a:rPr lang="ru-RU" sz="1200" dirty="0" err="1" smtClean="0">
                <a:solidFill>
                  <a:srgbClr val="000000"/>
                </a:solidFill>
                <a:effectLst/>
                <a:latin typeface="Arial"/>
                <a:ea typeface="Calibri"/>
              </a:rPr>
              <a:t>BitLocker</a:t>
            </a:r>
            <a:r>
              <a:rPr lang="ru-RU" sz="1200" dirty="0" smtClean="0">
                <a:solidFill>
                  <a:srgbClr val="000000"/>
                </a:solidFill>
                <a:effectLst/>
                <a:latin typeface="Arial"/>
                <a:ea typeface="Calibri"/>
              </a:rPr>
              <a:t> или на некоторых новых решениях компании «ЭЛВИС-ПЛЮС». Система устанавливается в уже существующую и развернутую виртуальную машину как дополнительное приложение.</a:t>
            </a:r>
          </a:p>
          <a:p>
            <a:pPr>
              <a:spcBef>
                <a:spcPct val="0"/>
              </a:spcBef>
            </a:pPr>
            <a:r>
              <a:rPr lang="ru-RU" sz="1200" dirty="0" smtClean="0">
                <a:solidFill>
                  <a:srgbClr val="000000"/>
                </a:solidFill>
                <a:effectLst/>
                <a:latin typeface="Arial"/>
                <a:ea typeface="Calibri"/>
              </a:rPr>
              <a:t>Шифрование виртуальных дисков позволяет также решить проблему конфиденциальности связанную с еще одним источником риска при применении облачных технологий, а именно –необходимостью обеспечения восстановления данных (резервирования).</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22</a:t>
            </a:fld>
            <a:endParaRPr lang="ru-R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Еще одна система – это система контролируемого пользователем шифрования виртуальных сетевых взаимодействий (VPN). Она может быть развернута на базе любой системы защиты сетевых взаимодействий (</a:t>
            </a:r>
            <a:r>
              <a:rPr lang="ru-RU" sz="1200" dirty="0" err="1" smtClean="0">
                <a:solidFill>
                  <a:srgbClr val="000000"/>
                </a:solidFill>
                <a:effectLst/>
                <a:latin typeface="Arial"/>
                <a:ea typeface="Calibri"/>
              </a:rPr>
              <a:t>IPsec</a:t>
            </a:r>
            <a:r>
              <a:rPr lang="ru-RU" sz="1200" dirty="0" smtClean="0">
                <a:solidFill>
                  <a:srgbClr val="000000"/>
                </a:solidFill>
                <a:effectLst/>
                <a:latin typeface="Arial"/>
                <a:ea typeface="Calibri"/>
              </a:rPr>
              <a:t>, SSL). Для сегрегации передаваемых данных и защиты сетевых взаимодействий от администраторов облачной инфраструктуры создается выделенная защищенная подсеть, построенная по схеме «точка-точка» для всех серверов с критичными данными. Управление доступом к ключам пользователя осуществляется в этом случае аналогично системе шифрования виртуальных дисков. </a:t>
            </a:r>
          </a:p>
          <a:p>
            <a:pPr>
              <a:spcBef>
                <a:spcPct val="0"/>
              </a:spcBef>
            </a:pPr>
            <a:endParaRPr lang="ru-RU" sz="1200" dirty="0" smtClean="0">
              <a:solidFill>
                <a:srgbClr val="000000"/>
              </a:solidFill>
              <a:effectLst/>
              <a:latin typeface="Arial"/>
              <a:ea typeface="Calibri"/>
            </a:endParaRPr>
          </a:p>
          <a:p>
            <a:pPr>
              <a:spcBef>
                <a:spcPct val="0"/>
              </a:spcBef>
            </a:pPr>
            <a:r>
              <a:rPr lang="ru-RU" sz="1200" dirty="0" smtClean="0">
                <a:solidFill>
                  <a:srgbClr val="000000"/>
                </a:solidFill>
                <a:effectLst/>
                <a:latin typeface="Arial"/>
                <a:ea typeface="Calibri"/>
              </a:rPr>
              <a:t>В ряде случаев, когда требуется не только сегрегация критичных данных и изоляция их от администраторов облачной инфраструктуры, но и защита ключей и систем шифрования от самой пользовательской виртуальной машины, применима архитектура «матрешки», когда система шифрования виртуальных дисков и VPN не устанавливается как дополнительные приложения непосредственно в ОС пользователя, а работает внутри виртуальной машины, в ко-торой запущена уже сама рабочая пользовательская виртуальная машина или сервер.</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23</a:t>
            </a:fld>
            <a:endParaRPr lang="ru-R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Проблема обеспечения безопасности информации при использовании облачных технологий обработки информации в настоящее время еще не решена полностью, но определенные практические шаги в этом направлении уже сделаны. Так, многие </a:t>
            </a:r>
            <a:r>
              <a:rPr lang="ru-RU" dirty="0" err="1" smtClean="0"/>
              <a:t>вендоры</a:t>
            </a:r>
            <a:r>
              <a:rPr lang="ru-RU" dirty="0" smtClean="0"/>
              <a:t>, производящие традиционные средства защиты уже начали выпуск специализированных средств защиты, ориентированных на использование в виртуальных инфраструктурах. Создаются альянсы, направленные на создание интегрированных сервисов и специализированных решений для комплексной защиты облачных инфраструктур (средства защиты средств управления </a:t>
            </a:r>
            <a:r>
              <a:rPr lang="ru-RU" dirty="0" err="1" smtClean="0"/>
              <a:t>облач</a:t>
            </a:r>
            <a:r>
              <a:rPr lang="ru-RU" dirty="0" smtClean="0"/>
              <a:t>-ной инфраструктурой от НСД,  средства контроля целостности конфигурации виртуальных машин и доверенной загрузки,  средства аутентификации администраторов облачных инфра-структур и администраторов ИБ, межсетевые экраны, ориентированные на работу в </a:t>
            </a:r>
            <a:r>
              <a:rPr lang="ru-RU" dirty="0" err="1" smtClean="0"/>
              <a:t>вирту-альных</a:t>
            </a:r>
            <a:r>
              <a:rPr lang="ru-RU" dirty="0" smtClean="0"/>
              <a:t> инфраструктурах, средства мониторинга и контроля трафика).</a:t>
            </a:r>
          </a:p>
          <a:p>
            <a:pPr>
              <a:spcBef>
                <a:spcPct val="0"/>
              </a:spcBef>
            </a:pPr>
            <a:r>
              <a:rPr lang="ru-RU" dirty="0" smtClean="0"/>
              <a:t>Итак, для того, что бы решить проблему повышения доверия пользователя к провайдеру об-</a:t>
            </a:r>
            <a:r>
              <a:rPr lang="ru-RU" dirty="0" err="1" smtClean="0"/>
              <a:t>лачных</a:t>
            </a:r>
            <a:r>
              <a:rPr lang="ru-RU" dirty="0" smtClean="0"/>
              <a:t> сервисов, пользователю, как минимум, необходимо: </a:t>
            </a:r>
          </a:p>
          <a:p>
            <a:pPr>
              <a:spcBef>
                <a:spcPct val="0"/>
              </a:spcBef>
            </a:pPr>
            <a:r>
              <a:rPr lang="ru-RU" dirty="0" smtClean="0"/>
              <a:t>a.	заключить с провайдером соглашение об уровне услуг (SLA) в котором оговорить все нюансы процесса обработки критической информации; </a:t>
            </a:r>
          </a:p>
          <a:p>
            <a:pPr>
              <a:spcBef>
                <a:spcPct val="0"/>
              </a:spcBef>
            </a:pPr>
            <a:r>
              <a:rPr lang="ru-RU" dirty="0" smtClean="0"/>
              <a:t>b.	получить от независимых экспертов подтверждение того, что используемое для </a:t>
            </a:r>
            <a:r>
              <a:rPr lang="ru-RU" dirty="0" err="1" smtClean="0"/>
              <a:t>созда-ния</a:t>
            </a:r>
            <a:r>
              <a:rPr lang="ru-RU" dirty="0" smtClean="0"/>
              <a:t> облачной инфраструктуры ПО не имеет </a:t>
            </a:r>
            <a:r>
              <a:rPr lang="ru-RU" dirty="0" err="1" smtClean="0"/>
              <a:t>недекларированных</a:t>
            </a:r>
            <a:r>
              <a:rPr lang="ru-RU" dirty="0" smtClean="0"/>
              <a:t> возможностей (НДВ); </a:t>
            </a:r>
          </a:p>
          <a:p>
            <a:pPr>
              <a:spcBef>
                <a:spcPct val="0"/>
              </a:spcBef>
            </a:pPr>
            <a:r>
              <a:rPr lang="ru-RU" dirty="0" smtClean="0"/>
              <a:t>c.	убедиться, что ПО, используемое провайдером имеет специальные встроенные </a:t>
            </a:r>
            <a:r>
              <a:rPr lang="ru-RU" dirty="0" err="1" smtClean="0"/>
              <a:t>функ-ций</a:t>
            </a:r>
            <a:r>
              <a:rPr lang="ru-RU" dirty="0" smtClean="0"/>
              <a:t>, позволяющие изолировать информацию (данные) одной виртуальной машины от другой и исключить возможность получения доступа к оперативной памяти работаю-щей виртуальной машины администратором облачной инфраструктуры;</a:t>
            </a:r>
          </a:p>
          <a:p>
            <a:pPr>
              <a:spcBef>
                <a:spcPct val="0"/>
              </a:spcBef>
            </a:pPr>
            <a:r>
              <a:rPr lang="ru-RU" dirty="0" smtClean="0"/>
              <a:t>d.	установить на виртуальной машине специальное приложение, обеспечивающее про-</a:t>
            </a:r>
            <a:r>
              <a:rPr lang="ru-RU" dirty="0" err="1" smtClean="0"/>
              <a:t>зрачное</a:t>
            </a:r>
            <a:r>
              <a:rPr lang="ru-RU" dirty="0" smtClean="0"/>
              <a:t> шифрование данных на диске пользовательской виртуальной машины; </a:t>
            </a:r>
          </a:p>
          <a:p>
            <a:pPr>
              <a:spcBef>
                <a:spcPct val="0"/>
              </a:spcBef>
            </a:pPr>
            <a:r>
              <a:rPr lang="ru-RU" dirty="0" smtClean="0"/>
              <a:t>e.	контролировать доступ к ключу шифрования и предоставлять его только после строгой аутентификации аппаратно-программной платформы физического сервера и положи-тельных результатов контроля целостности виртуализатора; </a:t>
            </a:r>
          </a:p>
          <a:p>
            <a:pPr>
              <a:spcBef>
                <a:spcPct val="0"/>
              </a:spcBef>
            </a:pPr>
            <a:r>
              <a:rPr lang="ru-RU" dirty="0" smtClean="0"/>
              <a:t>f.	установить специальное приложение, обеспечивающее шифрованное VPN-соединение по схеме «точка-точка» со всеми элементами сетевой инфраструктуры с которыми  осуществляется взаимодействие в ходе обработки информации (данных). </a:t>
            </a: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24</a:t>
            </a:fld>
            <a:endParaRPr lang="ru-RU">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200" dirty="0" smtClean="0">
                <a:solidFill>
                  <a:srgbClr val="000000"/>
                </a:solidFill>
                <a:effectLst/>
                <a:latin typeface="Arial"/>
                <a:ea typeface="Calibri"/>
              </a:rPr>
              <a:t>Предоставить свои информационные ресурсы другой стороне в условиях, когда неизвестны ни серверы, на которых будут храниться и обрабатываться данные пользователя, ни даже место, в котором это будет происходить, достаточно рискованно, а для некоторых пользователей, например, государственных структур, это может оказаться просто неприемлемым. Следовательно, актуальной является задача построения технологической составляющей системы безопасности, позволяющей поднять доверие пользователя к провайдеру на уровень выше, чем это обеспечивается соглашением об уровне услуг (</a:t>
            </a:r>
            <a:r>
              <a:rPr lang="en-US" sz="1200" dirty="0" smtClean="0">
                <a:solidFill>
                  <a:srgbClr val="000000"/>
                </a:solidFill>
                <a:effectLst/>
                <a:latin typeface="Arial"/>
                <a:ea typeface="Calibri"/>
              </a:rPr>
              <a:t>SLA</a:t>
            </a:r>
            <a:r>
              <a:rPr lang="ru-RU" sz="1200" dirty="0" smtClean="0">
                <a:solidFill>
                  <a:srgbClr val="000000"/>
                </a:solidFill>
                <a:effectLst/>
                <a:latin typeface="Arial"/>
                <a:ea typeface="Calibri"/>
              </a:rPr>
              <a:t>). А особое место в такой системе занимает механизм, позволяющий пользователю убедиться, что действия провайдера соответствуют принятому соглашению и регламенту обработки информации.</a:t>
            </a: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25</a:t>
            </a:fld>
            <a:endParaRPr lang="ru-R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6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DD98005-0379-4271-825E-FAF984F4E01F}" type="slidenum">
              <a:rPr lang="ru-RU" smtClean="0">
                <a:latin typeface="Calibri" pitchFamily="34" charset="0"/>
              </a:rPr>
              <a:pPr eaLnBrk="1" fontAlgn="base" hangingPunct="1">
                <a:spcBef>
                  <a:spcPct val="0"/>
                </a:spcBef>
                <a:spcAft>
                  <a:spcPct val="0"/>
                </a:spcAft>
              </a:pPr>
              <a:t>26</a:t>
            </a:fld>
            <a:endParaRPr 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3</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Все больше и больше компаний в целях снижения затрат при применении информационных технологий рассматривают возможность перехода к использованию облачных технологий обработки информации. </a:t>
            </a:r>
          </a:p>
          <a:p>
            <a:pPr>
              <a:spcBef>
                <a:spcPct val="0"/>
              </a:spcBef>
            </a:pPr>
            <a:endParaRPr lang="ru-RU" dirty="0" smtClean="0"/>
          </a:p>
          <a:p>
            <a:pPr>
              <a:spcBef>
                <a:spcPct val="0"/>
              </a:spcBef>
            </a:pPr>
            <a:r>
              <a:rPr lang="ru-RU" dirty="0" smtClean="0"/>
              <a:t>Приобретая облачный сервис, каждый пользователь рассчитывает на его надежность. Однако, провайдеры не могут самостоятельно решать все вопросы защиты пользовательской информации, но и пользователь не в состоянии своими силами сделать такую систему эффективной. </a:t>
            </a:r>
          </a:p>
          <a:p>
            <a:pPr>
              <a:spcBef>
                <a:spcPct val="0"/>
              </a:spcBef>
            </a:pPr>
            <a:endParaRPr lang="ru-RU" dirty="0"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4</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r>
              <a:rPr lang="ru-RU" sz="1400" dirty="0" smtClean="0">
                <a:effectLst/>
                <a:latin typeface="+mn-lt"/>
                <a:ea typeface="Calibri"/>
                <a:cs typeface="Times New Roman"/>
              </a:rPr>
              <a:t>При организации защиты «облачных» технологий возникают две взаимосвязанные группы проблем: нормативно-правовые и технологические.</a:t>
            </a:r>
          </a:p>
          <a:p>
            <a:pPr algn="just">
              <a:lnSpc>
                <a:spcPct val="115000"/>
              </a:lnSpc>
              <a:spcAft>
                <a:spcPts val="1000"/>
              </a:spcAft>
            </a:pPr>
            <a:endParaRPr lang="ru-RU" sz="1400" dirty="0">
              <a:effectLst/>
              <a:latin typeface="+mn-lt"/>
              <a:ea typeface="Calibri"/>
              <a:cs typeface="Times New Roman"/>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5</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r>
              <a:rPr lang="ru-RU" sz="1200" dirty="0" smtClean="0">
                <a:solidFill>
                  <a:srgbClr val="000000"/>
                </a:solidFill>
                <a:effectLst/>
                <a:latin typeface="Arial"/>
                <a:ea typeface="Calibri"/>
                <a:cs typeface="Times New Roman"/>
              </a:rPr>
              <a:t>Нормативно-правовые проблемы объясняются отсутствием нормативов и требований по защите виртуальных сред и типовой модели угроз для облачной среды, не проработанностью концептуальных вопросов обеспечения безопасности информации, отсутствием правовой основы отношений провайдер/пользователь, не </a:t>
            </a:r>
            <a:r>
              <a:rPr lang="ru-RU" sz="1200" dirty="0" err="1" smtClean="0">
                <a:solidFill>
                  <a:srgbClr val="000000"/>
                </a:solidFill>
                <a:effectLst/>
                <a:latin typeface="Arial"/>
                <a:ea typeface="Calibri"/>
                <a:cs typeface="Times New Roman"/>
              </a:rPr>
              <a:t>урегулированностью</a:t>
            </a:r>
            <a:r>
              <a:rPr lang="ru-RU" sz="1200" dirty="0" smtClean="0">
                <a:solidFill>
                  <a:srgbClr val="000000"/>
                </a:solidFill>
                <a:effectLst/>
                <a:latin typeface="Arial"/>
                <a:ea typeface="Calibri"/>
                <a:cs typeface="Times New Roman"/>
              </a:rPr>
              <a:t> отношений при </a:t>
            </a:r>
            <a:r>
              <a:rPr lang="ru-RU" sz="1200" dirty="0" err="1" smtClean="0">
                <a:solidFill>
                  <a:srgbClr val="000000"/>
                </a:solidFill>
                <a:effectLst/>
                <a:latin typeface="Arial"/>
                <a:ea typeface="Calibri"/>
                <a:cs typeface="Times New Roman"/>
              </a:rPr>
              <a:t>трансграничности</a:t>
            </a:r>
            <a:r>
              <a:rPr lang="ru-RU" sz="1200" dirty="0" smtClean="0">
                <a:solidFill>
                  <a:srgbClr val="000000"/>
                </a:solidFill>
                <a:effectLst/>
                <a:latin typeface="Arial"/>
                <a:ea typeface="Calibri"/>
                <a:cs typeface="Times New Roman"/>
              </a:rPr>
              <a:t> облачной среды. </a:t>
            </a:r>
          </a:p>
          <a:p>
            <a:pPr algn="just">
              <a:lnSpc>
                <a:spcPct val="115000"/>
              </a:lnSpc>
              <a:spcAft>
                <a:spcPts val="1000"/>
              </a:spcAft>
            </a:pPr>
            <a:endParaRPr lang="ru-RU" sz="1400" dirty="0">
              <a:effectLst/>
              <a:latin typeface="+mn-lt"/>
              <a:ea typeface="Calibri"/>
              <a:cs typeface="Times New Roman"/>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r>
              <a:rPr lang="ru-RU" sz="1200" dirty="0" smtClean="0">
                <a:solidFill>
                  <a:srgbClr val="000000"/>
                </a:solidFill>
                <a:effectLst/>
                <a:latin typeface="Arial"/>
                <a:ea typeface="Calibri"/>
                <a:cs typeface="Times New Roman"/>
              </a:rPr>
              <a:t>Технологические же проблемы связаны с сужением возможности использования традиционных средств защиты (технологии виртуализации не всегда позволяют применять традиционные методы обеспечения безопасности информации, например, использование традиционных средств антивирусной защиты может привести  к снижению производительности), наличием возможности доступа сисадмина к серверам и приложениям (сервисы, предоставляемые разным клиентам базируются на единой инфраструктуре провайдера, а процедуры управления этой инфраструктурой в значительной степени непрозрачны для пользователя), обязательным присутствием в процессе обработки информации нового элемента – гипервизора (и, как следствие, проблемой обеспечения его целостности), динамичностью виртуальных машин и наличием ее бездействующих клонов, потере контроля над периметром сети (что усугубляется тем, что провайдер зачастую сам арендует мощности у других компаний). Вот и получается, что при использовании облачной среды необходимо защищаться как от давно известных и относительно универсальных угроз, так и от новых, присущих именно облачной среде. Если защиту от первых можно строить, используя существующие продукты  и уже отработанные решения, то защита от  специфических, облачных рисков может потребовать разработки новых подходов и продуктов. И кроме того, в этих условиях остро стоит вопрос повышения доверия пользователя к провайдеру. </a:t>
            </a:r>
          </a:p>
          <a:p>
            <a:pPr algn="just">
              <a:lnSpc>
                <a:spcPct val="115000"/>
              </a:lnSpc>
              <a:spcAft>
                <a:spcPts val="1000"/>
              </a:spcAft>
            </a:pPr>
            <a:endParaRPr lang="ru-RU" sz="1200" dirty="0" smtClean="0">
              <a:solidFill>
                <a:srgbClr val="000000"/>
              </a:solidFill>
              <a:effectLst/>
              <a:latin typeface="Arial"/>
              <a:ea typeface="Calibri"/>
              <a:cs typeface="Times New Roman"/>
            </a:endParaRPr>
          </a:p>
          <a:p>
            <a:pPr algn="just">
              <a:lnSpc>
                <a:spcPct val="115000"/>
              </a:lnSpc>
              <a:spcAft>
                <a:spcPts val="1000"/>
              </a:spcAft>
            </a:pPr>
            <a:endParaRPr lang="ru-RU" sz="1400" dirty="0">
              <a:effectLst/>
              <a:latin typeface="+mn-lt"/>
              <a:ea typeface="Calibri"/>
              <a:cs typeface="Times New Roman"/>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r>
              <a:rPr lang="ru-RU" sz="1400" dirty="0" smtClean="0">
                <a:effectLst/>
                <a:latin typeface="+mn-lt"/>
                <a:ea typeface="Calibri"/>
                <a:cs typeface="Times New Roman"/>
              </a:rPr>
              <a:t>Специфика применения облачных технологий обработки информации наглядно показывает, что добиться требуемого уровня доверия к провайдеру решая по отдельности только нормативно-правовые или технологические проблемы – невозможно. И, как ни странно, решение технологических проблем в этой связи стоит далеко не на последнем месте. </a:t>
            </a:r>
          </a:p>
          <a:p>
            <a:pPr algn="just">
              <a:lnSpc>
                <a:spcPct val="115000"/>
              </a:lnSpc>
              <a:spcAft>
                <a:spcPts val="1000"/>
              </a:spcAft>
            </a:pPr>
            <a:endParaRPr lang="ru-RU" sz="1400" dirty="0" smtClean="0">
              <a:effectLst/>
              <a:latin typeface="+mn-lt"/>
              <a:ea typeface="Calibri"/>
              <a:cs typeface="Times New Roman"/>
            </a:endParaRPr>
          </a:p>
          <a:p>
            <a:pPr algn="just">
              <a:lnSpc>
                <a:spcPct val="115000"/>
              </a:lnSpc>
              <a:spcAft>
                <a:spcPts val="1000"/>
              </a:spcAft>
            </a:pPr>
            <a:r>
              <a:rPr lang="ru-RU" sz="1400" dirty="0" smtClean="0">
                <a:effectLst/>
                <a:latin typeface="+mn-lt"/>
                <a:ea typeface="Calibri"/>
                <a:cs typeface="Times New Roman"/>
              </a:rPr>
              <a:t>Поэтому, остановимся на технологических аспектах проблемы. Одним из перспективных направлений в решении этих проблем является создание «доверенного облака».</a:t>
            </a:r>
            <a:endParaRPr lang="ru-RU" sz="1400" dirty="0">
              <a:effectLst/>
              <a:latin typeface="+mn-lt"/>
              <a:ea typeface="Calibri"/>
              <a:cs typeface="Times New Roman"/>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8</a:t>
            </a:fld>
            <a:endParaRPr 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1000"/>
              </a:spcAft>
            </a:pPr>
            <a:endParaRPr lang="ru-RU" sz="1400" dirty="0">
              <a:effectLst/>
              <a:latin typeface="+mn-lt"/>
              <a:ea typeface="Calibri"/>
              <a:cs typeface="Times New Roman"/>
            </a:endParaRPr>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2D003F-7BB2-4456-AE16-5D5B0A4AFB69}" type="slidenum">
              <a:rPr lang="ru-RU">
                <a:solidFill>
                  <a:prstClr val="black"/>
                </a:solidFill>
              </a:rPr>
              <a:pPr fontAlgn="base">
                <a:spcBef>
                  <a:spcPct val="0"/>
                </a:spcBef>
                <a:spcAft>
                  <a:spcPct val="0"/>
                </a:spcAft>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8E7D459-B9D6-438E-A92B-9439C2F3E261}"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73A6A45-FE01-4DDA-A8FF-F0E64FDC16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326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61E5E3-29F4-4430-BC9B-7810F9DBCC7E}"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B50318B-B5E7-42FE-8566-F4DEE097E5A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4397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444B59-53B0-4F23-9504-2FCCCC48C193}"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D9465F5-4F37-4DB4-8A3B-E8A0D320313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0736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663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118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757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101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120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627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4439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23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BAC104-C6D3-4243-900E-6D6F1391F60B}"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FA7AEC2-8068-4535-A709-FDC1CA64CD6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15342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1732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5695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622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03C1AF-4F75-4DCB-84BA-E9783ED47940}"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679076B-9722-4AA5-99CB-DC791C5CED9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830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9E80BCB-A583-4977-8448-C032BF271D56}" type="datetimeFigureOut">
              <a:rPr lang="ru-RU">
                <a:solidFill>
                  <a:prstClr val="black">
                    <a:tint val="75000"/>
                  </a:prstClr>
                </a:solidFill>
              </a:rPr>
              <a:pPr>
                <a:defRPr/>
              </a:pPr>
              <a:t>24.09.2012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21DB20C-16A1-4B6C-926F-420E552DEA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7751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ECE26B-817A-4E01-AF93-85D1216D37E0}" type="datetimeFigureOut">
              <a:rPr lang="ru-RU">
                <a:solidFill>
                  <a:prstClr val="black">
                    <a:tint val="75000"/>
                  </a:prstClr>
                </a:solidFill>
              </a:rPr>
              <a:pPr>
                <a:defRPr/>
              </a:pPr>
              <a:t>24.09.2012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AF0BD4C-8350-4762-9E7F-507009B0ACE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667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2BDC344-770D-436F-9098-711FEA121746}" type="datetimeFigureOut">
              <a:rPr lang="ru-RU">
                <a:solidFill>
                  <a:prstClr val="black">
                    <a:tint val="75000"/>
                  </a:prstClr>
                </a:solidFill>
              </a:rPr>
              <a:pPr>
                <a:defRPr/>
              </a:pPr>
              <a:t>24.09.2012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C4772DF-FC97-4870-84A7-8F97C1A4B7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435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614C98D-CA8C-4E43-A346-C9CDF014380D}" type="datetimeFigureOut">
              <a:rPr lang="ru-RU">
                <a:solidFill>
                  <a:prstClr val="black">
                    <a:tint val="75000"/>
                  </a:prstClr>
                </a:solidFill>
              </a:rPr>
              <a:pPr>
                <a:defRPr/>
              </a:pPr>
              <a:t>24.09.2012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31D1073-5F1A-4F5E-9F32-4566CD7DC9A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33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CA3472-8596-4A20-A447-CFE745988158}" type="datetimeFigureOut">
              <a:rPr lang="ru-RU">
                <a:solidFill>
                  <a:prstClr val="black">
                    <a:tint val="75000"/>
                  </a:prstClr>
                </a:solidFill>
              </a:rPr>
              <a:pPr>
                <a:defRPr/>
              </a:pPr>
              <a:t>24.09.2012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4114AD3-D6CC-471A-B639-68AD2273CD7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032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953BCC-67FF-45EB-9881-CD6B19E7152E}" type="datetimeFigureOut">
              <a:rPr lang="ru-RU">
                <a:solidFill>
                  <a:prstClr val="black">
                    <a:tint val="75000"/>
                  </a:prstClr>
                </a:solidFill>
              </a:rPr>
              <a:pPr>
                <a:defRPr/>
              </a:pPr>
              <a:t>24.09.2012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1652AE9-1D10-4807-9A31-DA35528F5F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321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133056D-FA6E-414B-8D50-716924068C9E}" type="datetimeFigureOut">
              <a:rPr lang="ru-RU">
                <a:solidFill>
                  <a:prstClr val="black">
                    <a:tint val="75000"/>
                  </a:prstClr>
                </a:solidFill>
              </a:rPr>
              <a:pPr>
                <a:defRPr/>
              </a:pPr>
              <a:t>24.09.2012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3263783-BDFE-475B-BF26-80A871A993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4684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394A-B356-4BDF-9EB3-ACF2C2AFC660}" type="datetimeFigureOut">
              <a:rPr lang="ru-RU" smtClean="0">
                <a:solidFill>
                  <a:prstClr val="black">
                    <a:tint val="75000"/>
                  </a:prstClr>
                </a:solidFill>
              </a:rPr>
              <a:pPr/>
              <a:t>24.09.2012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007B-2125-4DC0-940C-39693EBC76D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9119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hyperlink" Target="http://images.yandex.ru/yandsearch?p=14&amp;text=%D1%82%D0%B5%D1%85%D0%BD%D0%BE%D0%BB%D0%BE%D0%B3%D0%B8%D1%87%D0%B5%D1%81%D0%BA%D0%B8%D0%B5%20%D0%BF%D1%80%D0%BE%D0%B1%D0%BB%D0%B5%D0%BC%D1%8B&amp;noreask=1&amp;img_url=www.yourinspirationweb.com/en/wp-content/uploads/2010/05/r57rxfiq.jpg&amp;pos=446&amp;rpt=simage&amp;lr=213"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images.yandex.ru/yandsearch?p=14&amp;text=%D1%82%D0%B5%D1%85%D0%BD%D0%BE%D0%BB%D0%BE%D0%B3%D0%B8%D1%87%D0%B5%D1%81%D0%BA%D0%B8%D0%B5%20%D0%BF%D1%80%D0%BE%D0%B1%D0%BB%D0%B5%D0%BC%D1%8B&amp;noreask=1&amp;img_url=www.yourinspirationweb.com/en/wp-content/uploads/2010/05/r57rxfiq.jpg&amp;pos=446&amp;rpt=simage&amp;lr=213" TargetMode="External"/><Relationship Id="rId5" Type="http://schemas.openxmlformats.org/officeDocument/2006/relationships/image" Target="../media/image4.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основа_мал.jpg"/>
          <p:cNvPicPr>
            <a:picLocks noChangeAspect="1" noChangeArrowheads="1"/>
          </p:cNvPicPr>
          <p:nvPr/>
        </p:nvPicPr>
        <p:blipFill>
          <a:blip r:embed="rId3">
            <a:extLst>
              <a:ext uri="{28A0092B-C50C-407E-A947-70E740481C1C}">
                <a14:useLocalDpi xmlns:a14="http://schemas.microsoft.com/office/drawing/2010/main" val="0"/>
              </a:ext>
            </a:extLst>
          </a:blip>
          <a:srcRect l="1395" r="65268"/>
          <a:stretch>
            <a:fillRect/>
          </a:stretch>
        </p:blipFill>
        <p:spPr bwMode="auto">
          <a:xfrm>
            <a:off x="57527" y="113727"/>
            <a:ext cx="897896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C:\Documents and Settings\albina\Рабочий стол\Презентация_О компании_2012\1.png"/>
          <p:cNvPicPr>
            <a:picLocks noChangeArrowheads="1"/>
          </p:cNvPicPr>
          <p:nvPr/>
        </p:nvPicPr>
        <p:blipFill>
          <a:blip r:embed="rId4">
            <a:extLst>
              <a:ext uri="{28A0092B-C50C-407E-A947-70E740481C1C}">
                <a14:useLocalDpi xmlns:a14="http://schemas.microsoft.com/office/drawing/2010/main" val="0"/>
              </a:ext>
            </a:extLst>
          </a:blip>
          <a:srcRect t="51608" r="6642" b="2686"/>
          <a:stretch>
            <a:fillRect/>
          </a:stretch>
        </p:blipFill>
        <p:spPr bwMode="auto">
          <a:xfrm>
            <a:off x="431800" y="6453188"/>
            <a:ext cx="1793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Подзаголовок 2"/>
          <p:cNvSpPr txBox="1">
            <a:spLocks/>
          </p:cNvSpPr>
          <p:nvPr/>
        </p:nvSpPr>
        <p:spPr bwMode="auto">
          <a:xfrm>
            <a:off x="684213" y="6524625"/>
            <a:ext cx="8459787" cy="333375"/>
          </a:xfrm>
          <a:prstGeom prst="rect">
            <a:avLst/>
          </a:prstGeom>
          <a:noFill/>
          <a:ln w="9525">
            <a:noFill/>
            <a:miter lim="800000"/>
            <a:headEnd/>
            <a:tailEnd/>
          </a:ln>
        </p:spPr>
        <p:txBody>
          <a:bodyPr/>
          <a:lstStyle/>
          <a:p>
            <a:pPr>
              <a:spcBef>
                <a:spcPct val="20000"/>
              </a:spcBef>
              <a:buFont typeface="Arial" pitchFamily="34" charset="0"/>
              <a:buNone/>
              <a:defRPr/>
            </a:pPr>
            <a:r>
              <a:rPr lang="en-US" sz="1200" dirty="0" smtClean="0">
                <a:solidFill>
                  <a:srgbClr val="1F497D">
                    <a:lumMod val="75000"/>
                  </a:srgbClr>
                </a:solidFill>
              </a:rPr>
              <a:t>©</a:t>
            </a:r>
            <a:r>
              <a:rPr lang="en-US" sz="1000" dirty="0" smtClean="0">
                <a:solidFill>
                  <a:srgbClr val="1F497D">
                    <a:lumMod val="75000"/>
                  </a:srgbClr>
                </a:solidFill>
              </a:rPr>
              <a:t> </a:t>
            </a:r>
            <a:r>
              <a:rPr lang="ru-RU" sz="1000" dirty="0" smtClean="0">
                <a:solidFill>
                  <a:srgbClr val="1F497D">
                    <a:lumMod val="75000"/>
                  </a:srgbClr>
                </a:solidFill>
              </a:rPr>
              <a:t>ОАО </a:t>
            </a:r>
            <a:r>
              <a:rPr lang="ru-RU" sz="1000" dirty="0">
                <a:solidFill>
                  <a:srgbClr val="1F497D">
                    <a:lumMod val="75000"/>
                  </a:srgbClr>
                </a:solidFill>
              </a:rPr>
              <a:t>«ЭЛВИС-ПЛЮС», 2012     </a:t>
            </a:r>
            <a:r>
              <a:rPr lang="ru-RU" sz="1000" dirty="0" smtClean="0">
                <a:solidFill>
                  <a:srgbClr val="1F497D">
                    <a:lumMod val="75000"/>
                  </a:srgbClr>
                </a:solidFill>
              </a:rPr>
              <a:t>                                                                                                                                              </a:t>
            </a:r>
            <a:r>
              <a:rPr lang="ru-RU" sz="1000" dirty="0">
                <a:solidFill>
                  <a:srgbClr val="1F497D">
                    <a:lumMod val="75000"/>
                  </a:srgbClr>
                </a:solidFill>
              </a:rPr>
              <a:t>ЗАЩИЩЕННЫЕ КОРПОРАТИВНЫЕ СИСТЕМЫ</a:t>
            </a:r>
          </a:p>
        </p:txBody>
      </p:sp>
      <p:sp>
        <p:nvSpPr>
          <p:cNvPr id="32" name="Rectangle 3"/>
          <p:cNvSpPr>
            <a:spLocks noChangeArrowheads="1"/>
          </p:cNvSpPr>
          <p:nvPr/>
        </p:nvSpPr>
        <p:spPr bwMode="auto">
          <a:xfrm>
            <a:off x="2808" y="11761"/>
            <a:ext cx="9144000" cy="6858000"/>
          </a:xfrm>
          <a:prstGeom prst="rect">
            <a:avLst/>
          </a:prstGeom>
          <a:solidFill>
            <a:schemeClr val="bg1">
              <a:lumMod val="95000"/>
              <a:alpha val="50000"/>
            </a:schemeClr>
          </a:solidFill>
          <a:ln w="9525">
            <a:noFill/>
            <a:miter lim="800000"/>
            <a:headEnd/>
            <a:tailEnd/>
          </a:ln>
          <a:effectLst/>
        </p:spPr>
        <p:txBody>
          <a:bodyPr wrap="none" anchor="ctr"/>
          <a:lstStyle/>
          <a:p>
            <a:pPr>
              <a:defRPr/>
            </a:pPr>
            <a:endParaRPr lang="ru-RU">
              <a:solidFill>
                <a:prstClr val="black"/>
              </a:solidFill>
            </a:endParaRPr>
          </a:p>
        </p:txBody>
      </p:sp>
      <p:sp>
        <p:nvSpPr>
          <p:cNvPr id="39" name="TextBox 38"/>
          <p:cNvSpPr txBox="1"/>
          <p:nvPr/>
        </p:nvSpPr>
        <p:spPr>
          <a:xfrm>
            <a:off x="35496" y="2978949"/>
            <a:ext cx="9144000" cy="1015663"/>
          </a:xfrm>
          <a:prstGeom prst="rect">
            <a:avLst/>
          </a:prstGeom>
          <a:noFill/>
        </p:spPr>
        <p:txBody>
          <a:bodyPr>
            <a:spAutoFit/>
          </a:bodyPr>
          <a:lstStyle/>
          <a:p>
            <a:pPr algn="ctr">
              <a:defRPr/>
            </a:pPr>
            <a:r>
              <a:rPr lang="ru-RU" sz="3200" b="1" dirty="0" smtClean="0">
                <a:solidFill>
                  <a:schemeClr val="tx2"/>
                </a:solidFill>
                <a:effectLst>
                  <a:outerShdw blurRad="38100" dist="38100" dir="2700000" algn="tl">
                    <a:srgbClr val="000000">
                      <a:alpha val="43137"/>
                    </a:srgbClr>
                  </a:outerShdw>
                </a:effectLst>
              </a:rPr>
              <a:t>Как повысить доверие к облачному провайдеру?</a:t>
            </a:r>
          </a:p>
          <a:p>
            <a:pPr algn="ctr">
              <a:defRPr/>
            </a:pPr>
            <a:r>
              <a:rPr lang="ru-RU" sz="2800" dirty="0" smtClean="0">
                <a:solidFill>
                  <a:schemeClr val="tx2"/>
                </a:solidFill>
              </a:rPr>
              <a:t> </a:t>
            </a:r>
            <a:r>
              <a:rPr lang="ru-RU" sz="2400" b="1" dirty="0" smtClean="0">
                <a:solidFill>
                  <a:schemeClr val="tx2"/>
                </a:solidFill>
              </a:rPr>
              <a:t>Основные </a:t>
            </a:r>
            <a:r>
              <a:rPr lang="ru-RU" sz="2400" b="1" dirty="0">
                <a:solidFill>
                  <a:schemeClr val="tx2"/>
                </a:solidFill>
              </a:rPr>
              <a:t>организационные и технические </a:t>
            </a:r>
            <a:r>
              <a:rPr lang="ru-RU" sz="2400" b="1" dirty="0" smtClean="0">
                <a:solidFill>
                  <a:schemeClr val="tx2"/>
                </a:solidFill>
              </a:rPr>
              <a:t>задачи</a:t>
            </a:r>
            <a:endParaRPr lang="ru-RU" sz="2400" b="1" dirty="0">
              <a:solidFill>
                <a:schemeClr val="tx2"/>
              </a:solidFill>
            </a:endParaRPr>
          </a:p>
        </p:txBody>
      </p:sp>
      <p:sp>
        <p:nvSpPr>
          <p:cNvPr id="33" name="TextBox 32"/>
          <p:cNvSpPr txBox="1"/>
          <p:nvPr/>
        </p:nvSpPr>
        <p:spPr>
          <a:xfrm>
            <a:off x="6275931" y="1196752"/>
            <a:ext cx="2760566" cy="923330"/>
          </a:xfrm>
          <a:prstGeom prst="rect">
            <a:avLst/>
          </a:prstGeom>
          <a:noFill/>
        </p:spPr>
        <p:txBody>
          <a:bodyPr wrap="square">
            <a:spAutoFit/>
          </a:bodyPr>
          <a:lstStyle/>
          <a:p>
            <a:pPr algn="ctr">
              <a:defRPr/>
            </a:pPr>
            <a:r>
              <a:rPr lang="en-US" dirty="0">
                <a:solidFill>
                  <a:schemeClr val="tx2"/>
                </a:solidFill>
              </a:rPr>
              <a:t>20 </a:t>
            </a:r>
            <a:r>
              <a:rPr lang="ru-RU" dirty="0">
                <a:solidFill>
                  <a:schemeClr val="tx2"/>
                </a:solidFill>
              </a:rPr>
              <a:t>лет </a:t>
            </a:r>
          </a:p>
          <a:p>
            <a:pPr algn="ctr">
              <a:defRPr/>
            </a:pPr>
            <a:r>
              <a:rPr lang="ru-RU" dirty="0">
                <a:solidFill>
                  <a:schemeClr val="tx2"/>
                </a:solidFill>
              </a:rPr>
              <a:t>в море информационных технологий</a:t>
            </a:r>
          </a:p>
        </p:txBody>
      </p:sp>
      <p:pic>
        <p:nvPicPr>
          <p:cNvPr id="2056" name="Picture 21" descr="C:\Архив\ЛОГОТИП\elvis_logo без фона.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308521"/>
            <a:ext cx="20875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449" y="4365104"/>
            <a:ext cx="8880055" cy="1785104"/>
          </a:xfrm>
          <a:prstGeom prst="rect">
            <a:avLst/>
          </a:prstGeom>
          <a:noFill/>
        </p:spPr>
        <p:txBody>
          <a:bodyPr wrap="square">
            <a:spAutoFit/>
          </a:bodyPr>
          <a:lstStyle/>
          <a:p>
            <a:pPr algn="r">
              <a:defRPr/>
            </a:pPr>
            <a:r>
              <a:rPr lang="ru-RU" sz="1600" dirty="0" smtClean="0">
                <a:solidFill>
                  <a:srgbClr val="4F81BD">
                    <a:lumMod val="50000"/>
                  </a:srgbClr>
                </a:solidFill>
              </a:rPr>
              <a:t>Заместитель Генерального директора </a:t>
            </a:r>
          </a:p>
          <a:p>
            <a:pPr algn="r">
              <a:defRPr/>
            </a:pPr>
            <a:r>
              <a:rPr lang="ru-RU" sz="1600" dirty="0" smtClean="0">
                <a:solidFill>
                  <a:srgbClr val="4F81BD">
                    <a:lumMod val="50000"/>
                  </a:srgbClr>
                </a:solidFill>
              </a:rPr>
              <a:t>ОАО «ЭЛВИС-ПЛЮС» по развитию</a:t>
            </a:r>
          </a:p>
          <a:p>
            <a:pPr algn="r">
              <a:defRPr/>
            </a:pPr>
            <a:r>
              <a:rPr lang="ru-RU" sz="1600" b="1" dirty="0" smtClean="0">
                <a:solidFill>
                  <a:srgbClr val="4F81BD">
                    <a:lumMod val="50000"/>
                  </a:srgbClr>
                </a:solidFill>
              </a:rPr>
              <a:t>С. В. ВИХОРЕВ</a:t>
            </a:r>
          </a:p>
          <a:p>
            <a:pPr algn="r">
              <a:defRPr/>
            </a:pPr>
            <a:endParaRPr lang="ru-RU" sz="1400" dirty="0" smtClean="0">
              <a:solidFill>
                <a:srgbClr val="4F81BD">
                  <a:lumMod val="50000"/>
                </a:srgbClr>
              </a:solidFill>
            </a:endParaRPr>
          </a:p>
          <a:p>
            <a:pPr algn="r">
              <a:defRPr/>
            </a:pPr>
            <a:r>
              <a:rPr lang="ru-RU" sz="1400" dirty="0" smtClean="0">
                <a:solidFill>
                  <a:srgbClr val="4F81BD">
                    <a:lumMod val="50000"/>
                  </a:srgbClr>
                </a:solidFill>
              </a:rPr>
              <a:t>Креативное оформление С. Нейгер</a:t>
            </a:r>
          </a:p>
          <a:p>
            <a:pPr algn="ctr">
              <a:defRPr/>
            </a:pPr>
            <a:endParaRPr lang="ru-RU" sz="2000" dirty="0">
              <a:solidFill>
                <a:srgbClr val="4F81BD">
                  <a:lumMod val="50000"/>
                </a:srgbClr>
              </a:solidFill>
            </a:endParaRPr>
          </a:p>
          <a:p>
            <a:pPr algn="ctr">
              <a:defRPr/>
            </a:pPr>
            <a:r>
              <a:rPr lang="ru-RU" sz="1400" dirty="0" smtClean="0">
                <a:solidFill>
                  <a:srgbClr val="4F81BD">
                    <a:lumMod val="50000"/>
                  </a:srgbClr>
                </a:solidFill>
              </a:rPr>
              <a:t>Москва, 2012 г.</a:t>
            </a:r>
            <a:endParaRPr lang="ru-RU" sz="1400" dirty="0">
              <a:solidFill>
                <a:srgbClr val="4F81BD">
                  <a:lumMod val="50000"/>
                </a:srgbClr>
              </a:solidFill>
            </a:endParaRPr>
          </a:p>
        </p:txBody>
      </p:sp>
    </p:spTree>
    <p:extLst>
      <p:ext uri="{BB962C8B-B14F-4D97-AF65-F5344CB8AC3E}">
        <p14:creationId xmlns:p14="http://schemas.microsoft.com/office/powerpoint/2010/main" val="181532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3" name="Прямоугольник 2"/>
          <p:cNvSpPr/>
          <p:nvPr/>
        </p:nvSpPr>
        <p:spPr>
          <a:xfrm>
            <a:off x="323528" y="1124744"/>
            <a:ext cx="8640960" cy="890115"/>
          </a:xfrm>
          <a:prstGeom prst="rect">
            <a:avLst/>
          </a:prstGeom>
        </p:spPr>
        <p:txBody>
          <a:bodyPr wrap="square">
            <a:spAutoFit/>
          </a:bodyPr>
          <a:lstStyle/>
          <a:p>
            <a:pPr lvl="0" algn="ctr">
              <a:lnSpc>
                <a:spcPct val="80000"/>
              </a:lnSpc>
              <a:buClr>
                <a:srgbClr val="FF0000"/>
              </a:buClr>
              <a:buSzPct val="130000"/>
              <a:defRPr/>
            </a:pPr>
            <a:r>
              <a:rPr lang="ru-RU" sz="3200" b="1" kern="0" dirty="0" smtClean="0">
                <a:solidFill>
                  <a:schemeClr val="accent6">
                    <a:lumMod val="75000"/>
                  </a:schemeClr>
                </a:solidFill>
              </a:rPr>
              <a:t>Триединая задача </a:t>
            </a:r>
            <a:r>
              <a:rPr lang="ru-RU" sz="3200" b="1" kern="0" dirty="0" smtClean="0">
                <a:solidFill>
                  <a:srgbClr val="000066"/>
                </a:solidFill>
              </a:rPr>
              <a:t>создания </a:t>
            </a:r>
          </a:p>
          <a:p>
            <a:pPr lvl="0" algn="ctr">
              <a:lnSpc>
                <a:spcPct val="80000"/>
              </a:lnSpc>
              <a:buClr>
                <a:srgbClr val="FF0000"/>
              </a:buClr>
              <a:buSzPct val="130000"/>
              <a:defRPr/>
            </a:pPr>
            <a:r>
              <a:rPr lang="ru-RU" sz="3200" b="1" kern="0" dirty="0" smtClean="0">
                <a:solidFill>
                  <a:srgbClr val="000066"/>
                </a:solidFill>
              </a:rPr>
              <a:t>«доверенного облака»</a:t>
            </a:r>
          </a:p>
        </p:txBody>
      </p:sp>
      <p:sp>
        <p:nvSpPr>
          <p:cNvPr id="12" name="Прямоугольник 11"/>
          <p:cNvSpPr/>
          <p:nvPr/>
        </p:nvSpPr>
        <p:spPr>
          <a:xfrm>
            <a:off x="150403" y="3465875"/>
            <a:ext cx="7295588" cy="395173"/>
          </a:xfrm>
          <a:prstGeom prst="rect">
            <a:avLst/>
          </a:prstGeom>
        </p:spPr>
        <p:txBody>
          <a:bodyPr wrap="none">
            <a:spAutoFit/>
          </a:bodyPr>
          <a:lstStyle/>
          <a:p>
            <a:pPr marL="342900" lvl="0" indent="-342900" algn="ctr">
              <a:lnSpc>
                <a:spcPct val="80000"/>
              </a:lnSpc>
              <a:spcAft>
                <a:spcPct val="40000"/>
              </a:spcAft>
              <a:buClr>
                <a:srgbClr val="FF0000"/>
              </a:buClr>
              <a:buSzPct val="130000"/>
              <a:buFont typeface="Arial" pitchFamily="34" charset="0"/>
              <a:buChar char="•"/>
              <a:defRPr/>
            </a:pPr>
            <a:r>
              <a:rPr lang="ru-RU" sz="2400" b="1" kern="0" dirty="0" smtClean="0">
                <a:solidFill>
                  <a:schemeClr val="tx2"/>
                </a:solidFill>
              </a:rPr>
              <a:t>Безопасности пользовательской (виртуальной) ИС</a:t>
            </a:r>
            <a:endParaRPr lang="ru-RU" sz="2400" b="1" kern="0" dirty="0">
              <a:solidFill>
                <a:schemeClr val="tx2"/>
              </a:solidFill>
            </a:endParaRPr>
          </a:p>
        </p:txBody>
      </p:sp>
      <p:sp>
        <p:nvSpPr>
          <p:cNvPr id="13" name="Прямоугольник 12"/>
          <p:cNvSpPr/>
          <p:nvPr/>
        </p:nvSpPr>
        <p:spPr>
          <a:xfrm>
            <a:off x="840148" y="4077072"/>
            <a:ext cx="8124340" cy="395173"/>
          </a:xfrm>
          <a:prstGeom prst="rect">
            <a:avLst/>
          </a:prstGeom>
        </p:spPr>
        <p:txBody>
          <a:bodyPr wrap="none">
            <a:spAutoFit/>
          </a:bodyPr>
          <a:lstStyle/>
          <a:p>
            <a:pPr marL="342900" indent="-342900" algn="ctr">
              <a:lnSpc>
                <a:spcPct val="80000"/>
              </a:lnSpc>
              <a:spcAft>
                <a:spcPct val="40000"/>
              </a:spcAft>
              <a:buClr>
                <a:srgbClr val="FF0000"/>
              </a:buClr>
              <a:buSzPct val="130000"/>
              <a:buFont typeface="Arial" pitchFamily="34" charset="0"/>
              <a:buChar char="•"/>
            </a:pPr>
            <a:r>
              <a:rPr lang="ru-RU" sz="2400" b="1" kern="0" dirty="0">
                <a:solidFill>
                  <a:schemeClr val="tx2"/>
                </a:solidFill>
              </a:rPr>
              <a:t>Безопасности провайдера (серверы, ПО, виртуализатор)</a:t>
            </a:r>
          </a:p>
        </p:txBody>
      </p:sp>
      <p:sp>
        <p:nvSpPr>
          <p:cNvPr id="14" name="Прямоугольник 13"/>
          <p:cNvSpPr/>
          <p:nvPr/>
        </p:nvSpPr>
        <p:spPr>
          <a:xfrm>
            <a:off x="1619672" y="4690011"/>
            <a:ext cx="3762568" cy="395173"/>
          </a:xfrm>
          <a:prstGeom prst="rect">
            <a:avLst/>
          </a:prstGeom>
        </p:spPr>
        <p:txBody>
          <a:bodyPr wrap="none">
            <a:spAutoFit/>
          </a:bodyPr>
          <a:lstStyle/>
          <a:p>
            <a:pPr marL="342900" indent="-342900" algn="ctr">
              <a:lnSpc>
                <a:spcPct val="80000"/>
              </a:lnSpc>
              <a:spcAft>
                <a:spcPct val="40000"/>
              </a:spcAft>
              <a:buClr>
                <a:srgbClr val="FF0000"/>
              </a:buClr>
              <a:buSzPct val="130000"/>
              <a:buFont typeface="Arial" pitchFamily="34" charset="0"/>
              <a:buChar char="•"/>
            </a:pPr>
            <a:r>
              <a:rPr lang="ru-RU" sz="2400" b="1" kern="0" dirty="0">
                <a:solidFill>
                  <a:schemeClr val="tx2"/>
                </a:solidFill>
              </a:rPr>
              <a:t>Доверия к провайдеру*</a:t>
            </a:r>
          </a:p>
        </p:txBody>
      </p:sp>
      <p:sp>
        <p:nvSpPr>
          <p:cNvPr id="15" name="Прямоугольник 14"/>
          <p:cNvSpPr/>
          <p:nvPr/>
        </p:nvSpPr>
        <p:spPr>
          <a:xfrm>
            <a:off x="6472094" y="5805264"/>
            <a:ext cx="1920719" cy="338554"/>
          </a:xfrm>
          <a:prstGeom prst="rect">
            <a:avLst/>
          </a:prstGeom>
        </p:spPr>
        <p:txBody>
          <a:bodyPr wrap="none">
            <a:spAutoFit/>
          </a:bodyPr>
          <a:lstStyle/>
          <a:p>
            <a:pPr lvl="0" algn="ctr">
              <a:lnSpc>
                <a:spcPct val="80000"/>
              </a:lnSpc>
              <a:spcAft>
                <a:spcPct val="40000"/>
              </a:spcAft>
              <a:buClr>
                <a:srgbClr val="FF0000"/>
              </a:buClr>
              <a:buSzPct val="130000"/>
              <a:defRPr/>
            </a:pPr>
            <a:r>
              <a:rPr lang="ru-RU" sz="2000" b="1" kern="0" dirty="0" smtClean="0">
                <a:solidFill>
                  <a:schemeClr val="tx2"/>
                </a:solidFill>
              </a:rPr>
              <a:t>*Доверие </a:t>
            </a:r>
            <a:r>
              <a:rPr lang="en-US" sz="2000" b="1" kern="0" dirty="0" smtClean="0">
                <a:solidFill>
                  <a:schemeClr val="tx2"/>
                </a:solidFill>
              </a:rPr>
              <a:t>&gt; </a:t>
            </a:r>
            <a:r>
              <a:rPr lang="en-US" sz="2000" b="1" kern="0" dirty="0" smtClean="0">
                <a:solidFill>
                  <a:schemeClr val="accent6"/>
                </a:solidFill>
              </a:rPr>
              <a:t>SLA</a:t>
            </a:r>
            <a:endParaRPr lang="ru-RU" sz="2000" b="1" kern="0" dirty="0">
              <a:solidFill>
                <a:schemeClr val="accent6"/>
              </a:solidFill>
            </a:endParaRPr>
          </a:p>
        </p:txBody>
      </p:sp>
      <p:sp>
        <p:nvSpPr>
          <p:cNvPr id="16" name="Прямоугольник 15"/>
          <p:cNvSpPr/>
          <p:nvPr/>
        </p:nvSpPr>
        <p:spPr>
          <a:xfrm>
            <a:off x="2368752" y="2204864"/>
            <a:ext cx="4011033" cy="387798"/>
          </a:xfrm>
          <a:prstGeom prst="rect">
            <a:avLst/>
          </a:prstGeom>
        </p:spPr>
        <p:txBody>
          <a:bodyPr wrap="none">
            <a:spAutoFit/>
          </a:bodyPr>
          <a:lstStyle/>
          <a:p>
            <a:pPr lvl="0" algn="ctr">
              <a:lnSpc>
                <a:spcPct val="80000"/>
              </a:lnSpc>
              <a:spcAft>
                <a:spcPct val="40000"/>
              </a:spcAft>
              <a:buClr>
                <a:srgbClr val="FF0000"/>
              </a:buClr>
              <a:buSzPct val="130000"/>
              <a:defRPr/>
            </a:pPr>
            <a:r>
              <a:rPr lang="ru-RU" sz="2400" b="1" kern="0" dirty="0" smtClean="0">
                <a:solidFill>
                  <a:schemeClr val="tx2"/>
                </a:solidFill>
              </a:rPr>
              <a:t>Построение </a:t>
            </a:r>
            <a:r>
              <a:rPr lang="ru-RU" sz="2400" b="1" kern="0" dirty="0">
                <a:solidFill>
                  <a:schemeClr val="accent6">
                    <a:lumMod val="75000"/>
                  </a:schemeClr>
                </a:solidFill>
              </a:rPr>
              <a:t>трех</a:t>
            </a:r>
            <a:r>
              <a:rPr lang="ru-RU" sz="2400" b="1" kern="0" dirty="0" smtClean="0">
                <a:solidFill>
                  <a:schemeClr val="tx2"/>
                </a:solidFill>
              </a:rPr>
              <a:t> подсистем:</a:t>
            </a:r>
            <a:endParaRPr lang="ru-RU" sz="2400" b="1" kern="0" dirty="0">
              <a:solidFill>
                <a:schemeClr val="tx2"/>
              </a:solidFill>
            </a:endParaRPr>
          </a:p>
        </p:txBody>
      </p:sp>
    </p:spTree>
    <p:extLst>
      <p:ext uri="{BB962C8B-B14F-4D97-AF65-F5344CB8AC3E}">
        <p14:creationId xmlns:p14="http://schemas.microsoft.com/office/powerpoint/2010/main" val="32718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971600" y="2132856"/>
            <a:ext cx="7884641" cy="1800493"/>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b="1" kern="0" dirty="0" smtClean="0">
                <a:solidFill>
                  <a:schemeClr val="tx2"/>
                </a:solidFill>
                <a:latin typeface="+mn-lt"/>
              </a:rPr>
              <a:t>В </a:t>
            </a:r>
            <a:r>
              <a:rPr lang="ru-RU" sz="2000" b="1" kern="0" dirty="0">
                <a:solidFill>
                  <a:schemeClr val="tx2"/>
                </a:solidFill>
                <a:latin typeface="+mn-lt"/>
              </a:rPr>
              <a:t>российских условиях вопросы, связанные с несоблюдением SLA </a:t>
            </a:r>
            <a:endParaRPr lang="ru-RU" sz="2000" b="1" kern="0" dirty="0" smtClean="0">
              <a:solidFill>
                <a:schemeClr val="tx2"/>
              </a:solidFill>
              <a:latin typeface="+mn-lt"/>
            </a:endParaRPr>
          </a:p>
          <a:p>
            <a:pPr algn="ctr"/>
            <a:r>
              <a:rPr lang="ru-RU" sz="2000" b="1" kern="0" dirty="0" smtClean="0">
                <a:solidFill>
                  <a:schemeClr val="tx2"/>
                </a:solidFill>
                <a:latin typeface="+mn-lt"/>
              </a:rPr>
              <a:t>со </a:t>
            </a:r>
            <a:r>
              <a:rPr lang="ru-RU" sz="2000" b="1" kern="0" dirty="0">
                <a:solidFill>
                  <a:schemeClr val="tx2"/>
                </a:solidFill>
                <a:latin typeface="+mn-lt"/>
              </a:rPr>
              <a:t>стороны провайдера, очень далеки от </a:t>
            </a:r>
            <a:r>
              <a:rPr lang="ru-RU" sz="2000" b="1" kern="0" dirty="0" smtClean="0">
                <a:solidFill>
                  <a:schemeClr val="tx2"/>
                </a:solidFill>
                <a:latin typeface="+mn-lt"/>
              </a:rPr>
              <a:t>разрешения</a:t>
            </a:r>
            <a:r>
              <a:rPr lang="ru-RU" sz="2000" b="1" kern="0" dirty="0">
                <a:solidFill>
                  <a:schemeClr val="tx2"/>
                </a:solidFill>
                <a:latin typeface="+mn-lt"/>
              </a:rPr>
              <a:t>.</a:t>
            </a:r>
            <a:endParaRPr lang="ru-RU" sz="2000" b="1" kern="0" dirty="0" smtClean="0">
              <a:solidFill>
                <a:schemeClr val="tx2"/>
              </a:solidFill>
              <a:latin typeface="+mn-lt"/>
            </a:endParaRPr>
          </a:p>
          <a:p>
            <a:pPr algn="ctr"/>
            <a:endParaRPr lang="ru-RU" sz="1100" b="1" kern="0" dirty="0" smtClean="0">
              <a:solidFill>
                <a:schemeClr val="tx2"/>
              </a:solidFill>
              <a:latin typeface="+mn-lt"/>
            </a:endParaRPr>
          </a:p>
          <a:p>
            <a:pPr algn="ctr"/>
            <a:r>
              <a:rPr lang="ru-RU" sz="2000" b="1" kern="0" dirty="0" smtClean="0">
                <a:solidFill>
                  <a:schemeClr val="tx2"/>
                </a:solidFill>
                <a:latin typeface="+mn-lt"/>
              </a:rPr>
              <a:t>Поэтому доверенная среда облачной инфраструктуры должна позволять пользователю убедиться, что сама эта среда является безопасной.</a:t>
            </a:r>
            <a:endParaRPr lang="ru-RU" sz="2000" b="1" i="1" kern="0" dirty="0" smtClean="0">
              <a:solidFill>
                <a:schemeClr val="tx2"/>
              </a:solidFill>
              <a:latin typeface="+mn-lt"/>
            </a:endParaRPr>
          </a:p>
        </p:txBody>
      </p:sp>
      <p:sp>
        <p:nvSpPr>
          <p:cNvPr id="3" name="Прямоугольник 2"/>
          <p:cNvSpPr/>
          <p:nvPr/>
        </p:nvSpPr>
        <p:spPr>
          <a:xfrm>
            <a:off x="601320" y="4437112"/>
            <a:ext cx="7931120" cy="830997"/>
          </a:xfrm>
          <a:prstGeom prst="rect">
            <a:avLst/>
          </a:prstGeom>
        </p:spPr>
        <p:txBody>
          <a:bodyPr wrap="square">
            <a:spAutoFit/>
          </a:bodyPr>
          <a:lstStyle/>
          <a:p>
            <a:pPr algn="ctr"/>
            <a:r>
              <a:rPr lang="ru-RU" sz="2400" b="1" kern="0" dirty="0">
                <a:solidFill>
                  <a:srgbClr val="000066"/>
                </a:solidFill>
              </a:rPr>
              <a:t>Именно </a:t>
            </a:r>
            <a:r>
              <a:rPr lang="ru-RU" sz="2400" b="1" kern="0" dirty="0">
                <a:solidFill>
                  <a:schemeClr val="accent6">
                    <a:lumMod val="75000"/>
                  </a:schemeClr>
                </a:solidFill>
              </a:rPr>
              <a:t>пользователь</a:t>
            </a:r>
            <a:r>
              <a:rPr lang="ru-RU" sz="2400" b="1" kern="0" dirty="0">
                <a:solidFill>
                  <a:srgbClr val="000066"/>
                </a:solidFill>
              </a:rPr>
              <a:t> должен иметь право принимать решение о возможности начала обработки информации</a:t>
            </a:r>
            <a:endParaRPr lang="ru-RU" sz="2400" b="1" i="1" kern="0" dirty="0">
              <a:solidFill>
                <a:srgbClr val="000066"/>
              </a:solidFill>
            </a:endParaRPr>
          </a:p>
        </p:txBody>
      </p:sp>
      <p:sp>
        <p:nvSpPr>
          <p:cNvPr id="12" name="Прямоугольник 11"/>
          <p:cNvSpPr/>
          <p:nvPr/>
        </p:nvSpPr>
        <p:spPr>
          <a:xfrm>
            <a:off x="3567103" y="1052736"/>
            <a:ext cx="2167581" cy="535531"/>
          </a:xfrm>
          <a:prstGeom prst="rect">
            <a:avLst/>
          </a:prstGeom>
        </p:spPr>
        <p:txBody>
          <a:bodyPr wrap="none">
            <a:spAutoFit/>
          </a:bodyPr>
          <a:lstStyle/>
          <a:p>
            <a:pPr lvl="0" algn="ctr">
              <a:lnSpc>
                <a:spcPct val="80000"/>
              </a:lnSpc>
              <a:spcAft>
                <a:spcPct val="40000"/>
              </a:spcAft>
              <a:buClr>
                <a:srgbClr val="FF0000"/>
              </a:buClr>
              <a:buSzPct val="130000"/>
              <a:defRPr/>
            </a:pPr>
            <a:r>
              <a:rPr lang="ru-RU" sz="3600" b="1" kern="0" dirty="0" smtClean="0">
                <a:solidFill>
                  <a:srgbClr val="FF0000"/>
                </a:solidFill>
                <a:effectLst>
                  <a:outerShdw blurRad="38100" dist="38100" dir="2700000" algn="tl">
                    <a:srgbClr val="C0C0C0"/>
                  </a:outerShdw>
                </a:effectLst>
                <a:latin typeface="Tahoma" pitchFamily="34" charset="0"/>
              </a:rPr>
              <a:t>ВАЖНО!</a:t>
            </a:r>
            <a:endParaRPr lang="ru-RU" sz="3600" b="1" kern="0" dirty="0">
              <a:solidFill>
                <a:srgbClr val="FF0000"/>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274691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3" name="Прямоугольник 12"/>
          <p:cNvSpPr/>
          <p:nvPr/>
        </p:nvSpPr>
        <p:spPr>
          <a:xfrm>
            <a:off x="913386" y="2852936"/>
            <a:ext cx="7907086" cy="1520416"/>
          </a:xfrm>
          <a:prstGeom prst="rect">
            <a:avLst/>
          </a:prstGeom>
        </p:spPr>
        <p:txBody>
          <a:bodyPr wrap="square">
            <a:spAutoFit/>
          </a:bodyPr>
          <a:lstStyle/>
          <a:p>
            <a:pPr lvl="0">
              <a:lnSpc>
                <a:spcPct val="80000"/>
              </a:lnSpc>
              <a:spcAft>
                <a:spcPct val="40000"/>
              </a:spcAft>
              <a:buClr>
                <a:srgbClr val="FF0000"/>
              </a:buClr>
              <a:buSzPct val="130000"/>
              <a:defRPr/>
            </a:pPr>
            <a:r>
              <a:rPr lang="ru-RU" sz="3200" b="1" kern="0" dirty="0">
                <a:solidFill>
                  <a:schemeClr val="tx2"/>
                </a:solidFill>
              </a:rPr>
              <a:t>Дело помощи утопающим </a:t>
            </a:r>
            <a:r>
              <a:rPr lang="ru-RU" sz="3200" b="1" kern="0" dirty="0" smtClean="0">
                <a:solidFill>
                  <a:schemeClr val="tx2"/>
                </a:solidFill>
              </a:rPr>
              <a:t>—</a:t>
            </a:r>
          </a:p>
          <a:p>
            <a:pPr lvl="0" algn="r">
              <a:lnSpc>
                <a:spcPct val="80000"/>
              </a:lnSpc>
              <a:spcAft>
                <a:spcPct val="40000"/>
              </a:spcAft>
              <a:buClr>
                <a:srgbClr val="FF0000"/>
              </a:buClr>
              <a:buSzPct val="130000"/>
              <a:defRPr/>
            </a:pPr>
            <a:r>
              <a:rPr lang="ru-RU" sz="3200" b="1" kern="0" dirty="0" smtClean="0">
                <a:solidFill>
                  <a:schemeClr val="tx2"/>
                </a:solidFill>
              </a:rPr>
              <a:t>дело рук </a:t>
            </a:r>
            <a:r>
              <a:rPr lang="ru-RU" sz="3200" b="1" kern="0" dirty="0" smtClean="0">
                <a:solidFill>
                  <a:schemeClr val="accent6">
                    <a:lumMod val="75000"/>
                  </a:schemeClr>
                </a:solidFill>
              </a:rPr>
              <a:t>самих</a:t>
            </a:r>
            <a:r>
              <a:rPr lang="ru-RU" sz="3200" b="1" kern="0" dirty="0" smtClean="0">
                <a:solidFill>
                  <a:schemeClr val="tx2"/>
                </a:solidFill>
              </a:rPr>
              <a:t> утопающих!</a:t>
            </a:r>
          </a:p>
          <a:p>
            <a:pPr lvl="0" algn="r">
              <a:lnSpc>
                <a:spcPct val="80000"/>
              </a:lnSpc>
              <a:spcAft>
                <a:spcPct val="40000"/>
              </a:spcAft>
              <a:buClr>
                <a:srgbClr val="FF0000"/>
              </a:buClr>
              <a:buSzPct val="130000"/>
              <a:defRPr/>
            </a:pPr>
            <a:r>
              <a:rPr lang="ru-RU" sz="2000" i="1" kern="0" dirty="0" smtClean="0">
                <a:solidFill>
                  <a:schemeClr val="tx2"/>
                </a:solidFill>
              </a:rPr>
              <a:t>(И. Ильф, Е. Петров)</a:t>
            </a:r>
            <a:endParaRPr lang="ru-RU" sz="2000" i="1" kern="0" dirty="0">
              <a:solidFill>
                <a:schemeClr val="tx2"/>
              </a:solidFill>
            </a:endParaRPr>
          </a:p>
        </p:txBody>
      </p:sp>
      <p:pic>
        <p:nvPicPr>
          <p:cNvPr id="3076" name="Picture 4" descr="http://www.xa-xa.org/uploads/posts/2009-08/thumbs/1249709523_s3img_61662989_338_0.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81595" y="1052736"/>
            <a:ext cx="2883720" cy="2159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fotki.yandex.ru/get/4913/54098336.17b/0_721a6_1e19eed4_XL"/>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3911" t="15844" r="11902" b="18372"/>
          <a:stretch/>
        </p:blipFill>
        <p:spPr bwMode="auto">
          <a:xfrm>
            <a:off x="360104" y="3741682"/>
            <a:ext cx="2172889" cy="256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8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3" name="Прямоугольник 12"/>
          <p:cNvSpPr/>
          <p:nvPr/>
        </p:nvSpPr>
        <p:spPr>
          <a:xfrm>
            <a:off x="2659807" y="1052736"/>
            <a:ext cx="3982180" cy="496161"/>
          </a:xfrm>
          <a:prstGeom prst="rect">
            <a:avLst/>
          </a:prstGeom>
        </p:spPr>
        <p:txBody>
          <a:bodyPr wrap="none">
            <a:spAutoFit/>
          </a:bodyPr>
          <a:lstStyle/>
          <a:p>
            <a:pPr lvl="0" algn="ctr">
              <a:lnSpc>
                <a:spcPct val="80000"/>
              </a:lnSpc>
              <a:spcAft>
                <a:spcPct val="40000"/>
              </a:spcAft>
              <a:buClr>
                <a:srgbClr val="FF0000"/>
              </a:buClr>
              <a:buSzPct val="130000"/>
              <a:defRPr/>
            </a:pPr>
            <a:r>
              <a:rPr lang="ru-RU" sz="3200" b="1" kern="0" dirty="0" smtClean="0">
                <a:solidFill>
                  <a:schemeClr val="tx2"/>
                </a:solidFill>
              </a:rPr>
              <a:t>Ключевая </a:t>
            </a:r>
            <a:r>
              <a:rPr lang="ru-RU" sz="3200" b="1" kern="0" dirty="0" smtClean="0">
                <a:solidFill>
                  <a:schemeClr val="accent6">
                    <a:lumMod val="75000"/>
                  </a:schemeClr>
                </a:solidFill>
              </a:rPr>
              <a:t>проблема</a:t>
            </a:r>
            <a:endParaRPr lang="ru-RU" sz="3200" b="1" kern="0" dirty="0">
              <a:solidFill>
                <a:schemeClr val="tx2"/>
              </a:solidFill>
            </a:endParaRPr>
          </a:p>
        </p:txBody>
      </p:sp>
      <p:sp>
        <p:nvSpPr>
          <p:cNvPr id="3" name="Прямоугольник 2"/>
          <p:cNvSpPr/>
          <p:nvPr/>
        </p:nvSpPr>
        <p:spPr>
          <a:xfrm>
            <a:off x="3197264" y="305068"/>
            <a:ext cx="2749471" cy="6247864"/>
          </a:xfrm>
          <a:prstGeom prst="rect">
            <a:avLst/>
          </a:prstGeom>
        </p:spPr>
        <p:txBody>
          <a:bodyPr wrap="none">
            <a:spAutoFit/>
          </a:bodyPr>
          <a:lstStyle/>
          <a:p>
            <a:pPr lvl="0" algn="ctr" eaLnBrk="0" fontAlgn="base" hangingPunct="0">
              <a:spcBef>
                <a:spcPct val="0"/>
              </a:spcBef>
              <a:spcAft>
                <a:spcPct val="0"/>
              </a:spcAft>
            </a:pPr>
            <a:r>
              <a:rPr lang="ru-RU" sz="40000" b="1" dirty="0">
                <a:solidFill>
                  <a:srgbClr val="FF5050"/>
                </a:solidFill>
                <a:latin typeface="Times New Roman" pitchFamily="18" charset="0"/>
              </a:rPr>
              <a:t>?</a:t>
            </a:r>
          </a:p>
        </p:txBody>
      </p:sp>
      <p:sp>
        <p:nvSpPr>
          <p:cNvPr id="4" name="Прямоугольник 3"/>
          <p:cNvSpPr/>
          <p:nvPr/>
        </p:nvSpPr>
        <p:spPr>
          <a:xfrm>
            <a:off x="3419872" y="1554810"/>
            <a:ext cx="2448272" cy="4400383"/>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22331" y="3015241"/>
            <a:ext cx="7257131" cy="989823"/>
          </a:xfrm>
          <a:prstGeom prst="rect">
            <a:avLst/>
          </a:prstGeom>
        </p:spPr>
        <p:txBody>
          <a:bodyPr wrap="square">
            <a:spAutoFit/>
          </a:bodyPr>
          <a:lstStyle/>
          <a:p>
            <a:pPr lvl="0" algn="ctr">
              <a:lnSpc>
                <a:spcPct val="80000"/>
              </a:lnSpc>
              <a:spcAft>
                <a:spcPct val="40000"/>
              </a:spcAft>
              <a:buClr>
                <a:srgbClr val="FF0000"/>
              </a:buClr>
              <a:buSzPct val="130000"/>
              <a:defRPr/>
            </a:pPr>
            <a:r>
              <a:rPr lang="ru-RU" sz="3600" b="1" kern="0" dirty="0" smtClean="0">
                <a:solidFill>
                  <a:schemeClr val="tx2"/>
                </a:solidFill>
              </a:rPr>
              <a:t>Как обеспечить </a:t>
            </a:r>
            <a:r>
              <a:rPr lang="ru-RU" sz="3600" b="1" kern="0" dirty="0" smtClean="0">
                <a:solidFill>
                  <a:schemeClr val="accent6">
                    <a:lumMod val="75000"/>
                  </a:schemeClr>
                </a:solidFill>
              </a:rPr>
              <a:t>доверие</a:t>
            </a:r>
            <a:r>
              <a:rPr lang="ru-RU" sz="3600" b="1" kern="0" dirty="0" smtClean="0">
                <a:solidFill>
                  <a:schemeClr val="tx2"/>
                </a:solidFill>
              </a:rPr>
              <a:t> пользователя к провайдеру?</a:t>
            </a:r>
            <a:endParaRPr lang="ru-RU" sz="3600" b="1" kern="0" dirty="0">
              <a:solidFill>
                <a:schemeClr val="tx2"/>
              </a:solidFill>
            </a:endParaRPr>
          </a:p>
        </p:txBody>
      </p:sp>
    </p:spTree>
    <p:extLst>
      <p:ext uri="{BB962C8B-B14F-4D97-AF65-F5344CB8AC3E}">
        <p14:creationId xmlns:p14="http://schemas.microsoft.com/office/powerpoint/2010/main" val="28142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 calcmode="lin" valueType="num">
                                      <p:cBhvr>
                                        <p:cTn id="9" dur="400" fill="hold"/>
                                        <p:tgtEl>
                                          <p:spTgt spid="3"/>
                                        </p:tgtEl>
                                        <p:attrNameLst>
                                          <p:attrName>style.rotation</p:attrName>
                                        </p:attrNameLst>
                                      </p:cBhvr>
                                      <p:tavLst>
                                        <p:tav tm="0">
                                          <p:val>
                                            <p:fltVal val="90"/>
                                          </p:val>
                                        </p:tav>
                                        <p:tav tm="100000">
                                          <p:val>
                                            <p:fltVal val="0"/>
                                          </p:val>
                                        </p:tav>
                                      </p:tavLst>
                                    </p:anim>
                                    <p:animEffect transition="in" filter="fade">
                                      <p:cBhvr>
                                        <p:cTn id="10" dur="400"/>
                                        <p:tgtEl>
                                          <p:spTgt spid="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2" name="Прямоугольник 11"/>
          <p:cNvSpPr/>
          <p:nvPr/>
        </p:nvSpPr>
        <p:spPr>
          <a:xfrm>
            <a:off x="289947" y="2852936"/>
            <a:ext cx="8743995" cy="2246769"/>
          </a:xfrm>
          <a:prstGeom prst="rect">
            <a:avLst/>
          </a:prstGeom>
        </p:spPr>
        <p:txBody>
          <a:bodyPr wrap="square">
            <a:spAutoFit/>
          </a:bodyPr>
          <a:lstStyle/>
          <a:p>
            <a:pPr marL="342900" lvl="0" indent="-342900">
              <a:spcAft>
                <a:spcPts val="1200"/>
              </a:spcAft>
              <a:buClr>
                <a:srgbClr val="FF0000"/>
              </a:buClr>
              <a:buFont typeface="Arial" pitchFamily="34" charset="0"/>
              <a:buChar char="•"/>
              <a:defRPr/>
            </a:pPr>
            <a:r>
              <a:rPr lang="ru-RU" sz="2000" kern="0" dirty="0" smtClean="0">
                <a:solidFill>
                  <a:schemeClr val="accent6">
                    <a:lumMod val="75000"/>
                  </a:schemeClr>
                </a:solidFill>
              </a:rPr>
              <a:t>Создай правовую основу</a:t>
            </a:r>
            <a:r>
              <a:rPr lang="ru-RU" sz="2000" kern="0" dirty="0" smtClean="0">
                <a:solidFill>
                  <a:srgbClr val="000066"/>
                </a:solidFill>
              </a:rPr>
              <a:t> отношений провайдер</a:t>
            </a:r>
            <a:r>
              <a:rPr lang="en-US" sz="2000" kern="0" dirty="0" smtClean="0">
                <a:solidFill>
                  <a:srgbClr val="000066"/>
                </a:solidFill>
              </a:rPr>
              <a:t>/</a:t>
            </a:r>
            <a:r>
              <a:rPr lang="ru-RU" sz="2000" kern="0" dirty="0" smtClean="0">
                <a:solidFill>
                  <a:srgbClr val="000066"/>
                </a:solidFill>
              </a:rPr>
              <a:t>пользовател</a:t>
            </a:r>
            <a:r>
              <a:rPr lang="ru-RU" sz="2000" kern="0" dirty="0">
                <a:solidFill>
                  <a:srgbClr val="000066"/>
                </a:solidFill>
              </a:rPr>
              <a:t>ь</a:t>
            </a:r>
          </a:p>
          <a:p>
            <a:pPr marL="342900" lvl="0" indent="-342900">
              <a:spcAft>
                <a:spcPts val="1200"/>
              </a:spcAft>
              <a:buClr>
                <a:srgbClr val="FF0000"/>
              </a:buClr>
              <a:buFont typeface="Arial" pitchFamily="34" charset="0"/>
              <a:buChar char="•"/>
              <a:defRPr/>
            </a:pPr>
            <a:r>
              <a:rPr lang="ru-RU" sz="2000" kern="0" dirty="0" smtClean="0">
                <a:solidFill>
                  <a:schemeClr val="accent6">
                    <a:lumMod val="75000"/>
                  </a:schemeClr>
                </a:solidFill>
              </a:rPr>
              <a:t>Заключи соглашение </a:t>
            </a:r>
            <a:r>
              <a:rPr lang="ru-RU" sz="2000" kern="0" dirty="0">
                <a:solidFill>
                  <a:srgbClr val="000066"/>
                </a:solidFill>
              </a:rPr>
              <a:t>(</a:t>
            </a:r>
            <a:r>
              <a:rPr lang="ru-RU" sz="2000" kern="0" dirty="0" smtClean="0">
                <a:solidFill>
                  <a:srgbClr val="000066"/>
                </a:solidFill>
              </a:rPr>
              <a:t>регламент) </a:t>
            </a:r>
            <a:r>
              <a:rPr lang="ru-RU" sz="2000" kern="0" dirty="0">
                <a:solidFill>
                  <a:srgbClr val="000066"/>
                </a:solidFill>
              </a:rPr>
              <a:t>об уровне услуг (SLA)</a:t>
            </a:r>
          </a:p>
          <a:p>
            <a:pPr marL="342900" lvl="0" indent="-342900">
              <a:spcAft>
                <a:spcPts val="1200"/>
              </a:spcAft>
              <a:buClr>
                <a:srgbClr val="FF0000"/>
              </a:buClr>
              <a:buFont typeface="Arial" pitchFamily="34" charset="0"/>
              <a:buChar char="•"/>
              <a:defRPr/>
            </a:pPr>
            <a:r>
              <a:rPr lang="ru-RU" sz="2000" kern="0" dirty="0" smtClean="0">
                <a:solidFill>
                  <a:schemeClr val="accent6">
                    <a:lumMod val="75000"/>
                  </a:schemeClr>
                </a:solidFill>
              </a:rPr>
              <a:t>Обеспечь прозрачность</a:t>
            </a:r>
            <a:r>
              <a:rPr lang="ru-RU" sz="2000" kern="0" dirty="0" smtClean="0">
                <a:solidFill>
                  <a:srgbClr val="000066"/>
                </a:solidFill>
              </a:rPr>
              <a:t> </a:t>
            </a:r>
            <a:r>
              <a:rPr lang="ru-RU" sz="2000" kern="0" dirty="0">
                <a:solidFill>
                  <a:srgbClr val="000066"/>
                </a:solidFill>
              </a:rPr>
              <a:t>действий провайдера для пользователя</a:t>
            </a:r>
          </a:p>
          <a:p>
            <a:pPr marL="342900" lvl="0" indent="-342900">
              <a:spcAft>
                <a:spcPts val="1200"/>
              </a:spcAft>
              <a:buClr>
                <a:srgbClr val="FF0000"/>
              </a:buClr>
              <a:buFont typeface="Arial" pitchFamily="34" charset="0"/>
              <a:buChar char="•"/>
              <a:defRPr/>
            </a:pPr>
            <a:r>
              <a:rPr lang="ru-RU" sz="2000" kern="0" dirty="0" smtClean="0">
                <a:solidFill>
                  <a:schemeClr val="accent6">
                    <a:lumMod val="75000"/>
                  </a:schemeClr>
                </a:solidFill>
              </a:rPr>
              <a:t>Предусмотри возможность</a:t>
            </a:r>
            <a:r>
              <a:rPr lang="ru-RU" sz="2000" kern="0" dirty="0" smtClean="0">
                <a:solidFill>
                  <a:srgbClr val="000066"/>
                </a:solidFill>
              </a:rPr>
              <a:t> удалённой </a:t>
            </a:r>
            <a:r>
              <a:rPr lang="ru-RU" sz="2000" kern="0" dirty="0">
                <a:solidFill>
                  <a:srgbClr val="000066"/>
                </a:solidFill>
              </a:rPr>
              <a:t>аттестации платформы провайдера</a:t>
            </a:r>
          </a:p>
          <a:p>
            <a:pPr marL="342900" lvl="0" indent="-342900">
              <a:spcAft>
                <a:spcPts val="1200"/>
              </a:spcAft>
              <a:buClr>
                <a:srgbClr val="FF0000"/>
              </a:buClr>
              <a:buFont typeface="Arial" pitchFamily="34" charset="0"/>
              <a:buChar char="•"/>
              <a:defRPr/>
            </a:pPr>
            <a:r>
              <a:rPr lang="ru-RU" sz="2000" kern="0" dirty="0" smtClean="0">
                <a:solidFill>
                  <a:schemeClr val="accent6">
                    <a:lumMod val="75000"/>
                  </a:schemeClr>
                </a:solidFill>
              </a:rPr>
              <a:t>Застрахуй риски </a:t>
            </a:r>
            <a:r>
              <a:rPr lang="ru-RU" sz="2000" kern="0" dirty="0">
                <a:solidFill>
                  <a:srgbClr val="000066"/>
                </a:solidFill>
              </a:rPr>
              <a:t>при обработке по облачным </a:t>
            </a:r>
            <a:r>
              <a:rPr lang="ru-RU" sz="2000" kern="0" dirty="0" smtClean="0">
                <a:solidFill>
                  <a:srgbClr val="000066"/>
                </a:solidFill>
              </a:rPr>
              <a:t>технологиям</a:t>
            </a:r>
            <a:endParaRPr lang="ru-RU" sz="2000" b="1" kern="0" dirty="0">
              <a:solidFill>
                <a:schemeClr val="tx2"/>
              </a:solidFill>
            </a:endParaRPr>
          </a:p>
        </p:txBody>
      </p:sp>
      <p:sp>
        <p:nvSpPr>
          <p:cNvPr id="10" name="Rectangle 2"/>
          <p:cNvSpPr>
            <a:spLocks noChangeArrowheads="1"/>
          </p:cNvSpPr>
          <p:nvPr/>
        </p:nvSpPr>
        <p:spPr bwMode="auto">
          <a:xfrm>
            <a:off x="179512" y="1335251"/>
            <a:ext cx="88880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marR="0" lvl="0" indent="-342900" algn="ctr" defTabSz="914400" eaLnBrk="1" fontAlgn="auto" latinLnBrk="0" hangingPunct="1">
              <a:lnSpc>
                <a:spcPct val="90000"/>
              </a:lnSpc>
              <a:spcBef>
                <a:spcPct val="30000"/>
              </a:spcBef>
              <a:spcAft>
                <a:spcPts val="0"/>
              </a:spcAft>
              <a:buClr>
                <a:srgbClr val="FF0000"/>
              </a:buClr>
              <a:buSzTx/>
              <a:buFont typeface="Wingdings" pitchFamily="2" charset="2"/>
              <a:buNone/>
              <a:tabLst/>
              <a:defRPr/>
            </a:pPr>
            <a:r>
              <a:rPr kumimoji="0" lang="ru-RU" sz="2000" b="1" i="0" u="none" strike="noStrike" kern="0" cap="none" spc="0" normalizeH="0" baseline="0" noProof="0" dirty="0" smtClean="0">
                <a:ln>
                  <a:noFill/>
                </a:ln>
                <a:solidFill>
                  <a:srgbClr val="000066"/>
                </a:solidFill>
                <a:effectLst/>
                <a:uLnTx/>
                <a:uFillTx/>
              </a:rPr>
              <a:t>ДОВЕРИЕ ПОЛЬЗОВАТЕЛЯ К ПРОВАЙДЕРУ </a:t>
            </a:r>
          </a:p>
          <a:p>
            <a:pPr marL="342900" marR="0" lvl="0" indent="-342900" algn="ctr" defTabSz="914400" eaLnBrk="1" fontAlgn="auto" latinLnBrk="0" hangingPunct="1">
              <a:lnSpc>
                <a:spcPct val="90000"/>
              </a:lnSpc>
              <a:spcBef>
                <a:spcPts val="0"/>
              </a:spcBef>
              <a:spcAft>
                <a:spcPct val="50000"/>
              </a:spcAft>
              <a:buClr>
                <a:srgbClr val="FF0000"/>
              </a:buClr>
              <a:buSzTx/>
              <a:buFont typeface="Wingdings" pitchFamily="2" charset="2"/>
              <a:buNone/>
              <a:tabLst/>
              <a:defRPr/>
            </a:pPr>
            <a:r>
              <a:rPr kumimoji="0" lang="ru-RU" sz="2000" b="1" i="0" u="none" strike="noStrike" kern="0" cap="none" spc="0" normalizeH="0" baseline="0" noProof="0" dirty="0" smtClean="0">
                <a:ln>
                  <a:noFill/>
                </a:ln>
                <a:solidFill>
                  <a:srgbClr val="000066"/>
                </a:solidFill>
                <a:effectLst/>
                <a:uLnTx/>
                <a:uFillTx/>
              </a:rPr>
              <a:t>должно обеспечиваться как </a:t>
            </a:r>
            <a:r>
              <a:rPr lang="ru-RU" sz="2000" b="1" kern="0" dirty="0">
                <a:solidFill>
                  <a:schemeClr val="accent6">
                    <a:lumMod val="75000"/>
                  </a:schemeClr>
                </a:solidFill>
              </a:rPr>
              <a:t>юридическими</a:t>
            </a:r>
            <a:r>
              <a:rPr kumimoji="0" lang="ru-RU" sz="2000" b="1" i="0" u="none" strike="noStrike" kern="0" cap="none" spc="0" normalizeH="0" baseline="0" noProof="0" dirty="0" smtClean="0">
                <a:ln>
                  <a:noFill/>
                </a:ln>
                <a:solidFill>
                  <a:srgbClr val="000066"/>
                </a:solidFill>
                <a:effectLst/>
                <a:uLnTx/>
                <a:uFillTx/>
              </a:rPr>
              <a:t>, так и </a:t>
            </a:r>
            <a:r>
              <a:rPr lang="ru-RU" sz="2000" b="1" kern="0" dirty="0">
                <a:solidFill>
                  <a:schemeClr val="accent6">
                    <a:lumMod val="75000"/>
                  </a:schemeClr>
                </a:solidFill>
              </a:rPr>
              <a:t>техническими</a:t>
            </a:r>
            <a:r>
              <a:rPr kumimoji="0" lang="ru-RU" sz="2000" b="1" i="0" u="none" strike="noStrike" kern="0" cap="none" spc="0" normalizeH="0" baseline="0" noProof="0" dirty="0" smtClean="0">
                <a:ln>
                  <a:noFill/>
                </a:ln>
                <a:solidFill>
                  <a:srgbClr val="000066"/>
                </a:solidFill>
                <a:effectLst/>
                <a:uLnTx/>
                <a:uFillTx/>
              </a:rPr>
              <a:t> методами:</a:t>
            </a:r>
          </a:p>
        </p:txBody>
      </p:sp>
    </p:spTree>
    <p:extLst>
      <p:ext uri="{BB962C8B-B14F-4D97-AF65-F5344CB8AC3E}">
        <p14:creationId xmlns:p14="http://schemas.microsoft.com/office/powerpoint/2010/main" val="18971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ox(out)">
                                      <p:cBhvr>
                                        <p:cTn id="11" dur="500"/>
                                        <p:tgtEl>
                                          <p:spTgt spid="10">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737307" y="1988840"/>
            <a:ext cx="7884641" cy="3539430"/>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lvl="0" algn="ctr">
              <a:lnSpc>
                <a:spcPct val="80000"/>
              </a:lnSpc>
            </a:pPr>
            <a:r>
              <a:rPr lang="ru-RU" sz="3200" b="1" kern="0" dirty="0" smtClean="0">
                <a:solidFill>
                  <a:srgbClr val="000066"/>
                </a:solidFill>
                <a:latin typeface="+mn-lt"/>
              </a:rPr>
              <a:t>В </a:t>
            </a:r>
            <a:r>
              <a:rPr lang="ru-RU" sz="3200" b="1" kern="0" dirty="0">
                <a:solidFill>
                  <a:srgbClr val="000066"/>
                </a:solidFill>
                <a:latin typeface="+mn-lt"/>
              </a:rPr>
              <a:t>облачной инфраструктуре должен быть механизм, обеспечивающий </a:t>
            </a:r>
            <a:r>
              <a:rPr lang="ru-RU" sz="3200" b="1" kern="0" dirty="0" smtClean="0">
                <a:solidFill>
                  <a:srgbClr val="000066"/>
                </a:solidFill>
                <a:latin typeface="+mn-lt"/>
              </a:rPr>
              <a:t>надёжную</a:t>
            </a:r>
          </a:p>
          <a:p>
            <a:pPr lvl="0" algn="ctr"/>
            <a:endParaRPr lang="ru-RU" sz="3200" kern="0" dirty="0" smtClean="0">
              <a:solidFill>
                <a:srgbClr val="000066"/>
              </a:solidFill>
              <a:latin typeface="+mn-lt"/>
            </a:endParaRPr>
          </a:p>
          <a:p>
            <a:pPr lvl="0" algn="ctr"/>
            <a:r>
              <a:rPr lang="ru-RU" sz="3200" b="1" kern="0" dirty="0" smtClean="0">
                <a:solidFill>
                  <a:schemeClr val="accent6">
                    <a:lumMod val="75000"/>
                  </a:schemeClr>
                </a:solidFill>
                <a:latin typeface="+mn-lt"/>
              </a:rPr>
              <a:t>сегрегацию </a:t>
            </a:r>
            <a:r>
              <a:rPr lang="ru-RU" sz="3200" b="1" kern="0" dirty="0">
                <a:solidFill>
                  <a:schemeClr val="accent6">
                    <a:lumMod val="75000"/>
                  </a:schemeClr>
                </a:solidFill>
                <a:latin typeface="+mn-lt"/>
              </a:rPr>
              <a:t>пользовательских данных</a:t>
            </a:r>
            <a:r>
              <a:rPr lang="ru-RU" sz="3200" b="1" kern="0" dirty="0">
                <a:solidFill>
                  <a:srgbClr val="000066"/>
                </a:solidFill>
                <a:latin typeface="+mn-lt"/>
              </a:rPr>
              <a:t> </a:t>
            </a:r>
            <a:endParaRPr lang="ru-RU" sz="3200" b="1" kern="0" dirty="0" smtClean="0">
              <a:solidFill>
                <a:srgbClr val="000066"/>
              </a:solidFill>
              <a:latin typeface="+mn-lt"/>
            </a:endParaRPr>
          </a:p>
          <a:p>
            <a:pPr lvl="0" algn="ctr"/>
            <a:endParaRPr lang="ru-RU" sz="3200" kern="0" dirty="0" smtClean="0">
              <a:solidFill>
                <a:srgbClr val="000066"/>
              </a:solidFill>
              <a:latin typeface="+mn-lt"/>
            </a:endParaRPr>
          </a:p>
          <a:p>
            <a:pPr algn="ctr">
              <a:lnSpc>
                <a:spcPct val="80000"/>
              </a:lnSpc>
            </a:pPr>
            <a:r>
              <a:rPr lang="ru-RU" sz="3200" b="1" kern="0" dirty="0">
                <a:solidFill>
                  <a:srgbClr val="000066"/>
                </a:solidFill>
                <a:latin typeface="+mn-lt"/>
              </a:rPr>
              <a:t>разной категории и их изоляцию от администраторов самой облачной инфраструктуры</a:t>
            </a:r>
          </a:p>
        </p:txBody>
      </p:sp>
      <p:sp>
        <p:nvSpPr>
          <p:cNvPr id="13" name="Прямоугольник 12"/>
          <p:cNvSpPr/>
          <p:nvPr/>
        </p:nvSpPr>
        <p:spPr>
          <a:xfrm>
            <a:off x="3567103" y="1052736"/>
            <a:ext cx="2167581" cy="535531"/>
          </a:xfrm>
          <a:prstGeom prst="rect">
            <a:avLst/>
          </a:prstGeom>
        </p:spPr>
        <p:txBody>
          <a:bodyPr wrap="none">
            <a:spAutoFit/>
          </a:bodyPr>
          <a:lstStyle/>
          <a:p>
            <a:pPr lvl="0" algn="ctr">
              <a:lnSpc>
                <a:spcPct val="80000"/>
              </a:lnSpc>
              <a:spcAft>
                <a:spcPct val="40000"/>
              </a:spcAft>
              <a:buClr>
                <a:srgbClr val="FF0000"/>
              </a:buClr>
              <a:buSzPct val="130000"/>
              <a:defRPr/>
            </a:pPr>
            <a:r>
              <a:rPr lang="ru-RU" sz="3600" b="1" kern="0" dirty="0" smtClean="0">
                <a:solidFill>
                  <a:srgbClr val="FF0000"/>
                </a:solidFill>
                <a:effectLst>
                  <a:outerShdw blurRad="38100" dist="38100" dir="2700000" algn="tl">
                    <a:srgbClr val="C0C0C0"/>
                  </a:outerShdw>
                </a:effectLst>
                <a:latin typeface="Tahoma" pitchFamily="34" charset="0"/>
              </a:rPr>
              <a:t>ВАЖНО!</a:t>
            </a:r>
            <a:endParaRPr lang="ru-RU" sz="3600" b="1" kern="0" dirty="0">
              <a:solidFill>
                <a:srgbClr val="FF0000"/>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133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737307" y="2204864"/>
            <a:ext cx="7884641" cy="769441"/>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lvl="0" algn="ctr"/>
            <a:r>
              <a:rPr lang="ru-RU" sz="4400" kern="0" dirty="0" smtClean="0">
                <a:solidFill>
                  <a:srgbClr val="000066"/>
                </a:solidFill>
                <a:latin typeface="+mn-lt"/>
              </a:rPr>
              <a:t>Это имеет </a:t>
            </a:r>
            <a:r>
              <a:rPr lang="ru-RU" sz="4400" b="1" kern="0" dirty="0" smtClean="0">
                <a:solidFill>
                  <a:schemeClr val="accent6">
                    <a:lumMod val="75000"/>
                  </a:schemeClr>
                </a:solidFill>
                <a:latin typeface="+mn-lt"/>
              </a:rPr>
              <a:t>ключевое</a:t>
            </a:r>
            <a:r>
              <a:rPr lang="ru-RU" sz="4400" kern="0" dirty="0" smtClean="0">
                <a:solidFill>
                  <a:srgbClr val="000066"/>
                </a:solidFill>
                <a:latin typeface="+mn-lt"/>
              </a:rPr>
              <a:t> значение!</a:t>
            </a:r>
            <a:endParaRPr lang="ru-RU" sz="4400" kern="0" dirty="0">
              <a:solidFill>
                <a:srgbClr val="000066"/>
              </a:solidFill>
              <a:latin typeface="+mn-lt"/>
            </a:endParaRPr>
          </a:p>
        </p:txBody>
      </p:sp>
      <p:pic>
        <p:nvPicPr>
          <p:cNvPr id="7" name="Рисунок 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641078">
            <a:off x="3581479" y="4014180"/>
            <a:ext cx="1921148" cy="1488888"/>
          </a:xfrm>
          <a:prstGeom prst="rect">
            <a:avLst/>
          </a:prstGeom>
        </p:spPr>
      </p:pic>
    </p:spTree>
    <p:extLst>
      <p:ext uri="{BB962C8B-B14F-4D97-AF65-F5344CB8AC3E}">
        <p14:creationId xmlns:p14="http://schemas.microsoft.com/office/powerpoint/2010/main" val="148088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3" name="Прямоугольник 2"/>
          <p:cNvSpPr/>
          <p:nvPr/>
        </p:nvSpPr>
        <p:spPr>
          <a:xfrm>
            <a:off x="3197264" y="305068"/>
            <a:ext cx="2749471" cy="6247864"/>
          </a:xfrm>
          <a:prstGeom prst="rect">
            <a:avLst/>
          </a:prstGeom>
        </p:spPr>
        <p:txBody>
          <a:bodyPr wrap="none">
            <a:spAutoFit/>
          </a:bodyPr>
          <a:lstStyle/>
          <a:p>
            <a:pPr algn="ctr" eaLnBrk="0" fontAlgn="base" hangingPunct="0">
              <a:spcBef>
                <a:spcPct val="0"/>
              </a:spcBef>
              <a:spcAft>
                <a:spcPct val="0"/>
              </a:spcAft>
            </a:pPr>
            <a:r>
              <a:rPr lang="ru-RU" sz="40000" b="1" dirty="0">
                <a:solidFill>
                  <a:srgbClr val="FF5050"/>
                </a:solidFill>
                <a:latin typeface="Times New Roman" pitchFamily="18" charset="0"/>
              </a:rPr>
              <a:t>?</a:t>
            </a:r>
          </a:p>
        </p:txBody>
      </p:sp>
      <p:sp>
        <p:nvSpPr>
          <p:cNvPr id="4" name="Прямоугольник 3"/>
          <p:cNvSpPr/>
          <p:nvPr/>
        </p:nvSpPr>
        <p:spPr>
          <a:xfrm>
            <a:off x="3419872" y="1554810"/>
            <a:ext cx="2448272" cy="4400383"/>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ик 11"/>
          <p:cNvSpPr/>
          <p:nvPr/>
        </p:nvSpPr>
        <p:spPr>
          <a:xfrm>
            <a:off x="1022331" y="3015241"/>
            <a:ext cx="7257131" cy="1323439"/>
          </a:xfrm>
          <a:prstGeom prst="rect">
            <a:avLst/>
          </a:prstGeom>
        </p:spPr>
        <p:txBody>
          <a:bodyPr wrap="square">
            <a:spAutoFit/>
          </a:bodyPr>
          <a:lstStyle/>
          <a:p>
            <a:pPr lvl="0" algn="ctr">
              <a:lnSpc>
                <a:spcPct val="80000"/>
              </a:lnSpc>
              <a:spcAft>
                <a:spcPct val="40000"/>
              </a:spcAft>
              <a:buClr>
                <a:srgbClr val="FF0000"/>
              </a:buClr>
              <a:buSzPct val="130000"/>
              <a:defRPr/>
            </a:pPr>
            <a:r>
              <a:rPr lang="ru-RU" sz="4000" b="1" kern="0" dirty="0">
                <a:solidFill>
                  <a:srgbClr val="1F497D"/>
                </a:solidFill>
              </a:rPr>
              <a:t>Как обеспечить </a:t>
            </a:r>
            <a:r>
              <a:rPr lang="ru-RU" sz="4000" b="1" kern="0" dirty="0">
                <a:solidFill>
                  <a:srgbClr val="F79646">
                    <a:lumMod val="75000"/>
                  </a:srgbClr>
                </a:solidFill>
              </a:rPr>
              <a:t>сегрегацию</a:t>
            </a:r>
          </a:p>
          <a:p>
            <a:pPr lvl="0" algn="ctr">
              <a:lnSpc>
                <a:spcPct val="80000"/>
              </a:lnSpc>
              <a:spcAft>
                <a:spcPct val="40000"/>
              </a:spcAft>
              <a:buClr>
                <a:srgbClr val="FF0000"/>
              </a:buClr>
              <a:buSzPct val="130000"/>
              <a:defRPr/>
            </a:pPr>
            <a:r>
              <a:rPr lang="ru-RU" sz="4000" b="1" kern="0" dirty="0">
                <a:solidFill>
                  <a:srgbClr val="1F497D"/>
                </a:solidFill>
              </a:rPr>
              <a:t>данных пользователя?</a:t>
            </a:r>
          </a:p>
        </p:txBody>
      </p:sp>
    </p:spTree>
    <p:extLst>
      <p:ext uri="{BB962C8B-B14F-4D97-AF65-F5344CB8AC3E}">
        <p14:creationId xmlns:p14="http://schemas.microsoft.com/office/powerpoint/2010/main" val="40698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 calcmode="lin" valueType="num">
                                      <p:cBhvr>
                                        <p:cTn id="9" dur="400" fill="hold"/>
                                        <p:tgtEl>
                                          <p:spTgt spid="3"/>
                                        </p:tgtEl>
                                        <p:attrNameLst>
                                          <p:attrName>style.rotation</p:attrName>
                                        </p:attrNameLst>
                                      </p:cBhvr>
                                      <p:tavLst>
                                        <p:tav tm="0">
                                          <p:val>
                                            <p:fltVal val="90"/>
                                          </p:val>
                                        </p:tav>
                                        <p:tav tm="100000">
                                          <p:val>
                                            <p:fltVal val="0"/>
                                          </p:val>
                                        </p:tav>
                                      </p:tavLst>
                                    </p:anim>
                                    <p:animEffect transition="in" filter="fade">
                                      <p:cBhvr>
                                        <p:cTn id="10" dur="400"/>
                                        <p:tgtEl>
                                          <p:spTgt spid="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2" name="Прямоугольник 11"/>
          <p:cNvSpPr/>
          <p:nvPr/>
        </p:nvSpPr>
        <p:spPr>
          <a:xfrm>
            <a:off x="971600" y="2708920"/>
            <a:ext cx="7704856" cy="2172903"/>
          </a:xfrm>
          <a:prstGeom prst="rect">
            <a:avLst/>
          </a:prstGeom>
        </p:spPr>
        <p:txBody>
          <a:bodyPr wrap="square">
            <a:spAutoFit/>
          </a:bodyPr>
          <a:lstStyle/>
          <a:p>
            <a:pPr lvl="0">
              <a:lnSpc>
                <a:spcPct val="80000"/>
              </a:lnSpc>
              <a:spcBef>
                <a:spcPts val="1200"/>
              </a:spcBef>
              <a:spcAft>
                <a:spcPct val="40000"/>
              </a:spcAft>
              <a:buClr>
                <a:srgbClr val="FF0000"/>
              </a:buClr>
              <a:buSzPct val="130000"/>
              <a:defRPr/>
            </a:pPr>
            <a:r>
              <a:rPr lang="ru-RU" sz="2400" b="1" kern="0" dirty="0" smtClean="0">
                <a:solidFill>
                  <a:schemeClr val="tx2"/>
                </a:solidFill>
              </a:rPr>
              <a:t>Доверенный </a:t>
            </a:r>
            <a:r>
              <a:rPr lang="ru-RU" sz="2400" b="1" kern="0" dirty="0" smtClean="0">
                <a:solidFill>
                  <a:schemeClr val="accent6">
                    <a:lumMod val="75000"/>
                  </a:schemeClr>
                </a:solidFill>
              </a:rPr>
              <a:t>контроль </a:t>
            </a:r>
            <a:r>
              <a:rPr lang="ru-RU" sz="2400" b="1" kern="0" dirty="0">
                <a:solidFill>
                  <a:schemeClr val="accent6">
                    <a:lumMod val="75000"/>
                  </a:schemeClr>
                </a:solidFill>
              </a:rPr>
              <a:t>целостности</a:t>
            </a:r>
            <a:r>
              <a:rPr lang="ru-RU" sz="2400" b="1" kern="0" dirty="0">
                <a:solidFill>
                  <a:schemeClr val="tx2"/>
                </a:solidFill>
              </a:rPr>
              <a:t> виртуальной среды</a:t>
            </a:r>
          </a:p>
          <a:p>
            <a:pPr lvl="0">
              <a:lnSpc>
                <a:spcPct val="80000"/>
              </a:lnSpc>
              <a:spcBef>
                <a:spcPts val="1200"/>
              </a:spcBef>
              <a:spcAft>
                <a:spcPct val="40000"/>
              </a:spcAft>
              <a:buClr>
                <a:srgbClr val="FF0000"/>
              </a:buClr>
              <a:buSzPct val="130000"/>
              <a:defRPr/>
            </a:pPr>
            <a:r>
              <a:rPr lang="ru-RU" sz="2400" b="1" kern="0" dirty="0" smtClean="0">
                <a:solidFill>
                  <a:schemeClr val="tx2"/>
                </a:solidFill>
              </a:rPr>
              <a:t>Контролируемое </a:t>
            </a:r>
            <a:r>
              <a:rPr lang="ru-RU" sz="2400" b="1" kern="0" dirty="0">
                <a:solidFill>
                  <a:schemeClr val="tx2"/>
                </a:solidFill>
              </a:rPr>
              <a:t>пользователем </a:t>
            </a:r>
            <a:r>
              <a:rPr lang="ru-RU" sz="2400" b="1" kern="0" dirty="0" smtClean="0">
                <a:solidFill>
                  <a:schemeClr val="tx2"/>
                </a:solidFill>
              </a:rPr>
              <a:t>прозрачное </a:t>
            </a:r>
            <a:r>
              <a:rPr lang="ru-RU" sz="2400" b="1" kern="0" dirty="0" smtClean="0">
                <a:solidFill>
                  <a:schemeClr val="accent6">
                    <a:lumMod val="75000"/>
                  </a:schemeClr>
                </a:solidFill>
              </a:rPr>
              <a:t>шифрование </a:t>
            </a:r>
            <a:r>
              <a:rPr lang="ru-RU" sz="2400" b="1" kern="0" dirty="0">
                <a:solidFill>
                  <a:schemeClr val="accent6">
                    <a:lumMod val="75000"/>
                  </a:schemeClr>
                </a:solidFill>
              </a:rPr>
              <a:t>виртуальных дисков</a:t>
            </a:r>
            <a:r>
              <a:rPr lang="ru-RU" sz="2400" b="1" kern="0" dirty="0">
                <a:solidFill>
                  <a:schemeClr val="tx2"/>
                </a:solidFill>
              </a:rPr>
              <a:t> критичных серверов</a:t>
            </a:r>
          </a:p>
          <a:p>
            <a:pPr lvl="0">
              <a:lnSpc>
                <a:spcPct val="80000"/>
              </a:lnSpc>
              <a:spcBef>
                <a:spcPts val="1200"/>
              </a:spcBef>
              <a:spcAft>
                <a:spcPct val="40000"/>
              </a:spcAft>
              <a:buClr>
                <a:srgbClr val="FF0000"/>
              </a:buClr>
              <a:buSzPct val="130000"/>
              <a:defRPr/>
            </a:pPr>
            <a:r>
              <a:rPr lang="ru-RU" sz="2400" b="1" kern="0" dirty="0" smtClean="0">
                <a:solidFill>
                  <a:schemeClr val="tx2"/>
                </a:solidFill>
              </a:rPr>
              <a:t>Контролируемое </a:t>
            </a:r>
            <a:r>
              <a:rPr lang="ru-RU" sz="2400" b="1" kern="0" dirty="0">
                <a:solidFill>
                  <a:schemeClr val="tx2"/>
                </a:solidFill>
              </a:rPr>
              <a:t>пользователем </a:t>
            </a:r>
            <a:r>
              <a:rPr lang="ru-RU" sz="2400" b="1" kern="0" dirty="0" smtClean="0">
                <a:solidFill>
                  <a:schemeClr val="tx2"/>
                </a:solidFill>
              </a:rPr>
              <a:t>шифрование </a:t>
            </a:r>
            <a:r>
              <a:rPr lang="ru-RU" sz="2400" b="1" kern="0" dirty="0">
                <a:solidFill>
                  <a:schemeClr val="tx2"/>
                </a:solidFill>
              </a:rPr>
              <a:t>виртуальных сетевых взаимодействий (</a:t>
            </a:r>
            <a:r>
              <a:rPr lang="ru-RU" sz="2400" b="1" kern="0" dirty="0">
                <a:solidFill>
                  <a:schemeClr val="accent6">
                    <a:lumMod val="75000"/>
                  </a:schemeClr>
                </a:solidFill>
              </a:rPr>
              <a:t>VPN</a:t>
            </a:r>
            <a:r>
              <a:rPr lang="ru-RU" sz="2400" b="1" kern="0" dirty="0">
                <a:solidFill>
                  <a:schemeClr val="tx2"/>
                </a:solidFill>
              </a:rPr>
              <a:t>)</a:t>
            </a:r>
          </a:p>
        </p:txBody>
      </p:sp>
      <p:sp>
        <p:nvSpPr>
          <p:cNvPr id="10" name="Text Box 3"/>
          <p:cNvSpPr txBox="1">
            <a:spLocks noChangeArrowheads="1"/>
          </p:cNvSpPr>
          <p:nvPr/>
        </p:nvSpPr>
        <p:spPr bwMode="auto">
          <a:xfrm>
            <a:off x="468313" y="1268760"/>
            <a:ext cx="8516937" cy="707886"/>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b="1" dirty="0" smtClean="0">
                <a:solidFill>
                  <a:srgbClr val="000066"/>
                </a:solidFill>
              </a:rPr>
              <a:t>Сегрегацию </a:t>
            </a:r>
            <a:r>
              <a:rPr lang="ru-RU" sz="2000" b="1" dirty="0">
                <a:solidFill>
                  <a:srgbClr val="000066"/>
                </a:solidFill>
              </a:rPr>
              <a:t>критичной </a:t>
            </a:r>
            <a:r>
              <a:rPr lang="ru-RU" sz="2000" b="1" dirty="0" smtClean="0">
                <a:solidFill>
                  <a:srgbClr val="000066"/>
                </a:solidFill>
              </a:rPr>
              <a:t>информации возможно достичь обеспечив:</a:t>
            </a:r>
            <a:endParaRPr lang="ru-RU" b="1" dirty="0">
              <a:solidFill>
                <a:srgbClr val="000066"/>
              </a:solidFill>
            </a:endParaRPr>
          </a:p>
        </p:txBody>
      </p:sp>
    </p:spTree>
    <p:extLst>
      <p:ext uri="{BB962C8B-B14F-4D97-AF65-F5344CB8AC3E}">
        <p14:creationId xmlns:p14="http://schemas.microsoft.com/office/powerpoint/2010/main" val="26487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2" name="Прямоугольник 11"/>
          <p:cNvSpPr/>
          <p:nvPr/>
        </p:nvSpPr>
        <p:spPr>
          <a:xfrm>
            <a:off x="3419872" y="1380719"/>
            <a:ext cx="3240360" cy="535531"/>
          </a:xfrm>
          <a:prstGeom prst="rect">
            <a:avLst/>
          </a:prstGeom>
        </p:spPr>
        <p:txBody>
          <a:bodyPr wrap="square">
            <a:spAutoFit/>
          </a:bodyPr>
          <a:lstStyle/>
          <a:p>
            <a:pPr lvl="0">
              <a:lnSpc>
                <a:spcPct val="80000"/>
              </a:lnSpc>
              <a:spcBef>
                <a:spcPts val="1200"/>
              </a:spcBef>
              <a:spcAft>
                <a:spcPct val="40000"/>
              </a:spcAft>
              <a:buClr>
                <a:srgbClr val="FF0000"/>
              </a:buClr>
              <a:buSzPct val="130000"/>
              <a:defRPr/>
            </a:pPr>
            <a:r>
              <a:rPr lang="ru-RU" sz="3600" b="1" kern="0" dirty="0">
                <a:solidFill>
                  <a:srgbClr val="FF0000"/>
                </a:solidFill>
                <a:effectLst>
                  <a:outerShdw blurRad="38100" dist="38100" dir="2700000" algn="tl">
                    <a:srgbClr val="C0C0C0"/>
                  </a:outerShdw>
                </a:effectLst>
                <a:latin typeface="Tahoma" pitchFamily="34" charset="0"/>
              </a:rPr>
              <a:t>Но сперва…</a:t>
            </a:r>
          </a:p>
        </p:txBody>
      </p:sp>
      <p:sp>
        <p:nvSpPr>
          <p:cNvPr id="10" name="Прямоугольник 9"/>
          <p:cNvSpPr/>
          <p:nvPr/>
        </p:nvSpPr>
        <p:spPr>
          <a:xfrm>
            <a:off x="719807" y="2557353"/>
            <a:ext cx="8316689" cy="790345"/>
          </a:xfrm>
          <a:prstGeom prst="rect">
            <a:avLst/>
          </a:prstGeom>
        </p:spPr>
        <p:txBody>
          <a:bodyPr wrap="square">
            <a:spAutoFit/>
          </a:bodyPr>
          <a:lstStyle/>
          <a:p>
            <a:pPr lvl="0" algn="ctr">
              <a:lnSpc>
                <a:spcPct val="80000"/>
              </a:lnSpc>
              <a:spcBef>
                <a:spcPts val="1200"/>
              </a:spcBef>
              <a:spcAft>
                <a:spcPct val="40000"/>
              </a:spcAft>
              <a:buClr>
                <a:srgbClr val="FF0000"/>
              </a:buClr>
              <a:buSzPct val="130000"/>
              <a:defRPr/>
            </a:pPr>
            <a:r>
              <a:rPr lang="ru-RU" sz="2800" b="1" kern="0" dirty="0" smtClean="0">
                <a:solidFill>
                  <a:schemeClr val="tx2"/>
                </a:solidFill>
              </a:rPr>
              <a:t>Необходимо проверить программное обеспечение виртуальной инфраструктуры на отсутствие</a:t>
            </a:r>
          </a:p>
        </p:txBody>
      </p:sp>
      <p:sp>
        <p:nvSpPr>
          <p:cNvPr id="3" name="Прямоугольник 2"/>
          <p:cNvSpPr/>
          <p:nvPr/>
        </p:nvSpPr>
        <p:spPr>
          <a:xfrm>
            <a:off x="2771800" y="3997513"/>
            <a:ext cx="3600400" cy="1323439"/>
          </a:xfrm>
          <a:prstGeom prst="rect">
            <a:avLst/>
          </a:prstGeom>
        </p:spPr>
        <p:txBody>
          <a:bodyPr wrap="square">
            <a:spAutoFit/>
          </a:bodyPr>
          <a:lstStyle/>
          <a:p>
            <a:pPr algn="ctr"/>
            <a:r>
              <a:rPr lang="ru-RU" sz="8000" b="1" kern="0" dirty="0">
                <a:solidFill>
                  <a:schemeClr val="accent6">
                    <a:lumMod val="75000"/>
                  </a:schemeClr>
                </a:solidFill>
              </a:rPr>
              <a:t>НДВ</a:t>
            </a:r>
            <a:endParaRPr lang="ru-RU" sz="8000" dirty="0">
              <a:solidFill>
                <a:schemeClr val="accent6">
                  <a:lumMod val="75000"/>
                </a:schemeClr>
              </a:solidFill>
            </a:endParaRPr>
          </a:p>
        </p:txBody>
      </p:sp>
      <p:pic>
        <p:nvPicPr>
          <p:cNvPr id="4" name="Рисунок 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4846" y="3717032"/>
            <a:ext cx="1692368" cy="2448272"/>
          </a:xfrm>
          <a:prstGeom prst="rect">
            <a:avLst/>
          </a:prstGeom>
        </p:spPr>
      </p:pic>
    </p:spTree>
    <p:extLst>
      <p:ext uri="{BB962C8B-B14F-4D97-AF65-F5344CB8AC3E}">
        <p14:creationId xmlns:p14="http://schemas.microsoft.com/office/powerpoint/2010/main" val="10075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en-US" sz="1100" dirty="0" smtClean="0">
                <a:solidFill>
                  <a:schemeClr val="tx2">
                    <a:lumMod val="75000"/>
                  </a:schemeClr>
                </a:solidFill>
              </a:rPr>
              <a:t>© </a:t>
            </a: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9" name="Rectangle 5"/>
          <p:cNvSpPr>
            <a:spLocks noChangeArrowheads="1"/>
          </p:cNvSpPr>
          <p:nvPr/>
        </p:nvSpPr>
        <p:spPr bwMode="auto">
          <a:xfrm>
            <a:off x="1127126" y="1117600"/>
            <a:ext cx="7915275" cy="36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ru-RU" sz="2000" b="1" dirty="0">
                <a:solidFill>
                  <a:srgbClr val="FF0000"/>
                </a:solidFill>
                <a:effectLst>
                  <a:outerShdw blurRad="38100" dist="38100" dir="2700000" algn="tl">
                    <a:srgbClr val="C0C0C0"/>
                  </a:outerShdw>
                </a:effectLst>
              </a:rPr>
              <a:t>ВОПРОСЫ </a:t>
            </a:r>
            <a:r>
              <a:rPr lang="ru-RU" sz="2000" b="1" dirty="0" smtClean="0">
                <a:solidFill>
                  <a:srgbClr val="FF0000"/>
                </a:solidFill>
                <a:effectLst>
                  <a:outerShdw blurRad="38100" dist="38100" dir="2700000" algn="tl">
                    <a:srgbClr val="C0C0C0"/>
                  </a:outerShdw>
                </a:effectLst>
              </a:rPr>
              <a:t>ПРЕЗЕНТАЦИИ</a:t>
            </a:r>
            <a:endParaRPr lang="ru-RU" sz="1200" b="1" dirty="0">
              <a:solidFill>
                <a:schemeClr val="accent2"/>
              </a:solidFill>
              <a:effectLst>
                <a:outerShdw blurRad="38100" dist="38100" dir="2700000" algn="tl">
                  <a:srgbClr val="C0C0C0"/>
                </a:outerShdw>
              </a:effectLst>
            </a:endParaRPr>
          </a:p>
        </p:txBody>
      </p:sp>
      <p:sp>
        <p:nvSpPr>
          <p:cNvPr id="10" name="Rectangle 6"/>
          <p:cNvSpPr>
            <a:spLocks noChangeArrowheads="1"/>
          </p:cNvSpPr>
          <p:nvPr/>
        </p:nvSpPr>
        <p:spPr bwMode="auto">
          <a:xfrm>
            <a:off x="1662113" y="2722563"/>
            <a:ext cx="72818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Пролог</a:t>
            </a:r>
          </a:p>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Проблемы «облаков»</a:t>
            </a:r>
          </a:p>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Триединая задача создания «доверенного облака»</a:t>
            </a:r>
          </a:p>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Ключевая проблема</a:t>
            </a:r>
          </a:p>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Сегрегация данных</a:t>
            </a:r>
          </a:p>
          <a:p>
            <a:pPr marL="342900" indent="-342900">
              <a:lnSpc>
                <a:spcPct val="90000"/>
              </a:lnSpc>
              <a:spcBef>
                <a:spcPct val="25000"/>
              </a:spcBef>
              <a:buClr>
                <a:srgbClr val="FF0000"/>
              </a:buClr>
              <a:buFont typeface="Wingdings" pitchFamily="2" charset="2"/>
              <a:buChar char="§"/>
            </a:pPr>
            <a:r>
              <a:rPr lang="ru-RU" sz="2000" b="1" dirty="0" smtClean="0">
                <a:solidFill>
                  <a:srgbClr val="000066"/>
                </a:solidFill>
              </a:rPr>
              <a:t>Выводы</a:t>
            </a:r>
          </a:p>
          <a:p>
            <a:pPr marL="342900" indent="-342900">
              <a:lnSpc>
                <a:spcPct val="90000"/>
              </a:lnSpc>
              <a:spcBef>
                <a:spcPct val="25000"/>
              </a:spcBef>
              <a:buClr>
                <a:srgbClr val="FF0000"/>
              </a:buClr>
              <a:buFont typeface="Wingdings" pitchFamily="2" charset="2"/>
              <a:buChar char="§"/>
            </a:pPr>
            <a:endParaRPr lang="ru-RU" sz="2000" b="1" dirty="0">
              <a:solidFill>
                <a:srgbClr val="000066"/>
              </a:solidFill>
            </a:endParaRPr>
          </a:p>
        </p:txBody>
      </p:sp>
    </p:spTree>
    <p:extLst>
      <p:ext uri="{BB962C8B-B14F-4D97-AF65-F5344CB8AC3E}">
        <p14:creationId xmlns:p14="http://schemas.microsoft.com/office/powerpoint/2010/main" val="22631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000"/>
                                        <p:tgtEl>
                                          <p:spTgt spid="10">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000"/>
                                        <p:tgtEl>
                                          <p:spTgt spid="10">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935830" y="2348880"/>
            <a:ext cx="7884641" cy="3046988"/>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400" kern="0" dirty="0">
                <a:solidFill>
                  <a:srgbClr val="000066"/>
                </a:solidFill>
                <a:latin typeface="+mn-lt"/>
              </a:rPr>
              <a:t>Система доверенного контроля целостности виртуальной среды должна обеспечивать </a:t>
            </a:r>
            <a:r>
              <a:rPr lang="ru-RU" sz="2400" kern="0" dirty="0" smtClean="0">
                <a:solidFill>
                  <a:schemeClr val="accent6">
                    <a:lumMod val="75000"/>
                  </a:schemeClr>
                </a:solidFill>
                <a:latin typeface="+mn-lt"/>
              </a:rPr>
              <a:t>доверенную </a:t>
            </a:r>
            <a:r>
              <a:rPr lang="ru-RU" sz="2400" kern="0" dirty="0">
                <a:solidFill>
                  <a:schemeClr val="accent6">
                    <a:lumMod val="75000"/>
                  </a:schemeClr>
                </a:solidFill>
                <a:latin typeface="+mn-lt"/>
              </a:rPr>
              <a:t>загрузку</a:t>
            </a:r>
            <a:r>
              <a:rPr lang="ru-RU" sz="2400" kern="0" dirty="0">
                <a:solidFill>
                  <a:srgbClr val="000066"/>
                </a:solidFill>
                <a:latin typeface="+mn-lt"/>
              </a:rPr>
              <a:t> виртуальной среды и </a:t>
            </a:r>
            <a:r>
              <a:rPr lang="ru-RU" sz="2400" kern="0" dirty="0">
                <a:solidFill>
                  <a:schemeClr val="accent6">
                    <a:lumMod val="75000"/>
                  </a:schemeClr>
                </a:solidFill>
                <a:latin typeface="+mn-lt"/>
              </a:rPr>
              <a:t>контроль целостности виртуализатора</a:t>
            </a:r>
            <a:r>
              <a:rPr lang="ru-RU" sz="2400" kern="0" dirty="0" smtClean="0">
                <a:solidFill>
                  <a:srgbClr val="000066"/>
                </a:solidFill>
                <a:latin typeface="+mn-lt"/>
              </a:rPr>
              <a:t>.</a:t>
            </a:r>
          </a:p>
          <a:p>
            <a:pPr algn="ctr"/>
            <a:endParaRPr lang="ru-RU" sz="2400" kern="0" dirty="0" smtClean="0">
              <a:solidFill>
                <a:srgbClr val="000066"/>
              </a:solidFill>
              <a:latin typeface="+mn-lt"/>
            </a:endParaRPr>
          </a:p>
          <a:p>
            <a:pPr algn="ctr"/>
            <a:r>
              <a:rPr lang="ru-RU" sz="2400" kern="0" dirty="0" smtClean="0">
                <a:solidFill>
                  <a:srgbClr val="000066"/>
                </a:solidFill>
                <a:latin typeface="+mn-lt"/>
              </a:rPr>
              <a:t>И </a:t>
            </a:r>
            <a:r>
              <a:rPr lang="ru-RU" sz="2400" b="1" kern="0" dirty="0">
                <a:solidFill>
                  <a:srgbClr val="000066"/>
                </a:solidFill>
                <a:latin typeface="+mn-lt"/>
              </a:rPr>
              <a:t>только в случае положительных результатов </a:t>
            </a:r>
            <a:r>
              <a:rPr lang="ru-RU" sz="2400" kern="0" dirty="0">
                <a:solidFill>
                  <a:srgbClr val="000066"/>
                </a:solidFill>
                <a:latin typeface="+mn-lt"/>
              </a:rPr>
              <a:t>такой проверки, ключи аутентификации физического сервера могут быть </a:t>
            </a:r>
            <a:r>
              <a:rPr lang="ru-RU" sz="2400" kern="0" dirty="0" smtClean="0">
                <a:solidFill>
                  <a:srgbClr val="000066"/>
                </a:solidFill>
                <a:latin typeface="+mn-lt"/>
              </a:rPr>
              <a:t>доступными.</a:t>
            </a:r>
          </a:p>
        </p:txBody>
      </p:sp>
      <p:sp>
        <p:nvSpPr>
          <p:cNvPr id="13" name="Прямоугольник 12"/>
          <p:cNvSpPr/>
          <p:nvPr/>
        </p:nvSpPr>
        <p:spPr>
          <a:xfrm>
            <a:off x="747428" y="1052736"/>
            <a:ext cx="7806945" cy="486287"/>
          </a:xfrm>
          <a:prstGeom prst="rect">
            <a:avLst/>
          </a:prstGeom>
        </p:spPr>
        <p:txBody>
          <a:bodyPr wrap="none">
            <a:spAutoFit/>
          </a:bodyPr>
          <a:lstStyle/>
          <a:p>
            <a:pPr lvl="0" algn="ctr">
              <a:lnSpc>
                <a:spcPct val="80000"/>
              </a:lnSpc>
              <a:spcAft>
                <a:spcPct val="40000"/>
              </a:spcAft>
              <a:buClr>
                <a:srgbClr val="FF0000"/>
              </a:buClr>
              <a:buSzPct val="130000"/>
              <a:defRPr/>
            </a:pPr>
            <a:r>
              <a:rPr lang="ru-RU" sz="3200" b="1" kern="0" dirty="0" smtClean="0">
                <a:solidFill>
                  <a:schemeClr val="tx2"/>
                </a:solidFill>
              </a:rPr>
              <a:t>Контроль целостности виртуальной среды</a:t>
            </a:r>
            <a:endParaRPr lang="ru-RU" sz="3200" b="1" kern="0" dirty="0">
              <a:solidFill>
                <a:schemeClr val="tx2"/>
              </a:solidFill>
            </a:endParaRPr>
          </a:p>
        </p:txBody>
      </p:sp>
    </p:spTree>
    <p:extLst>
      <p:ext uri="{BB962C8B-B14F-4D97-AF65-F5344CB8AC3E}">
        <p14:creationId xmlns:p14="http://schemas.microsoft.com/office/powerpoint/2010/main" val="7359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863823" y="2249577"/>
            <a:ext cx="7884641" cy="1938992"/>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400" kern="0" dirty="0" smtClean="0">
                <a:solidFill>
                  <a:srgbClr val="000066"/>
                </a:solidFill>
                <a:latin typeface="+mn-lt"/>
              </a:rPr>
              <a:t>Ядром </a:t>
            </a:r>
            <a:r>
              <a:rPr lang="ru-RU" sz="2400" kern="0" dirty="0">
                <a:solidFill>
                  <a:srgbClr val="000066"/>
                </a:solidFill>
                <a:latin typeface="+mn-lt"/>
              </a:rPr>
              <a:t>такой системы является независимый аппаратно-программный компонент, хранящий критичную информацию (ключи, контрольные суммы) в </a:t>
            </a:r>
            <a:r>
              <a:rPr lang="ru-RU" sz="2400" kern="0" dirty="0" smtClean="0">
                <a:solidFill>
                  <a:srgbClr val="000066"/>
                </a:solidFill>
                <a:latin typeface="+mn-lt"/>
              </a:rPr>
              <a:t>защищённом </a:t>
            </a:r>
            <a:r>
              <a:rPr lang="ru-RU" sz="2400" kern="0" dirty="0">
                <a:solidFill>
                  <a:srgbClr val="000066"/>
                </a:solidFill>
                <a:latin typeface="+mn-lt"/>
              </a:rPr>
              <a:t>виде и обеспечивающий доступ к результатам контроля только по </a:t>
            </a:r>
            <a:r>
              <a:rPr lang="ru-RU" sz="2400" kern="0" dirty="0" smtClean="0">
                <a:solidFill>
                  <a:srgbClr val="000066"/>
                </a:solidFill>
                <a:latin typeface="+mn-lt"/>
              </a:rPr>
              <a:t>защищённому каналу.</a:t>
            </a:r>
          </a:p>
        </p:txBody>
      </p:sp>
      <p:sp>
        <p:nvSpPr>
          <p:cNvPr id="12" name="Text Box 4"/>
          <p:cNvSpPr txBox="1">
            <a:spLocks noChangeArrowheads="1"/>
          </p:cNvSpPr>
          <p:nvPr/>
        </p:nvSpPr>
        <p:spPr bwMode="auto">
          <a:xfrm>
            <a:off x="323528" y="5085184"/>
            <a:ext cx="8712200" cy="707886"/>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b="1" kern="0" dirty="0" smtClean="0">
                <a:solidFill>
                  <a:schemeClr val="tx2"/>
                </a:solidFill>
                <a:latin typeface="+mn-lt"/>
              </a:rPr>
              <a:t>Такая система существенно </a:t>
            </a:r>
            <a:r>
              <a:rPr lang="ru-RU" sz="2000" b="1" kern="0" dirty="0">
                <a:solidFill>
                  <a:schemeClr val="tx2"/>
                </a:solidFill>
                <a:latin typeface="+mn-lt"/>
              </a:rPr>
              <a:t>облегчает решение </a:t>
            </a:r>
            <a:r>
              <a:rPr lang="ru-RU" sz="2000" b="1" kern="0" dirty="0" smtClean="0">
                <a:solidFill>
                  <a:schemeClr val="tx2"/>
                </a:solidFill>
                <a:latin typeface="+mn-lt"/>
              </a:rPr>
              <a:t>задачи снижения и</a:t>
            </a:r>
          </a:p>
          <a:p>
            <a:pPr algn="ctr"/>
            <a:r>
              <a:rPr lang="ru-RU" sz="2000" b="1" kern="0" dirty="0" smtClean="0">
                <a:solidFill>
                  <a:schemeClr val="tx2"/>
                </a:solidFill>
                <a:latin typeface="+mn-lt"/>
              </a:rPr>
              <a:t> </a:t>
            </a:r>
            <a:r>
              <a:rPr lang="ru-RU" sz="2000" b="1" kern="0" dirty="0">
                <a:solidFill>
                  <a:schemeClr val="accent6">
                    <a:lumMod val="75000"/>
                  </a:schemeClr>
                </a:solidFill>
                <a:latin typeface="+mn-lt"/>
              </a:rPr>
              <a:t>других специфических для облачных технологий рисков</a:t>
            </a:r>
            <a:r>
              <a:rPr lang="ru-RU" sz="2000" b="1" kern="0" dirty="0">
                <a:solidFill>
                  <a:schemeClr val="tx2"/>
                </a:solidFill>
                <a:latin typeface="+mn-lt"/>
              </a:rPr>
              <a:t>.</a:t>
            </a:r>
          </a:p>
        </p:txBody>
      </p:sp>
      <p:sp>
        <p:nvSpPr>
          <p:cNvPr id="13" name="Прямоугольник 12"/>
          <p:cNvSpPr/>
          <p:nvPr/>
        </p:nvSpPr>
        <p:spPr>
          <a:xfrm>
            <a:off x="747428" y="1052736"/>
            <a:ext cx="7806945" cy="486287"/>
          </a:xfrm>
          <a:prstGeom prst="rect">
            <a:avLst/>
          </a:prstGeom>
        </p:spPr>
        <p:txBody>
          <a:bodyPr wrap="none">
            <a:spAutoFit/>
          </a:bodyPr>
          <a:lstStyle/>
          <a:p>
            <a:pPr lvl="0" algn="ctr">
              <a:lnSpc>
                <a:spcPct val="80000"/>
              </a:lnSpc>
              <a:spcAft>
                <a:spcPct val="40000"/>
              </a:spcAft>
              <a:buClr>
                <a:srgbClr val="FF0000"/>
              </a:buClr>
              <a:buSzPct val="130000"/>
              <a:defRPr/>
            </a:pPr>
            <a:r>
              <a:rPr lang="ru-RU" sz="3200" b="1" kern="0" dirty="0" smtClean="0">
                <a:solidFill>
                  <a:schemeClr val="tx2"/>
                </a:solidFill>
              </a:rPr>
              <a:t>Контроль целостности виртуальной среды</a:t>
            </a:r>
            <a:endParaRPr lang="ru-RU" sz="3200" b="1" kern="0" dirty="0">
              <a:solidFill>
                <a:schemeClr val="tx2"/>
              </a:solidFill>
            </a:endParaRPr>
          </a:p>
        </p:txBody>
      </p:sp>
    </p:spTree>
    <p:extLst>
      <p:ext uri="{BB962C8B-B14F-4D97-AF65-F5344CB8AC3E}">
        <p14:creationId xmlns:p14="http://schemas.microsoft.com/office/powerpoint/2010/main" val="23384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9" name="Rectangle 2"/>
          <p:cNvSpPr>
            <a:spLocks noChangeArrowheads="1"/>
          </p:cNvSpPr>
          <p:nvPr/>
        </p:nvSpPr>
        <p:spPr bwMode="auto">
          <a:xfrm>
            <a:off x="863823" y="989425"/>
            <a:ext cx="791527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ru-RU" sz="3200" b="1" kern="0" dirty="0" smtClean="0">
                <a:solidFill>
                  <a:schemeClr val="tx2"/>
                </a:solidFill>
              </a:rPr>
              <a:t>Шифрование виртуальных дисков</a:t>
            </a:r>
            <a:endParaRPr lang="ru-RU" sz="3200" b="1" kern="0" dirty="0">
              <a:solidFill>
                <a:schemeClr val="tx2"/>
              </a:solidFill>
            </a:endParaRPr>
          </a:p>
        </p:txBody>
      </p:sp>
      <p:sp>
        <p:nvSpPr>
          <p:cNvPr id="10" name="Text Box 3"/>
          <p:cNvSpPr txBox="1">
            <a:spLocks noChangeArrowheads="1"/>
          </p:cNvSpPr>
          <p:nvPr/>
        </p:nvSpPr>
        <p:spPr bwMode="auto">
          <a:xfrm>
            <a:off x="863823" y="1597437"/>
            <a:ext cx="7884641" cy="3785652"/>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kern="0" dirty="0" smtClean="0">
                <a:solidFill>
                  <a:srgbClr val="000066"/>
                </a:solidFill>
                <a:latin typeface="+mn-lt"/>
              </a:rPr>
              <a:t>Система </a:t>
            </a:r>
            <a:r>
              <a:rPr lang="ru-RU" kern="0" dirty="0">
                <a:solidFill>
                  <a:srgbClr val="000066"/>
                </a:solidFill>
                <a:latin typeface="+mn-lt"/>
              </a:rPr>
              <a:t>контролируемого пользователем шифрования виртуальных дисков критичных </a:t>
            </a:r>
            <a:r>
              <a:rPr lang="ru-RU" kern="0" dirty="0" smtClean="0">
                <a:solidFill>
                  <a:srgbClr val="000066"/>
                </a:solidFill>
                <a:latin typeface="+mn-lt"/>
              </a:rPr>
              <a:t>серверов должна обеспечивать шифровать </a:t>
            </a:r>
            <a:r>
              <a:rPr lang="ru-RU" kern="0" dirty="0">
                <a:solidFill>
                  <a:srgbClr val="000066"/>
                </a:solidFill>
                <a:latin typeface="+mn-lt"/>
              </a:rPr>
              <a:t>данные на диске пользовательской виртуальной машины как в выключенном, так и в работающем </a:t>
            </a:r>
            <a:r>
              <a:rPr lang="ru-RU" kern="0" dirty="0" smtClean="0">
                <a:solidFill>
                  <a:srgbClr val="000066"/>
                </a:solidFill>
                <a:latin typeface="+mn-lt"/>
              </a:rPr>
              <a:t>состоянии </a:t>
            </a:r>
            <a:r>
              <a:rPr lang="ru-RU" kern="0" dirty="0">
                <a:solidFill>
                  <a:srgbClr val="000066"/>
                </a:solidFill>
                <a:latin typeface="+mn-lt"/>
              </a:rPr>
              <a:t>прозрачным </a:t>
            </a:r>
            <a:r>
              <a:rPr lang="ru-RU" kern="0" dirty="0" smtClean="0">
                <a:solidFill>
                  <a:srgbClr val="000066"/>
                </a:solidFill>
                <a:latin typeface="+mn-lt"/>
              </a:rPr>
              <a:t>образом.</a:t>
            </a:r>
          </a:p>
          <a:p>
            <a:endParaRPr lang="ru-RU" kern="0" dirty="0">
              <a:solidFill>
                <a:srgbClr val="000066"/>
              </a:solidFill>
              <a:latin typeface="+mn-lt"/>
            </a:endParaRPr>
          </a:p>
          <a:p>
            <a:pPr algn="ctr"/>
            <a:r>
              <a:rPr lang="ru-RU" b="1" kern="0" dirty="0">
                <a:solidFill>
                  <a:srgbClr val="000066"/>
                </a:solidFill>
                <a:latin typeface="+mn-lt"/>
              </a:rPr>
              <a:t>При этом доступ к ключу шифрования контролирует пользователь виртуальной машины, </a:t>
            </a:r>
            <a:r>
              <a:rPr lang="ru-RU" b="1" kern="0" dirty="0" smtClean="0">
                <a:solidFill>
                  <a:srgbClr val="000066"/>
                </a:solidFill>
                <a:latin typeface="+mn-lt"/>
              </a:rPr>
              <a:t>который </a:t>
            </a:r>
            <a:r>
              <a:rPr lang="ru-RU" b="1" kern="0" dirty="0">
                <a:solidFill>
                  <a:srgbClr val="000066"/>
                </a:solidFill>
                <a:latin typeface="+mn-lt"/>
              </a:rPr>
              <a:t>и принимает решение о предоставлении доступа к </a:t>
            </a:r>
            <a:r>
              <a:rPr lang="ru-RU" b="1" kern="0" dirty="0" smtClean="0">
                <a:solidFill>
                  <a:srgbClr val="000066"/>
                </a:solidFill>
                <a:latin typeface="+mn-lt"/>
              </a:rPr>
              <a:t>нему на </a:t>
            </a:r>
            <a:r>
              <a:rPr lang="ru-RU" b="1" kern="0" dirty="0">
                <a:solidFill>
                  <a:srgbClr val="000066"/>
                </a:solidFill>
                <a:latin typeface="+mn-lt"/>
              </a:rPr>
              <a:t>основании строгой аутентификации аппаратно-программной платформы физического сервера и </a:t>
            </a:r>
            <a:r>
              <a:rPr lang="ru-RU" b="1" kern="0" dirty="0" smtClean="0">
                <a:solidFill>
                  <a:srgbClr val="000066"/>
                </a:solidFill>
                <a:latin typeface="+mn-lt"/>
              </a:rPr>
              <a:t>результатов </a:t>
            </a:r>
            <a:r>
              <a:rPr lang="ru-RU" b="1" kern="0" dirty="0">
                <a:solidFill>
                  <a:srgbClr val="000066"/>
                </a:solidFill>
                <a:latin typeface="+mn-lt"/>
              </a:rPr>
              <a:t>контроля целостности </a:t>
            </a:r>
            <a:r>
              <a:rPr lang="ru-RU" b="1" kern="0" dirty="0" smtClean="0">
                <a:solidFill>
                  <a:srgbClr val="000066"/>
                </a:solidFill>
                <a:latin typeface="+mn-lt"/>
              </a:rPr>
              <a:t>виртуализатора.</a:t>
            </a:r>
          </a:p>
          <a:p>
            <a:endParaRPr lang="ru-RU" b="1" kern="0" dirty="0" smtClean="0">
              <a:solidFill>
                <a:srgbClr val="000066"/>
              </a:solidFill>
              <a:latin typeface="+mn-lt"/>
            </a:endParaRPr>
          </a:p>
          <a:p>
            <a:pPr algn="ctr"/>
            <a:r>
              <a:rPr lang="ru-RU" b="1" kern="0" dirty="0" smtClean="0">
                <a:solidFill>
                  <a:srgbClr val="000066"/>
                </a:solidFill>
                <a:latin typeface="+mn-lt"/>
              </a:rPr>
              <a:t>Процедура </a:t>
            </a:r>
            <a:r>
              <a:rPr lang="ru-RU" b="1" kern="0" dirty="0">
                <a:solidFill>
                  <a:srgbClr val="000066"/>
                </a:solidFill>
                <a:latin typeface="+mn-lt"/>
              </a:rPr>
              <a:t>работы с ключами может происходить как в «ручном» так и в автоматическом </a:t>
            </a:r>
            <a:r>
              <a:rPr lang="ru-RU" b="1" kern="0" dirty="0" smtClean="0">
                <a:solidFill>
                  <a:srgbClr val="000066"/>
                </a:solidFill>
                <a:latin typeface="+mn-lt"/>
              </a:rPr>
              <a:t>режиме.</a:t>
            </a:r>
            <a:endParaRPr lang="ru-RU" b="1" kern="0" dirty="0">
              <a:solidFill>
                <a:srgbClr val="000066"/>
              </a:solidFill>
              <a:latin typeface="+mn-lt"/>
            </a:endParaRPr>
          </a:p>
        </p:txBody>
      </p:sp>
      <p:sp>
        <p:nvSpPr>
          <p:cNvPr id="12" name="Text Box 4"/>
          <p:cNvSpPr txBox="1">
            <a:spLocks noChangeArrowheads="1"/>
          </p:cNvSpPr>
          <p:nvPr/>
        </p:nvSpPr>
        <p:spPr bwMode="auto">
          <a:xfrm>
            <a:off x="323528" y="5590981"/>
            <a:ext cx="8712200" cy="707886"/>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b="1" kern="0" dirty="0">
                <a:solidFill>
                  <a:schemeClr val="tx2"/>
                </a:solidFill>
                <a:latin typeface="+mn-lt"/>
              </a:rPr>
              <a:t>Такая система решает также </a:t>
            </a:r>
            <a:r>
              <a:rPr lang="ru-RU" sz="2000" b="1" kern="0" dirty="0">
                <a:solidFill>
                  <a:schemeClr val="accent6">
                    <a:lumMod val="75000"/>
                  </a:schemeClr>
                </a:solidFill>
                <a:latin typeface="+mn-lt"/>
              </a:rPr>
              <a:t>проблему конфиденциальности  </a:t>
            </a:r>
            <a:endParaRPr lang="ru-RU" sz="2000" b="1" kern="0" dirty="0" smtClean="0">
              <a:solidFill>
                <a:schemeClr val="accent6">
                  <a:lumMod val="75000"/>
                </a:schemeClr>
              </a:solidFill>
              <a:latin typeface="+mn-lt"/>
            </a:endParaRPr>
          </a:p>
          <a:p>
            <a:pPr algn="ctr"/>
            <a:r>
              <a:rPr lang="ru-RU" sz="2000" b="1" kern="0" dirty="0" smtClean="0">
                <a:solidFill>
                  <a:schemeClr val="tx2"/>
                </a:solidFill>
                <a:latin typeface="+mn-lt"/>
              </a:rPr>
              <a:t>при </a:t>
            </a:r>
            <a:r>
              <a:rPr lang="ru-RU" sz="2000" b="1" kern="0" dirty="0">
                <a:solidFill>
                  <a:schemeClr val="tx2"/>
                </a:solidFill>
                <a:latin typeface="+mn-lt"/>
              </a:rPr>
              <a:t>восстановлении данных (резервировании).</a:t>
            </a:r>
          </a:p>
        </p:txBody>
      </p:sp>
    </p:spTree>
    <p:extLst>
      <p:ext uri="{BB962C8B-B14F-4D97-AF65-F5344CB8AC3E}">
        <p14:creationId xmlns:p14="http://schemas.microsoft.com/office/powerpoint/2010/main" val="15225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9" name="Rectangle 2"/>
          <p:cNvSpPr>
            <a:spLocks noChangeArrowheads="1"/>
          </p:cNvSpPr>
          <p:nvPr/>
        </p:nvSpPr>
        <p:spPr bwMode="auto">
          <a:xfrm>
            <a:off x="538783" y="1052736"/>
            <a:ext cx="828169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ru-RU" sz="3200" b="1" kern="0" dirty="0" smtClean="0">
                <a:solidFill>
                  <a:schemeClr val="tx2"/>
                </a:solidFill>
              </a:rPr>
              <a:t>Шифрование виртуальных взаимодействий</a:t>
            </a:r>
            <a:endParaRPr lang="ru-RU" sz="3200" b="1" kern="0" dirty="0">
              <a:solidFill>
                <a:schemeClr val="tx2"/>
              </a:solidFill>
            </a:endParaRPr>
          </a:p>
        </p:txBody>
      </p:sp>
      <p:sp>
        <p:nvSpPr>
          <p:cNvPr id="10" name="Text Box 3"/>
          <p:cNvSpPr txBox="1">
            <a:spLocks noChangeArrowheads="1"/>
          </p:cNvSpPr>
          <p:nvPr/>
        </p:nvSpPr>
        <p:spPr bwMode="auto">
          <a:xfrm>
            <a:off x="863823" y="1843077"/>
            <a:ext cx="7884641" cy="3170099"/>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kern="0" dirty="0" smtClean="0">
                <a:solidFill>
                  <a:srgbClr val="000066"/>
                </a:solidFill>
                <a:latin typeface="Calibri"/>
              </a:rPr>
              <a:t>Система </a:t>
            </a:r>
            <a:r>
              <a:rPr lang="ru-RU" sz="2000" kern="0" dirty="0">
                <a:solidFill>
                  <a:srgbClr val="000066"/>
                </a:solidFill>
                <a:latin typeface="Calibri"/>
              </a:rPr>
              <a:t>контролируемого пользователем шифрования виртуальных сетевых взаимодействий (VPN</a:t>
            </a:r>
            <a:r>
              <a:rPr lang="ru-RU" sz="2000" kern="0" dirty="0" smtClean="0">
                <a:solidFill>
                  <a:srgbClr val="000066"/>
                </a:solidFill>
                <a:latin typeface="Calibri"/>
              </a:rPr>
              <a:t>) может </a:t>
            </a:r>
            <a:r>
              <a:rPr lang="ru-RU" sz="2000" kern="0" dirty="0">
                <a:solidFill>
                  <a:srgbClr val="000066"/>
                </a:solidFill>
                <a:latin typeface="Calibri"/>
              </a:rPr>
              <a:t>быть развернута на базе любой системы защиты сетевых взаимодействий (</a:t>
            </a:r>
            <a:r>
              <a:rPr lang="ru-RU" sz="2000" kern="0" dirty="0" err="1">
                <a:solidFill>
                  <a:srgbClr val="000066"/>
                </a:solidFill>
                <a:latin typeface="Calibri"/>
              </a:rPr>
              <a:t>IPsec</a:t>
            </a:r>
            <a:r>
              <a:rPr lang="ru-RU" sz="2000" kern="0" dirty="0">
                <a:solidFill>
                  <a:srgbClr val="000066"/>
                </a:solidFill>
                <a:latin typeface="Calibri"/>
              </a:rPr>
              <a:t>, SSL).</a:t>
            </a:r>
            <a:endParaRPr lang="ru-RU" sz="2000" kern="0" dirty="0" smtClean="0">
              <a:solidFill>
                <a:srgbClr val="000066"/>
              </a:solidFill>
              <a:latin typeface="Calibri"/>
            </a:endParaRPr>
          </a:p>
          <a:p>
            <a:pPr algn="ctr"/>
            <a:endParaRPr lang="ru-RU" sz="1000" kern="0" dirty="0">
              <a:solidFill>
                <a:srgbClr val="000066"/>
              </a:solidFill>
              <a:latin typeface="Calibri"/>
            </a:endParaRPr>
          </a:p>
          <a:p>
            <a:pPr algn="ctr"/>
            <a:r>
              <a:rPr lang="ru-RU" sz="2000" b="1" kern="0" dirty="0">
                <a:solidFill>
                  <a:srgbClr val="000066"/>
                </a:solidFill>
                <a:latin typeface="Calibri"/>
              </a:rPr>
              <a:t>Для сегрегации передаваемых данных и защиты сетевых взаимодействий от администраторов облачной инфраструктуры создается выделенная защищенная подсеть, построенная по схеме «точка-точка». </a:t>
            </a:r>
            <a:r>
              <a:rPr lang="ru-RU" sz="2000" b="1" kern="0" dirty="0" smtClean="0">
                <a:solidFill>
                  <a:srgbClr val="000066"/>
                </a:solidFill>
                <a:latin typeface="Calibri"/>
              </a:rPr>
              <a:t>Применима также архитектура </a:t>
            </a:r>
            <a:r>
              <a:rPr lang="ru-RU" sz="2000" b="1" kern="0" dirty="0">
                <a:solidFill>
                  <a:srgbClr val="000066"/>
                </a:solidFill>
                <a:latin typeface="Calibri"/>
              </a:rPr>
              <a:t>«матрешки</a:t>
            </a:r>
            <a:r>
              <a:rPr lang="ru-RU" sz="2000" b="1" kern="0" dirty="0" smtClean="0">
                <a:solidFill>
                  <a:srgbClr val="000066"/>
                </a:solidFill>
                <a:latin typeface="Calibri"/>
              </a:rPr>
              <a:t>».</a:t>
            </a:r>
          </a:p>
          <a:p>
            <a:pPr algn="ctr"/>
            <a:endParaRPr lang="ru-RU" sz="1000" b="1" kern="0" dirty="0" smtClean="0">
              <a:solidFill>
                <a:srgbClr val="000066"/>
              </a:solidFill>
              <a:latin typeface="Calibri"/>
            </a:endParaRPr>
          </a:p>
          <a:p>
            <a:pPr algn="ctr"/>
            <a:r>
              <a:rPr lang="ru-RU" sz="2000" b="1" kern="0" dirty="0">
                <a:solidFill>
                  <a:srgbClr val="000066"/>
                </a:solidFill>
                <a:latin typeface="Calibri"/>
              </a:rPr>
              <a:t>Управление доступом к ключам пользователя осуществляется в этом случае аналогично системе шифрования виртуальных дисков.</a:t>
            </a:r>
          </a:p>
        </p:txBody>
      </p:sp>
      <p:sp>
        <p:nvSpPr>
          <p:cNvPr id="12" name="Text Box 4"/>
          <p:cNvSpPr txBox="1">
            <a:spLocks noChangeArrowheads="1"/>
          </p:cNvSpPr>
          <p:nvPr/>
        </p:nvSpPr>
        <p:spPr bwMode="auto">
          <a:xfrm>
            <a:off x="323528" y="5590981"/>
            <a:ext cx="8712200" cy="707886"/>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000" b="1" kern="0" dirty="0">
                <a:solidFill>
                  <a:schemeClr val="tx2"/>
                </a:solidFill>
                <a:latin typeface="+mn-lt"/>
              </a:rPr>
              <a:t>Такая система также позволяет </a:t>
            </a:r>
            <a:r>
              <a:rPr lang="ru-RU" sz="2000" b="1" kern="0" dirty="0">
                <a:solidFill>
                  <a:schemeClr val="accent6">
                    <a:lumMod val="75000"/>
                  </a:schemeClr>
                </a:solidFill>
                <a:latin typeface="+mn-lt"/>
              </a:rPr>
              <a:t>изолировать критичные данные</a:t>
            </a:r>
            <a:r>
              <a:rPr lang="ru-RU" sz="2000" b="1" kern="0" dirty="0">
                <a:solidFill>
                  <a:schemeClr val="tx2"/>
                </a:solidFill>
                <a:latin typeface="+mn-lt"/>
              </a:rPr>
              <a:t>  пользователя и от администраторов облачной инфраструктуры.</a:t>
            </a:r>
          </a:p>
        </p:txBody>
      </p:sp>
    </p:spTree>
    <p:extLst>
      <p:ext uri="{BB962C8B-B14F-4D97-AF65-F5344CB8AC3E}">
        <p14:creationId xmlns:p14="http://schemas.microsoft.com/office/powerpoint/2010/main" val="298691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9" name="Rectangle 2"/>
          <p:cNvSpPr>
            <a:spLocks noChangeArrowheads="1"/>
          </p:cNvSpPr>
          <p:nvPr/>
        </p:nvSpPr>
        <p:spPr bwMode="auto">
          <a:xfrm>
            <a:off x="539552" y="1700808"/>
            <a:ext cx="85079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ctr">
              <a:lnSpc>
                <a:spcPct val="90000"/>
              </a:lnSpc>
              <a:spcBef>
                <a:spcPct val="30000"/>
              </a:spcBef>
              <a:buClr>
                <a:srgbClr val="FF0000"/>
              </a:buClr>
              <a:buFont typeface="Wingdings" pitchFamily="2" charset="2"/>
              <a:buNone/>
              <a:defRPr/>
            </a:pPr>
            <a:r>
              <a:rPr lang="ru-RU" sz="2000" b="1" kern="0" dirty="0" smtClean="0">
                <a:solidFill>
                  <a:srgbClr val="000066"/>
                </a:solidFill>
              </a:rPr>
              <a:t>Для решения проблемы </a:t>
            </a:r>
            <a:r>
              <a:rPr lang="ru-RU" sz="2000" b="1" kern="0" dirty="0">
                <a:solidFill>
                  <a:srgbClr val="000066"/>
                </a:solidFill>
              </a:rPr>
              <a:t>повышения доверия пользователя к провайдеру облачных сервисов, </a:t>
            </a:r>
            <a:r>
              <a:rPr lang="ru-RU" sz="2000" b="1" kern="0" dirty="0" smtClean="0">
                <a:solidFill>
                  <a:srgbClr val="000066"/>
                </a:solidFill>
              </a:rPr>
              <a:t>самому пользователю необходимо:</a:t>
            </a:r>
            <a:endParaRPr lang="ru-RU" sz="1600" kern="0" dirty="0" smtClean="0">
              <a:solidFill>
                <a:srgbClr val="000066"/>
              </a:solidFill>
            </a:endParaRPr>
          </a:p>
        </p:txBody>
      </p:sp>
      <p:sp>
        <p:nvSpPr>
          <p:cNvPr id="12" name="Rectangle 2"/>
          <p:cNvSpPr>
            <a:spLocks noChangeArrowheads="1"/>
          </p:cNvSpPr>
          <p:nvPr/>
        </p:nvSpPr>
        <p:spPr bwMode="auto">
          <a:xfrm>
            <a:off x="538783" y="1052736"/>
            <a:ext cx="828169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ru-RU" sz="3200" b="1" kern="0" dirty="0" smtClean="0">
                <a:solidFill>
                  <a:schemeClr val="tx2"/>
                </a:solidFill>
              </a:rPr>
              <a:t>Краткое резюме</a:t>
            </a:r>
            <a:endParaRPr lang="ru-RU" sz="3200" b="1" kern="0" dirty="0">
              <a:solidFill>
                <a:schemeClr val="tx2"/>
              </a:solidFill>
            </a:endParaRPr>
          </a:p>
        </p:txBody>
      </p:sp>
      <p:sp>
        <p:nvSpPr>
          <p:cNvPr id="3" name="Прямоугольник 2"/>
          <p:cNvSpPr/>
          <p:nvPr/>
        </p:nvSpPr>
        <p:spPr>
          <a:xfrm>
            <a:off x="179512" y="3212976"/>
            <a:ext cx="8939956" cy="2215991"/>
          </a:xfrm>
          <a:prstGeom prst="rect">
            <a:avLst/>
          </a:prstGeom>
        </p:spPr>
        <p:txBody>
          <a:bodyPr wrap="square">
            <a:spAutoFit/>
          </a:bodyPr>
          <a:lstStyle/>
          <a:p>
            <a:pPr>
              <a:lnSpc>
                <a:spcPct val="90000"/>
              </a:lnSpc>
              <a:spcBef>
                <a:spcPct val="30000"/>
              </a:spcBef>
              <a:buClr>
                <a:srgbClr val="FF0000"/>
              </a:buClr>
              <a:defRPr/>
            </a:pPr>
            <a:r>
              <a:rPr lang="ru-RU" sz="2000" kern="0" dirty="0">
                <a:solidFill>
                  <a:srgbClr val="000066"/>
                </a:solidFill>
              </a:rPr>
              <a:t>З</a:t>
            </a:r>
            <a:r>
              <a:rPr lang="ru-RU" sz="2000" kern="0" dirty="0" smtClean="0">
                <a:solidFill>
                  <a:srgbClr val="000066"/>
                </a:solidFill>
              </a:rPr>
              <a:t>аключить </a:t>
            </a:r>
            <a:r>
              <a:rPr lang="ru-RU" sz="2000" kern="0" dirty="0">
                <a:solidFill>
                  <a:srgbClr val="000066"/>
                </a:solidFill>
              </a:rPr>
              <a:t>с провайдером </a:t>
            </a:r>
            <a:r>
              <a:rPr lang="ru-RU" sz="2000" b="1" kern="0" dirty="0">
                <a:solidFill>
                  <a:schemeClr val="accent6">
                    <a:lumMod val="75000"/>
                  </a:schemeClr>
                </a:solidFill>
              </a:rPr>
              <a:t>SLA</a:t>
            </a:r>
            <a:r>
              <a:rPr lang="ru-RU" sz="2000" kern="0" dirty="0">
                <a:solidFill>
                  <a:srgbClr val="000066"/>
                </a:solidFill>
              </a:rPr>
              <a:t> и оговорить </a:t>
            </a:r>
            <a:r>
              <a:rPr lang="ru-RU" sz="2000" kern="0" dirty="0" smtClean="0">
                <a:solidFill>
                  <a:srgbClr val="000066"/>
                </a:solidFill>
              </a:rPr>
              <a:t>нюансы обработки информации</a:t>
            </a:r>
            <a:endParaRPr lang="ru-RU" sz="2000" kern="0" dirty="0">
              <a:solidFill>
                <a:srgbClr val="000066"/>
              </a:solidFill>
            </a:endParaRPr>
          </a:p>
          <a:p>
            <a:pPr>
              <a:lnSpc>
                <a:spcPct val="90000"/>
              </a:lnSpc>
              <a:spcBef>
                <a:spcPct val="30000"/>
              </a:spcBef>
              <a:buClr>
                <a:srgbClr val="FF0000"/>
              </a:buClr>
              <a:defRPr/>
            </a:pPr>
            <a:r>
              <a:rPr lang="ru-RU" sz="2000" kern="0" dirty="0" smtClean="0">
                <a:solidFill>
                  <a:srgbClr val="000066"/>
                </a:solidFill>
              </a:rPr>
              <a:t>Получить </a:t>
            </a:r>
            <a:r>
              <a:rPr lang="ru-RU" sz="2000" kern="0" dirty="0">
                <a:solidFill>
                  <a:srgbClr val="000066"/>
                </a:solidFill>
              </a:rPr>
              <a:t>подтверждение того, что </a:t>
            </a:r>
            <a:r>
              <a:rPr lang="ru-RU" sz="2000" kern="0" dirty="0" smtClean="0">
                <a:solidFill>
                  <a:srgbClr val="000066"/>
                </a:solidFill>
              </a:rPr>
              <a:t>у ПО </a:t>
            </a:r>
            <a:r>
              <a:rPr lang="ru-RU" sz="2000" kern="0" dirty="0">
                <a:solidFill>
                  <a:srgbClr val="000066"/>
                </a:solidFill>
              </a:rPr>
              <a:t>облачной </a:t>
            </a:r>
            <a:r>
              <a:rPr lang="ru-RU" sz="2000" kern="0" dirty="0" smtClean="0">
                <a:solidFill>
                  <a:srgbClr val="000066"/>
                </a:solidFill>
              </a:rPr>
              <a:t>инфраструктуры нет </a:t>
            </a:r>
            <a:r>
              <a:rPr lang="ru-RU" sz="2000" b="1" kern="0" dirty="0" smtClean="0">
                <a:solidFill>
                  <a:schemeClr val="accent6">
                    <a:lumMod val="75000"/>
                  </a:schemeClr>
                </a:solidFill>
              </a:rPr>
              <a:t>НДВ</a:t>
            </a:r>
            <a:r>
              <a:rPr lang="ru-RU" sz="2000" kern="0" dirty="0" smtClean="0">
                <a:solidFill>
                  <a:srgbClr val="000066"/>
                </a:solidFill>
              </a:rPr>
              <a:t> </a:t>
            </a:r>
            <a:endParaRPr lang="ru-RU" sz="2000" kern="0" dirty="0">
              <a:solidFill>
                <a:srgbClr val="000066"/>
              </a:solidFill>
            </a:endParaRPr>
          </a:p>
          <a:p>
            <a:pPr>
              <a:lnSpc>
                <a:spcPct val="90000"/>
              </a:lnSpc>
              <a:spcBef>
                <a:spcPct val="30000"/>
              </a:spcBef>
              <a:buClr>
                <a:srgbClr val="FF0000"/>
              </a:buClr>
              <a:defRPr/>
            </a:pPr>
            <a:r>
              <a:rPr lang="ru-RU" sz="2000" kern="0" dirty="0" smtClean="0">
                <a:solidFill>
                  <a:srgbClr val="000066"/>
                </a:solidFill>
              </a:rPr>
              <a:t>Убедиться</a:t>
            </a:r>
            <a:r>
              <a:rPr lang="ru-RU" sz="2000" kern="0" dirty="0">
                <a:solidFill>
                  <a:srgbClr val="000066"/>
                </a:solidFill>
              </a:rPr>
              <a:t>, что </a:t>
            </a:r>
            <a:r>
              <a:rPr lang="ru-RU" sz="2000" kern="0" dirty="0" smtClean="0">
                <a:solidFill>
                  <a:srgbClr val="000066"/>
                </a:solidFill>
              </a:rPr>
              <a:t>ПО провайдера </a:t>
            </a:r>
            <a:r>
              <a:rPr lang="ru-RU" sz="2000" b="1" kern="0" dirty="0" smtClean="0">
                <a:solidFill>
                  <a:schemeClr val="accent6">
                    <a:lumMod val="75000"/>
                  </a:schemeClr>
                </a:solidFill>
              </a:rPr>
              <a:t>позволяет </a:t>
            </a:r>
            <a:r>
              <a:rPr lang="ru-RU" sz="2000" b="1" kern="0" dirty="0">
                <a:solidFill>
                  <a:schemeClr val="accent6">
                    <a:lumMod val="75000"/>
                  </a:schemeClr>
                </a:solidFill>
              </a:rPr>
              <a:t>изолировать </a:t>
            </a:r>
            <a:r>
              <a:rPr lang="ru-RU" sz="2000" b="1" kern="0" dirty="0" smtClean="0">
                <a:solidFill>
                  <a:schemeClr val="accent6">
                    <a:lumMod val="75000"/>
                  </a:schemeClr>
                </a:solidFill>
              </a:rPr>
              <a:t>информацию</a:t>
            </a:r>
            <a:endParaRPr lang="ru-RU" sz="2000" kern="0" dirty="0">
              <a:solidFill>
                <a:srgbClr val="000066"/>
              </a:solidFill>
            </a:endParaRPr>
          </a:p>
          <a:p>
            <a:pPr>
              <a:lnSpc>
                <a:spcPct val="90000"/>
              </a:lnSpc>
              <a:spcBef>
                <a:spcPct val="30000"/>
              </a:spcBef>
              <a:buClr>
                <a:srgbClr val="FF0000"/>
              </a:buClr>
              <a:defRPr/>
            </a:pPr>
            <a:r>
              <a:rPr lang="ru-RU" sz="2000" kern="0" dirty="0" smtClean="0">
                <a:solidFill>
                  <a:srgbClr val="000066"/>
                </a:solidFill>
              </a:rPr>
              <a:t>Установить </a:t>
            </a:r>
            <a:r>
              <a:rPr lang="ru-RU" sz="2000" kern="0" dirty="0">
                <a:solidFill>
                  <a:srgbClr val="000066"/>
                </a:solidFill>
              </a:rPr>
              <a:t>на ВМ </a:t>
            </a:r>
            <a:r>
              <a:rPr lang="ru-RU" sz="2000" kern="0" dirty="0" smtClean="0">
                <a:solidFill>
                  <a:srgbClr val="000066"/>
                </a:solidFill>
              </a:rPr>
              <a:t>приложение для </a:t>
            </a:r>
            <a:r>
              <a:rPr lang="ru-RU" sz="2000" b="1" kern="0" dirty="0" smtClean="0">
                <a:solidFill>
                  <a:schemeClr val="accent6">
                    <a:lumMod val="75000"/>
                  </a:schemeClr>
                </a:solidFill>
              </a:rPr>
              <a:t>шифрование</a:t>
            </a:r>
            <a:r>
              <a:rPr lang="ru-RU" sz="2000" kern="0" dirty="0" smtClean="0">
                <a:solidFill>
                  <a:srgbClr val="000066"/>
                </a:solidFill>
              </a:rPr>
              <a:t> </a:t>
            </a:r>
            <a:r>
              <a:rPr lang="ru-RU" sz="2000" kern="0" dirty="0">
                <a:solidFill>
                  <a:srgbClr val="000066"/>
                </a:solidFill>
              </a:rPr>
              <a:t>данных на диске </a:t>
            </a:r>
            <a:r>
              <a:rPr lang="ru-RU" sz="2000" kern="0" dirty="0" smtClean="0">
                <a:solidFill>
                  <a:srgbClr val="000066"/>
                </a:solidFill>
              </a:rPr>
              <a:t>ВМ</a:t>
            </a:r>
            <a:endParaRPr lang="ru-RU" sz="2000" kern="0" dirty="0">
              <a:solidFill>
                <a:srgbClr val="000066"/>
              </a:solidFill>
            </a:endParaRPr>
          </a:p>
          <a:p>
            <a:pPr>
              <a:lnSpc>
                <a:spcPct val="90000"/>
              </a:lnSpc>
              <a:spcBef>
                <a:spcPct val="30000"/>
              </a:spcBef>
              <a:buClr>
                <a:srgbClr val="FF0000"/>
              </a:buClr>
              <a:defRPr/>
            </a:pPr>
            <a:r>
              <a:rPr lang="ru-RU" sz="2000" kern="0" dirty="0" smtClean="0">
                <a:solidFill>
                  <a:srgbClr val="000066"/>
                </a:solidFill>
              </a:rPr>
              <a:t>Обеспечить контроль </a:t>
            </a:r>
            <a:r>
              <a:rPr lang="ru-RU" sz="2000" b="1" kern="0" dirty="0" smtClean="0">
                <a:solidFill>
                  <a:schemeClr val="accent6">
                    <a:lumMod val="75000"/>
                  </a:schemeClr>
                </a:solidFill>
              </a:rPr>
              <a:t>доступа </a:t>
            </a:r>
            <a:r>
              <a:rPr lang="ru-RU" sz="2000" b="1" kern="0" dirty="0">
                <a:solidFill>
                  <a:schemeClr val="accent6">
                    <a:lumMod val="75000"/>
                  </a:schemeClr>
                </a:solidFill>
              </a:rPr>
              <a:t>к ключу </a:t>
            </a:r>
            <a:r>
              <a:rPr lang="ru-RU" sz="2000" b="1" kern="0" dirty="0" smtClean="0">
                <a:solidFill>
                  <a:schemeClr val="accent6">
                    <a:lumMod val="75000"/>
                  </a:schemeClr>
                </a:solidFill>
              </a:rPr>
              <a:t>шифрования</a:t>
            </a:r>
            <a:endParaRPr lang="ru-RU" sz="2000" kern="0" dirty="0">
              <a:solidFill>
                <a:srgbClr val="000066"/>
              </a:solidFill>
            </a:endParaRPr>
          </a:p>
          <a:p>
            <a:pPr>
              <a:lnSpc>
                <a:spcPct val="90000"/>
              </a:lnSpc>
              <a:spcBef>
                <a:spcPct val="30000"/>
              </a:spcBef>
              <a:buClr>
                <a:srgbClr val="FF0000"/>
              </a:buClr>
              <a:defRPr/>
            </a:pPr>
            <a:r>
              <a:rPr lang="ru-RU" sz="2000" kern="0" dirty="0" smtClean="0">
                <a:solidFill>
                  <a:srgbClr val="000066"/>
                </a:solidFill>
              </a:rPr>
              <a:t>Установить приложение для создания </a:t>
            </a:r>
            <a:r>
              <a:rPr lang="ru-RU" sz="2000" b="1" kern="0" dirty="0" smtClean="0">
                <a:solidFill>
                  <a:schemeClr val="accent6">
                    <a:lumMod val="75000"/>
                  </a:schemeClr>
                </a:solidFill>
              </a:rPr>
              <a:t>VPN-соединение</a:t>
            </a:r>
            <a:r>
              <a:rPr lang="ru-RU" sz="2000" kern="0" dirty="0" smtClean="0">
                <a:solidFill>
                  <a:srgbClr val="000066"/>
                </a:solidFill>
              </a:rPr>
              <a:t> </a:t>
            </a:r>
            <a:r>
              <a:rPr lang="ru-RU" sz="2000" kern="0" dirty="0">
                <a:solidFill>
                  <a:srgbClr val="000066"/>
                </a:solidFill>
              </a:rPr>
              <a:t>по схеме «точка-точка</a:t>
            </a:r>
            <a:r>
              <a:rPr lang="ru-RU" sz="2000" kern="0" dirty="0" smtClean="0">
                <a:solidFill>
                  <a:srgbClr val="000066"/>
                </a:solidFill>
              </a:rPr>
              <a:t>»</a:t>
            </a:r>
            <a:endParaRPr lang="ru-RU" sz="2000" kern="0" dirty="0">
              <a:solidFill>
                <a:srgbClr val="000066"/>
              </a:solidFill>
            </a:endParaRPr>
          </a:p>
        </p:txBody>
      </p:sp>
    </p:spTree>
    <p:extLst>
      <p:ext uri="{BB962C8B-B14F-4D97-AF65-F5344CB8AC3E}">
        <p14:creationId xmlns:p14="http://schemas.microsoft.com/office/powerpoint/2010/main" val="22025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2" name="Прямоугольник 11"/>
          <p:cNvSpPr/>
          <p:nvPr/>
        </p:nvSpPr>
        <p:spPr>
          <a:xfrm>
            <a:off x="1022331" y="2348880"/>
            <a:ext cx="7257131" cy="597087"/>
          </a:xfrm>
          <a:prstGeom prst="rect">
            <a:avLst/>
          </a:prstGeom>
        </p:spPr>
        <p:txBody>
          <a:bodyPr wrap="square">
            <a:spAutoFit/>
          </a:bodyPr>
          <a:lstStyle/>
          <a:p>
            <a:pPr lvl="0" algn="ctr">
              <a:lnSpc>
                <a:spcPct val="80000"/>
              </a:lnSpc>
              <a:spcAft>
                <a:spcPct val="40000"/>
              </a:spcAft>
              <a:buClr>
                <a:srgbClr val="FF0000"/>
              </a:buClr>
              <a:buSzPct val="130000"/>
              <a:defRPr/>
            </a:pPr>
            <a:r>
              <a:rPr lang="ru-RU" sz="4000" b="1" kern="0" dirty="0" smtClean="0">
                <a:solidFill>
                  <a:schemeClr val="tx2"/>
                </a:solidFill>
              </a:rPr>
              <a:t>И будет благо!</a:t>
            </a:r>
            <a:endParaRPr lang="ru-RU" sz="4000" b="1" kern="0" dirty="0">
              <a:solidFill>
                <a:schemeClr val="tx2"/>
              </a:solidFill>
            </a:endParaRP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3122679"/>
            <a:ext cx="1440160" cy="1853796"/>
          </a:xfrm>
          <a:prstGeom prst="rect">
            <a:avLst/>
          </a:prstGeom>
        </p:spPr>
      </p:pic>
    </p:spTree>
    <p:extLst>
      <p:ext uri="{BB962C8B-B14F-4D97-AF65-F5344CB8AC3E}">
        <p14:creationId xmlns:p14="http://schemas.microsoft.com/office/powerpoint/2010/main" val="102890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lbina\Рабочий стол\Презентация_О компании_2012\основа_мал.jpg"/>
          <p:cNvPicPr>
            <a:picLocks noChangeAspect="1" noChangeArrowheads="1"/>
          </p:cNvPicPr>
          <p:nvPr/>
        </p:nvPicPr>
        <p:blipFill>
          <a:blip r:embed="rId3">
            <a:extLst>
              <a:ext uri="{28A0092B-C50C-407E-A947-70E740481C1C}">
                <a14:useLocalDpi xmlns:a14="http://schemas.microsoft.com/office/drawing/2010/main" val="0"/>
              </a:ext>
            </a:extLst>
          </a:blip>
          <a:srcRect l="1395" r="65268"/>
          <a:stretch>
            <a:fillRect/>
          </a:stretch>
        </p:blipFill>
        <p:spPr bwMode="auto">
          <a:xfrm>
            <a:off x="0" y="-27384"/>
            <a:ext cx="9144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1" descr="C:\Архив\ЛОГОТИП\elvis_logo без фона.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452438"/>
            <a:ext cx="20875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C:\Documents and Settings\albina\Рабочий стол\Презентация_О компании_2012\1.png"/>
          <p:cNvPicPr>
            <a:picLocks noChangeArrowheads="1"/>
          </p:cNvPicPr>
          <p:nvPr/>
        </p:nvPicPr>
        <p:blipFill>
          <a:blip r:embed="rId5">
            <a:extLst>
              <a:ext uri="{28A0092B-C50C-407E-A947-70E740481C1C}">
                <a14:useLocalDpi xmlns:a14="http://schemas.microsoft.com/office/drawing/2010/main" val="0"/>
              </a:ext>
            </a:extLst>
          </a:blip>
          <a:srcRect t="51608" r="6642" b="2686"/>
          <a:stretch>
            <a:fillRect/>
          </a:stretch>
        </p:blipFill>
        <p:spPr bwMode="auto">
          <a:xfrm>
            <a:off x="431800" y="6453188"/>
            <a:ext cx="1793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Подзаголовок 2"/>
          <p:cNvSpPr txBox="1">
            <a:spLocks/>
          </p:cNvSpPr>
          <p:nvPr/>
        </p:nvSpPr>
        <p:spPr bwMode="auto">
          <a:xfrm>
            <a:off x="684213" y="6524625"/>
            <a:ext cx="8459787" cy="333375"/>
          </a:xfrm>
          <a:prstGeom prst="rect">
            <a:avLst/>
          </a:prstGeom>
          <a:noFill/>
          <a:ln w="9525">
            <a:noFill/>
            <a:miter lim="800000"/>
            <a:headEnd/>
            <a:tailEnd/>
          </a:ln>
        </p:spPr>
        <p:txBody>
          <a:bodyPr/>
          <a:lstStyle/>
          <a:p>
            <a:pPr fontAlgn="auto">
              <a:spcBef>
                <a:spcPct val="20000"/>
              </a:spcBef>
              <a:spcAft>
                <a:spcPts val="0"/>
              </a:spcAft>
              <a:buFont typeface="Arial" pitchFamily="34" charset="0"/>
              <a:buNone/>
              <a:defRPr/>
            </a:pPr>
            <a:r>
              <a:rPr lang="ru-RU" sz="1000" dirty="0">
                <a:solidFill>
                  <a:schemeClr val="tx2">
                    <a:lumMod val="75000"/>
                  </a:schemeClr>
                </a:solidFill>
                <a:latin typeface="+mn-lt"/>
              </a:rPr>
              <a:t>ОАО «ЭЛВИС-ПЛЮС», 2012                                                                                                                                                        ЗАЩИЩЕННЫЕ КОРПОРАТИВНЫЕ СИСТЕМЫ</a:t>
            </a:r>
          </a:p>
        </p:txBody>
      </p:sp>
      <p:sp>
        <p:nvSpPr>
          <p:cNvPr id="39" name="TextBox 38"/>
          <p:cNvSpPr txBox="1"/>
          <p:nvPr/>
        </p:nvSpPr>
        <p:spPr>
          <a:xfrm>
            <a:off x="1619672" y="3429000"/>
            <a:ext cx="5904656" cy="2708434"/>
          </a:xfrm>
          <a:prstGeom prst="rect">
            <a:avLst/>
          </a:prstGeom>
          <a:noFill/>
        </p:spPr>
        <p:txBody>
          <a:bodyPr wrap="square">
            <a:spAutoFit/>
          </a:bodyPr>
          <a:lstStyle/>
          <a:p>
            <a:pPr algn="ctr" fontAlgn="auto">
              <a:spcBef>
                <a:spcPts val="0"/>
              </a:spcBef>
              <a:spcAft>
                <a:spcPts val="0"/>
              </a:spcAft>
              <a:defRPr/>
            </a:pPr>
            <a:r>
              <a:rPr lang="ru-RU" sz="4000" b="1" dirty="0" smtClean="0">
                <a:solidFill>
                  <a:schemeClr val="accent1">
                    <a:lumMod val="50000"/>
                  </a:schemeClr>
                </a:solidFill>
              </a:rPr>
              <a:t>Спасибо за внимание!</a:t>
            </a:r>
          </a:p>
          <a:p>
            <a:pPr algn="ctr" fontAlgn="auto">
              <a:spcBef>
                <a:spcPts val="0"/>
              </a:spcBef>
              <a:spcAft>
                <a:spcPts val="0"/>
              </a:spcAft>
              <a:defRPr/>
            </a:pPr>
            <a:endParaRPr lang="en-US" sz="2000" dirty="0" smtClean="0">
              <a:solidFill>
                <a:schemeClr val="accent1">
                  <a:lumMod val="50000"/>
                </a:schemeClr>
              </a:solidFill>
            </a:endParaRPr>
          </a:p>
          <a:p>
            <a:pPr algn="ctr" fontAlgn="auto">
              <a:spcBef>
                <a:spcPts val="0"/>
              </a:spcBef>
              <a:spcAft>
                <a:spcPts val="0"/>
              </a:spcAft>
              <a:defRPr/>
            </a:pPr>
            <a:r>
              <a:rPr lang="ru-RU" sz="2400" dirty="0" smtClean="0">
                <a:solidFill>
                  <a:schemeClr val="accent1">
                    <a:lumMod val="50000"/>
                  </a:schemeClr>
                </a:solidFill>
              </a:rPr>
              <a:t>Есть вопросы и пожелания?</a:t>
            </a:r>
          </a:p>
          <a:p>
            <a:pPr algn="ctr" fontAlgn="auto">
              <a:spcBef>
                <a:spcPts val="0"/>
              </a:spcBef>
              <a:spcAft>
                <a:spcPts val="0"/>
              </a:spcAft>
              <a:defRPr/>
            </a:pPr>
            <a:r>
              <a:rPr lang="en-US" sz="2400" b="1" dirty="0" smtClean="0">
                <a:solidFill>
                  <a:schemeClr val="accent1">
                    <a:lumMod val="50000"/>
                  </a:schemeClr>
                </a:solidFill>
              </a:rPr>
              <a:t>vsv@elvis.ru</a:t>
            </a:r>
            <a:endParaRPr lang="ru-RU" sz="2400" b="1" dirty="0" smtClean="0">
              <a:solidFill>
                <a:schemeClr val="accent1">
                  <a:lumMod val="50000"/>
                </a:schemeClr>
              </a:solidFill>
            </a:endParaRPr>
          </a:p>
          <a:p>
            <a:pPr algn="ctr" fontAlgn="auto">
              <a:spcBef>
                <a:spcPts val="0"/>
              </a:spcBef>
              <a:spcAft>
                <a:spcPts val="0"/>
              </a:spcAft>
              <a:defRPr/>
            </a:pPr>
            <a:endParaRPr lang="en-US" sz="2400" dirty="0" smtClean="0">
              <a:solidFill>
                <a:schemeClr val="accent1">
                  <a:lumMod val="50000"/>
                </a:schemeClr>
              </a:solidFill>
              <a:cs typeface="Arial" pitchFamily="34" charset="0"/>
            </a:endParaRPr>
          </a:p>
          <a:p>
            <a:pPr algn="ctr" fontAlgn="auto">
              <a:spcBef>
                <a:spcPts val="0"/>
              </a:spcBef>
              <a:spcAft>
                <a:spcPts val="0"/>
              </a:spcAft>
              <a:defRPr/>
            </a:pPr>
            <a:r>
              <a:rPr lang="en-US" sz="2400" dirty="0">
                <a:solidFill>
                  <a:schemeClr val="accent1">
                    <a:lumMod val="50000"/>
                  </a:schemeClr>
                </a:solidFill>
              </a:rPr>
              <a:t>Follow </a:t>
            </a:r>
            <a:r>
              <a:rPr lang="en-US" sz="2400" dirty="0" smtClean="0">
                <a:solidFill>
                  <a:schemeClr val="accent1">
                    <a:lumMod val="50000"/>
                  </a:schemeClr>
                </a:solidFill>
              </a:rPr>
              <a:t>me </a:t>
            </a:r>
            <a:r>
              <a:rPr lang="en-US" sz="2400" dirty="0">
                <a:solidFill>
                  <a:schemeClr val="accent1">
                    <a:lumMod val="50000"/>
                  </a:schemeClr>
                </a:solidFill>
              </a:rPr>
              <a:t>on Twitter — </a:t>
            </a:r>
            <a:r>
              <a:rPr lang="en-US" sz="2400" b="1" dirty="0">
                <a:solidFill>
                  <a:schemeClr val="accent1">
                    <a:lumMod val="50000"/>
                  </a:schemeClr>
                </a:solidFill>
              </a:rPr>
              <a:t>@</a:t>
            </a:r>
            <a:r>
              <a:rPr lang="en-US" sz="2400" b="1" dirty="0" err="1">
                <a:solidFill>
                  <a:schemeClr val="accent1">
                    <a:lumMod val="50000"/>
                  </a:schemeClr>
                </a:solidFill>
              </a:rPr>
              <a:t>vsv_elvis</a:t>
            </a:r>
            <a:endParaRPr lang="en-US" sz="2400" b="1" dirty="0">
              <a:solidFill>
                <a:schemeClr val="accent1">
                  <a:lumMod val="50000"/>
                </a:schemeClr>
              </a:solidFill>
            </a:endParaRPr>
          </a:p>
          <a:p>
            <a:pPr algn="ctr" fontAlgn="auto">
              <a:spcBef>
                <a:spcPts val="0"/>
              </a:spcBef>
              <a:spcAft>
                <a:spcPts val="0"/>
              </a:spcAft>
              <a:defRPr/>
            </a:pPr>
            <a:endParaRPr lang="ru-RU" sz="1400" dirty="0">
              <a:solidFill>
                <a:schemeClr val="accent1">
                  <a:lumMod val="50000"/>
                </a:schemeClr>
              </a:solidFill>
              <a:latin typeface="Arial" pitchFamily="34" charset="0"/>
              <a:cs typeface="Arial" pitchFamily="34" charset="0"/>
            </a:endParaRPr>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341" y="5589240"/>
            <a:ext cx="1341908" cy="741334"/>
          </a:xfrm>
          <a:prstGeom prst="rect">
            <a:avLst/>
          </a:prstGeom>
        </p:spPr>
      </p:pic>
      <p:sp>
        <p:nvSpPr>
          <p:cNvPr id="10" name="TextBox 9"/>
          <p:cNvSpPr txBox="1"/>
          <p:nvPr/>
        </p:nvSpPr>
        <p:spPr>
          <a:xfrm>
            <a:off x="6275931" y="1196752"/>
            <a:ext cx="2760566" cy="923330"/>
          </a:xfrm>
          <a:prstGeom prst="rect">
            <a:avLst/>
          </a:prstGeom>
          <a:noFill/>
        </p:spPr>
        <p:txBody>
          <a:bodyPr wrap="square">
            <a:spAutoFit/>
          </a:bodyPr>
          <a:lstStyle/>
          <a:p>
            <a:pPr algn="ctr">
              <a:defRPr/>
            </a:pPr>
            <a:r>
              <a:rPr lang="en-US" dirty="0">
                <a:solidFill>
                  <a:schemeClr val="tx2"/>
                </a:solidFill>
              </a:rPr>
              <a:t>20 </a:t>
            </a:r>
            <a:r>
              <a:rPr lang="ru-RU" dirty="0">
                <a:solidFill>
                  <a:schemeClr val="tx2"/>
                </a:solidFill>
              </a:rPr>
              <a:t>лет </a:t>
            </a:r>
          </a:p>
          <a:p>
            <a:pPr algn="ctr">
              <a:defRPr/>
            </a:pPr>
            <a:r>
              <a:rPr lang="ru-RU" dirty="0">
                <a:solidFill>
                  <a:schemeClr val="tx2"/>
                </a:solidFill>
              </a:rPr>
              <a:t>в море информационных технологий</a:t>
            </a:r>
          </a:p>
        </p:txBody>
      </p:sp>
    </p:spTree>
    <p:extLst>
      <p:ext uri="{BB962C8B-B14F-4D97-AF65-F5344CB8AC3E}">
        <p14:creationId xmlns:p14="http://schemas.microsoft.com/office/powerpoint/2010/main" val="326952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2412621" y="2924944"/>
            <a:ext cx="6566064" cy="1877437"/>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800" b="1" dirty="0" smtClean="0">
                <a:solidFill>
                  <a:srgbClr val="000066"/>
                </a:solidFill>
                <a:latin typeface="+mj-lt"/>
              </a:rPr>
              <a:t>Мои знания делают меня пессимистом, </a:t>
            </a:r>
          </a:p>
          <a:p>
            <a:pPr algn="ctr"/>
            <a:r>
              <a:rPr lang="ru-RU" sz="2800" b="1" dirty="0" smtClean="0">
                <a:solidFill>
                  <a:srgbClr val="000066"/>
                </a:solidFill>
                <a:latin typeface="+mj-lt"/>
              </a:rPr>
              <a:t>зато вера – оптимистом.</a:t>
            </a:r>
          </a:p>
          <a:p>
            <a:pPr algn="r"/>
            <a:endParaRPr lang="ru-RU" sz="2000" i="1" dirty="0" smtClean="0">
              <a:solidFill>
                <a:srgbClr val="000066"/>
              </a:solidFill>
              <a:latin typeface="+mj-lt"/>
            </a:endParaRPr>
          </a:p>
          <a:p>
            <a:pPr algn="r"/>
            <a:r>
              <a:rPr lang="ru-RU" sz="2000" i="1" dirty="0" smtClean="0">
                <a:solidFill>
                  <a:srgbClr val="000066"/>
                </a:solidFill>
                <a:latin typeface="+mj-lt"/>
              </a:rPr>
              <a:t>(Г. К. Честертон)</a:t>
            </a:r>
            <a:endParaRPr lang="ru-RU" sz="2000" i="1" dirty="0">
              <a:solidFill>
                <a:srgbClr val="000066"/>
              </a:solidFill>
              <a:latin typeface="+mj-lt"/>
            </a:endParaRPr>
          </a:p>
          <a:p>
            <a:pPr algn="ctr"/>
            <a:endParaRPr lang="ru-RU" sz="2000" b="1" dirty="0">
              <a:solidFill>
                <a:srgbClr val="000066"/>
              </a:solidFill>
            </a:endParaRPr>
          </a:p>
        </p:txBody>
      </p:sp>
      <p:pic>
        <p:nvPicPr>
          <p:cNvPr id="1026" name="Picture 2" descr="http://www.clubghost.it/articoli/i/incubo/Gkc15.jp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060848"/>
            <a:ext cx="2233109" cy="29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Text Box 3"/>
          <p:cNvSpPr txBox="1">
            <a:spLocks noChangeArrowheads="1"/>
          </p:cNvSpPr>
          <p:nvPr/>
        </p:nvSpPr>
        <p:spPr bwMode="auto">
          <a:xfrm>
            <a:off x="468313" y="1196752"/>
            <a:ext cx="8516937" cy="584775"/>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3200" b="1" dirty="0" smtClean="0">
                <a:solidFill>
                  <a:srgbClr val="000066"/>
                </a:solidFill>
                <a:latin typeface="+mn-lt"/>
              </a:rPr>
              <a:t>Уверены ли мы в его надёжности?</a:t>
            </a:r>
            <a:endParaRPr lang="ru-RU" sz="3200" b="1" dirty="0">
              <a:solidFill>
                <a:srgbClr val="000066"/>
              </a:solidFill>
              <a:latin typeface="+mn-lt"/>
            </a:endParaRPr>
          </a:p>
        </p:txBody>
      </p:sp>
      <p:sp>
        <p:nvSpPr>
          <p:cNvPr id="12" name="Text Box 4"/>
          <p:cNvSpPr txBox="1">
            <a:spLocks noChangeArrowheads="1"/>
          </p:cNvSpPr>
          <p:nvPr/>
        </p:nvSpPr>
        <p:spPr bwMode="auto">
          <a:xfrm>
            <a:off x="323528" y="5157192"/>
            <a:ext cx="8661721" cy="1200329"/>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400" b="1" dirty="0">
                <a:solidFill>
                  <a:srgbClr val="000066"/>
                </a:solidFill>
                <a:latin typeface="+mn-lt"/>
              </a:rPr>
              <a:t>Провайдерам приходится </a:t>
            </a:r>
            <a:r>
              <a:rPr lang="ru-RU" sz="2400" b="1" dirty="0">
                <a:solidFill>
                  <a:schemeClr val="accent6">
                    <a:lumMod val="75000"/>
                  </a:schemeClr>
                </a:solidFill>
                <a:latin typeface="+mj-lt"/>
              </a:rPr>
              <a:t>каждого</a:t>
            </a:r>
            <a:r>
              <a:rPr lang="ru-RU" sz="2400" b="1" dirty="0">
                <a:solidFill>
                  <a:schemeClr val="tx2"/>
                </a:solidFill>
                <a:latin typeface="+mj-lt"/>
              </a:rPr>
              <a:t> </a:t>
            </a:r>
            <a:r>
              <a:rPr lang="ru-RU" sz="2400" b="1" dirty="0">
                <a:solidFill>
                  <a:srgbClr val="000066"/>
                </a:solidFill>
                <a:latin typeface="+mn-lt"/>
              </a:rPr>
              <a:t>пользователя</a:t>
            </a:r>
            <a:r>
              <a:rPr lang="ru-RU" sz="2400" b="1" dirty="0">
                <a:solidFill>
                  <a:schemeClr val="tx2"/>
                </a:solidFill>
                <a:latin typeface="+mj-lt"/>
              </a:rPr>
              <a:t> </a:t>
            </a:r>
            <a:endParaRPr lang="ru-RU" sz="2400" b="1" dirty="0" smtClean="0">
              <a:solidFill>
                <a:schemeClr val="tx2"/>
              </a:solidFill>
              <a:latin typeface="+mj-lt"/>
            </a:endParaRPr>
          </a:p>
          <a:p>
            <a:pPr algn="ctr"/>
            <a:r>
              <a:rPr lang="ru-RU" sz="2400" b="1" dirty="0" smtClean="0">
                <a:solidFill>
                  <a:schemeClr val="accent6">
                    <a:lumMod val="75000"/>
                  </a:schemeClr>
                </a:solidFill>
                <a:latin typeface="+mj-lt"/>
              </a:rPr>
              <a:t>отдельно</a:t>
            </a:r>
            <a:r>
              <a:rPr lang="ru-RU" sz="2400" b="1" dirty="0" smtClean="0">
                <a:solidFill>
                  <a:schemeClr val="tx2"/>
                </a:solidFill>
                <a:latin typeface="+mj-lt"/>
              </a:rPr>
              <a:t> </a:t>
            </a:r>
            <a:r>
              <a:rPr lang="ru-RU" sz="2400" b="1" dirty="0">
                <a:solidFill>
                  <a:srgbClr val="000066"/>
                </a:solidFill>
                <a:latin typeface="+mn-lt"/>
              </a:rPr>
              <a:t>убеждать в надёжности</a:t>
            </a:r>
          </a:p>
          <a:p>
            <a:pPr algn="ctr"/>
            <a:r>
              <a:rPr lang="ru-RU" sz="2400" b="1" dirty="0">
                <a:solidFill>
                  <a:srgbClr val="000066"/>
                </a:solidFill>
                <a:latin typeface="+mn-lt"/>
              </a:rPr>
              <a:t>предоставляемых систем защиты.</a:t>
            </a:r>
          </a:p>
        </p:txBody>
      </p:sp>
      <p:pic>
        <p:nvPicPr>
          <p:cNvPr id="3" name="Рисунок 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43808" y="2056612"/>
            <a:ext cx="3456384" cy="2744776"/>
          </a:xfrm>
          <a:prstGeom prst="rect">
            <a:avLst/>
          </a:prstGeom>
        </p:spPr>
      </p:pic>
    </p:spTree>
    <p:extLst>
      <p:ext uri="{BB962C8B-B14F-4D97-AF65-F5344CB8AC3E}">
        <p14:creationId xmlns:p14="http://schemas.microsoft.com/office/powerpoint/2010/main" val="25281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3" name="Text Box 3"/>
          <p:cNvSpPr txBox="1">
            <a:spLocks noChangeArrowheads="1"/>
          </p:cNvSpPr>
          <p:nvPr/>
        </p:nvSpPr>
        <p:spPr bwMode="auto">
          <a:xfrm>
            <a:off x="457201" y="1268760"/>
            <a:ext cx="8516937" cy="461665"/>
          </a:xfrm>
          <a:prstGeom prst="rect">
            <a:avLst/>
          </a:prstGeom>
          <a:noFill/>
          <a:ln>
            <a:noFill/>
          </a:ln>
          <a:effectLst/>
          <a:extLst>
            <a:ext uri="{909E8E84-426E-40DD-AFC4-6F175D3DCCD1}">
              <a14:hiddenFill xmlns:a14="http://schemas.microsoft.com/office/drawing/2010/main">
                <a:solidFill>
                  <a:srgbClr val="FFFFC5"/>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1084263" indent="-457200">
              <a:defRPr>
                <a:solidFill>
                  <a:schemeClr val="tx1"/>
                </a:solidFill>
                <a:latin typeface="Arial" charset="0"/>
              </a:defRPr>
            </a:lvl2pPr>
            <a:lvl3pPr marL="1720850" indent="-457200">
              <a:defRPr>
                <a:solidFill>
                  <a:schemeClr val="tx1"/>
                </a:solidFill>
                <a:latin typeface="Arial" charset="0"/>
              </a:defRPr>
            </a:lvl3pPr>
            <a:lvl4pPr marL="2357438" indent="-457200">
              <a:defRPr>
                <a:solidFill>
                  <a:schemeClr val="tx1"/>
                </a:solidFill>
                <a:latin typeface="Arial" charset="0"/>
              </a:defRPr>
            </a:lvl4pPr>
            <a:lvl5pPr marL="2994025" indent="-457200">
              <a:defRPr>
                <a:solidFill>
                  <a:schemeClr val="tx1"/>
                </a:solidFill>
                <a:latin typeface="Arial" charset="0"/>
              </a:defRPr>
            </a:lvl5pPr>
            <a:lvl6pPr marL="3451225" indent="-457200" fontAlgn="base">
              <a:spcBef>
                <a:spcPct val="0"/>
              </a:spcBef>
              <a:spcAft>
                <a:spcPct val="0"/>
              </a:spcAft>
              <a:defRPr>
                <a:solidFill>
                  <a:schemeClr val="tx1"/>
                </a:solidFill>
                <a:latin typeface="Arial" charset="0"/>
              </a:defRPr>
            </a:lvl6pPr>
            <a:lvl7pPr marL="3908425" indent="-457200" fontAlgn="base">
              <a:spcBef>
                <a:spcPct val="0"/>
              </a:spcBef>
              <a:spcAft>
                <a:spcPct val="0"/>
              </a:spcAft>
              <a:defRPr>
                <a:solidFill>
                  <a:schemeClr val="tx1"/>
                </a:solidFill>
                <a:latin typeface="Arial" charset="0"/>
              </a:defRPr>
            </a:lvl7pPr>
            <a:lvl8pPr marL="4365625" indent="-457200" fontAlgn="base">
              <a:spcBef>
                <a:spcPct val="0"/>
              </a:spcBef>
              <a:spcAft>
                <a:spcPct val="0"/>
              </a:spcAft>
              <a:defRPr>
                <a:solidFill>
                  <a:schemeClr val="tx1"/>
                </a:solidFill>
                <a:latin typeface="Arial" charset="0"/>
              </a:defRPr>
            </a:lvl8pPr>
            <a:lvl9pPr marL="4822825" indent="-457200" fontAlgn="base">
              <a:spcBef>
                <a:spcPct val="0"/>
              </a:spcBef>
              <a:spcAft>
                <a:spcPct val="0"/>
              </a:spcAft>
              <a:defRPr>
                <a:solidFill>
                  <a:schemeClr val="tx1"/>
                </a:solidFill>
                <a:latin typeface="Arial" charset="0"/>
              </a:defRPr>
            </a:lvl9pPr>
          </a:lstStyle>
          <a:p>
            <a:pPr algn="ctr"/>
            <a:r>
              <a:rPr lang="ru-RU" sz="2400" b="1" dirty="0">
                <a:solidFill>
                  <a:srgbClr val="000066"/>
                </a:solidFill>
                <a:latin typeface="+mn-lt"/>
              </a:rPr>
              <a:t>При организации защиты «облачных» технологий </a:t>
            </a:r>
            <a:r>
              <a:rPr lang="ru-RU" sz="2400" b="1" dirty="0" smtClean="0">
                <a:solidFill>
                  <a:srgbClr val="000066"/>
                </a:solidFill>
                <a:latin typeface="+mn-lt"/>
              </a:rPr>
              <a:t>возникают</a:t>
            </a:r>
            <a:endParaRPr lang="ru-RU" sz="2000" b="1" dirty="0">
              <a:solidFill>
                <a:srgbClr val="000066"/>
              </a:solidFill>
              <a:latin typeface="+mn-lt"/>
            </a:endParaRPr>
          </a:p>
        </p:txBody>
      </p:sp>
      <p:sp>
        <p:nvSpPr>
          <p:cNvPr id="3" name="Прямоугольник 2"/>
          <p:cNvSpPr/>
          <p:nvPr/>
        </p:nvSpPr>
        <p:spPr>
          <a:xfrm>
            <a:off x="1631976" y="5229200"/>
            <a:ext cx="5863145" cy="523220"/>
          </a:xfrm>
          <a:prstGeom prst="rect">
            <a:avLst/>
          </a:prstGeom>
        </p:spPr>
        <p:txBody>
          <a:bodyPr wrap="none">
            <a:spAutoFit/>
          </a:bodyPr>
          <a:lstStyle/>
          <a:p>
            <a:pPr algn="ctr"/>
            <a:r>
              <a:rPr lang="ru-RU" sz="2800" b="1" dirty="0">
                <a:solidFill>
                  <a:srgbClr val="000066"/>
                </a:solidFill>
              </a:rPr>
              <a:t>взаимосвязанные </a:t>
            </a:r>
            <a:r>
              <a:rPr lang="ru-RU" sz="2800" b="1" dirty="0">
                <a:solidFill>
                  <a:schemeClr val="accent6">
                    <a:lumMod val="75000"/>
                  </a:schemeClr>
                </a:solidFill>
              </a:rPr>
              <a:t>группы</a:t>
            </a:r>
            <a:r>
              <a:rPr lang="ru-RU" sz="2800" b="1" dirty="0">
                <a:solidFill>
                  <a:srgbClr val="000066"/>
                </a:solidFill>
              </a:rPr>
              <a:t> </a:t>
            </a:r>
            <a:r>
              <a:rPr lang="ru-RU" sz="2800" b="1" dirty="0">
                <a:solidFill>
                  <a:schemeClr val="accent6">
                    <a:lumMod val="75000"/>
                  </a:schemeClr>
                </a:solidFill>
              </a:rPr>
              <a:t>проблем</a:t>
            </a:r>
            <a:r>
              <a:rPr lang="ru-RU" sz="2800" b="1" dirty="0">
                <a:solidFill>
                  <a:srgbClr val="000066"/>
                </a:solidFill>
              </a:rPr>
              <a:t>: </a:t>
            </a:r>
          </a:p>
        </p:txBody>
      </p:sp>
      <p:sp>
        <p:nvSpPr>
          <p:cNvPr id="4" name="Прямоугольник 3"/>
          <p:cNvSpPr/>
          <p:nvPr/>
        </p:nvSpPr>
        <p:spPr>
          <a:xfrm>
            <a:off x="3395556" y="2969657"/>
            <a:ext cx="2352888" cy="1323439"/>
          </a:xfrm>
          <a:prstGeom prst="rect">
            <a:avLst/>
          </a:prstGeom>
        </p:spPr>
        <p:txBody>
          <a:bodyPr wrap="square">
            <a:spAutoFit/>
          </a:bodyPr>
          <a:lstStyle/>
          <a:p>
            <a:pPr algn="ctr"/>
            <a:r>
              <a:rPr lang="ru-RU" sz="8000" b="1" dirty="0">
                <a:solidFill>
                  <a:schemeClr val="accent6">
                    <a:lumMod val="75000"/>
                  </a:schemeClr>
                </a:solidFill>
              </a:rPr>
              <a:t>две</a:t>
            </a:r>
            <a:endParaRPr lang="ru-RU" sz="7200" b="1" dirty="0">
              <a:solidFill>
                <a:schemeClr val="accent6">
                  <a:lumMod val="75000"/>
                </a:schemeClr>
              </a:solidFill>
            </a:endParaRPr>
          </a:p>
        </p:txBody>
      </p:sp>
      <p:pic>
        <p:nvPicPr>
          <p:cNvPr id="5" name="Рисунок 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9632" y="2279723"/>
            <a:ext cx="1333706" cy="2703306"/>
          </a:xfrm>
          <a:prstGeom prst="rect">
            <a:avLst/>
          </a:prstGeom>
        </p:spPr>
      </p:pic>
      <p:pic>
        <p:nvPicPr>
          <p:cNvPr id="7" name="Picture 2" descr="http://im2-tub-ru.yandex.net/i?id=377718856-11-72&amp;n=2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8504" y="2598362"/>
            <a:ext cx="2437913" cy="206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8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10" name="Rectangle 2"/>
          <p:cNvSpPr>
            <a:spLocks noChangeArrowheads="1"/>
          </p:cNvSpPr>
          <p:nvPr/>
        </p:nvSpPr>
        <p:spPr bwMode="auto">
          <a:xfrm>
            <a:off x="467544" y="3327007"/>
            <a:ext cx="8568952" cy="1740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0800" anchor="ctr">
            <a:spAutoFit/>
          </a:bodyPr>
          <a:lstStyle/>
          <a:p>
            <a:pPr marL="342900" marR="0" lvl="0" indent="-342900" algn="just" defTabSz="914400" eaLnBrk="1" fontAlgn="auto" latinLnBrk="0" hangingPunct="1">
              <a:lnSpc>
                <a:spcPct val="80000"/>
              </a:lnSpc>
              <a:spcBef>
                <a:spcPts val="0"/>
              </a:spcBef>
              <a:spcAft>
                <a:spcPts val="1800"/>
              </a:spcAft>
              <a:buClr>
                <a:srgbClr val="FF0000"/>
              </a:buClr>
              <a:buSzPct val="130000"/>
              <a:buFont typeface="Arial" pitchFamily="34" charset="0"/>
              <a:buChar char="•"/>
              <a:tabLst/>
              <a:defRPr/>
            </a:pPr>
            <a:r>
              <a:rPr kumimoji="0" lang="ru-RU" sz="2000" b="0" i="0" u="none" strike="noStrike" kern="0" cap="none" spc="0" normalizeH="0" baseline="0" noProof="0" dirty="0" smtClean="0">
                <a:ln>
                  <a:noFill/>
                </a:ln>
                <a:solidFill>
                  <a:srgbClr val="000066"/>
                </a:solidFill>
                <a:effectLst/>
                <a:uLnTx/>
                <a:uFillTx/>
              </a:rPr>
              <a:t>Нет нормативов и требований по защите и типовой модели угроз</a:t>
            </a:r>
          </a:p>
          <a:p>
            <a:pPr marL="342900" marR="0" lvl="0" indent="-342900" algn="just" defTabSz="914400" eaLnBrk="1" fontAlgn="auto" latinLnBrk="0" hangingPunct="1">
              <a:lnSpc>
                <a:spcPct val="80000"/>
              </a:lnSpc>
              <a:spcBef>
                <a:spcPts val="0"/>
              </a:spcBef>
              <a:spcAft>
                <a:spcPts val="1800"/>
              </a:spcAft>
              <a:buClr>
                <a:srgbClr val="FF0000"/>
              </a:buClr>
              <a:buSzPct val="130000"/>
              <a:buFont typeface="Arial" pitchFamily="34" charset="0"/>
              <a:buChar char="•"/>
              <a:tabLst/>
              <a:defRPr/>
            </a:pPr>
            <a:r>
              <a:rPr kumimoji="0" lang="ru-RU" sz="2000" b="0" i="0" u="none" strike="noStrike" kern="0" cap="none" spc="0" normalizeH="0" baseline="0" noProof="0" dirty="0" smtClean="0">
                <a:ln>
                  <a:noFill/>
                </a:ln>
                <a:solidFill>
                  <a:srgbClr val="000066"/>
                </a:solidFill>
                <a:effectLst/>
                <a:uLnTx/>
                <a:uFillTx/>
              </a:rPr>
              <a:t>Нет концептуальных подходов к безопасности</a:t>
            </a:r>
          </a:p>
          <a:p>
            <a:pPr marL="342900" marR="0" lvl="0" indent="-342900" algn="just" defTabSz="914400" eaLnBrk="1" fontAlgn="auto" latinLnBrk="0" hangingPunct="1">
              <a:lnSpc>
                <a:spcPct val="80000"/>
              </a:lnSpc>
              <a:spcBef>
                <a:spcPts val="0"/>
              </a:spcBef>
              <a:spcAft>
                <a:spcPts val="1800"/>
              </a:spcAft>
              <a:buClr>
                <a:srgbClr val="FF0000"/>
              </a:buClr>
              <a:buSzPct val="130000"/>
              <a:buFont typeface="Arial" pitchFamily="34" charset="0"/>
              <a:buChar char="•"/>
              <a:tabLst/>
              <a:defRPr/>
            </a:pPr>
            <a:r>
              <a:rPr kumimoji="0" lang="ru-RU" sz="2000" b="0" i="0" u="none" strike="noStrike" kern="0" cap="none" spc="0" normalizeH="0" baseline="0" noProof="0" dirty="0" smtClean="0">
                <a:ln>
                  <a:noFill/>
                </a:ln>
                <a:solidFill>
                  <a:srgbClr val="000066"/>
                </a:solidFill>
                <a:effectLst/>
                <a:uLnTx/>
                <a:uFillTx/>
              </a:rPr>
              <a:t>Нет правовой основы отношений провайдер/пользователь</a:t>
            </a:r>
          </a:p>
          <a:p>
            <a:pPr marL="342900" marR="0" lvl="0" indent="-342900" algn="just" defTabSz="914400" eaLnBrk="1" fontAlgn="auto" latinLnBrk="0" hangingPunct="1">
              <a:lnSpc>
                <a:spcPct val="80000"/>
              </a:lnSpc>
              <a:spcBef>
                <a:spcPts val="0"/>
              </a:spcBef>
              <a:spcAft>
                <a:spcPts val="1800"/>
              </a:spcAft>
              <a:buClr>
                <a:srgbClr val="FF0000"/>
              </a:buClr>
              <a:buSzPct val="130000"/>
              <a:buFont typeface="Arial" pitchFamily="34" charset="0"/>
              <a:buChar char="•"/>
              <a:tabLst/>
              <a:defRPr/>
            </a:pPr>
            <a:r>
              <a:rPr kumimoji="0" lang="ru-RU" sz="2000" b="0" i="0" u="none" strike="noStrike" kern="0" cap="none" spc="0" normalizeH="0" baseline="0" noProof="0" dirty="0" smtClean="0">
                <a:ln>
                  <a:noFill/>
                </a:ln>
                <a:solidFill>
                  <a:srgbClr val="000066"/>
                </a:solidFill>
                <a:effectLst/>
                <a:uLnTx/>
                <a:uFillTx/>
              </a:rPr>
              <a:t>Не урегулированы отношения при </a:t>
            </a:r>
            <a:r>
              <a:rPr kumimoji="0" lang="ru-RU" sz="2000" b="0" i="0" u="none" strike="noStrike" kern="0" cap="none" spc="0" normalizeH="0" baseline="0" noProof="0" dirty="0" err="1" smtClean="0">
                <a:ln>
                  <a:noFill/>
                </a:ln>
                <a:solidFill>
                  <a:srgbClr val="000066"/>
                </a:solidFill>
                <a:effectLst/>
                <a:uLnTx/>
                <a:uFillTx/>
              </a:rPr>
              <a:t>трансграничности</a:t>
            </a:r>
            <a:r>
              <a:rPr kumimoji="0" lang="ru-RU" sz="2000" b="0" i="0" u="none" strike="noStrike" kern="0" cap="none" spc="0" normalizeH="0" baseline="0" noProof="0" dirty="0" smtClean="0">
                <a:ln>
                  <a:noFill/>
                </a:ln>
                <a:solidFill>
                  <a:srgbClr val="000066"/>
                </a:solidFill>
                <a:effectLst/>
                <a:uLnTx/>
                <a:uFillTx/>
              </a:rPr>
              <a:t> облачной среды</a:t>
            </a:r>
          </a:p>
        </p:txBody>
      </p:sp>
      <p:sp>
        <p:nvSpPr>
          <p:cNvPr id="3" name="Прямоугольник 2"/>
          <p:cNvSpPr/>
          <p:nvPr/>
        </p:nvSpPr>
        <p:spPr>
          <a:xfrm>
            <a:off x="2508120" y="1410472"/>
            <a:ext cx="4426212" cy="496161"/>
          </a:xfrm>
          <a:prstGeom prst="rect">
            <a:avLst/>
          </a:prstGeom>
        </p:spPr>
        <p:txBody>
          <a:bodyPr wrap="none">
            <a:spAutoFit/>
          </a:bodyPr>
          <a:lstStyle/>
          <a:p>
            <a:pPr lvl="0" algn="just">
              <a:lnSpc>
                <a:spcPct val="80000"/>
              </a:lnSpc>
              <a:spcAft>
                <a:spcPct val="40000"/>
              </a:spcAft>
              <a:buClr>
                <a:srgbClr val="FF0000"/>
              </a:buClr>
              <a:buSzPct val="130000"/>
              <a:defRPr/>
            </a:pPr>
            <a:r>
              <a:rPr lang="ru-RU" sz="3200" b="1" kern="0" dirty="0" smtClean="0">
                <a:solidFill>
                  <a:srgbClr val="000066"/>
                </a:solidFill>
              </a:rPr>
              <a:t>Нормативно-правовые</a:t>
            </a:r>
            <a:r>
              <a:rPr lang="ru-RU" sz="3200" b="1" kern="0" dirty="0">
                <a:solidFill>
                  <a:srgbClr val="000066"/>
                </a:solidFill>
              </a:rPr>
              <a:t>:</a:t>
            </a:r>
          </a:p>
        </p:txBody>
      </p:sp>
      <p:pic>
        <p:nvPicPr>
          <p:cNvPr id="14" name="Рисунок 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1784" y="1052736"/>
            <a:ext cx="934582" cy="1894316"/>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899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3" name="Прямоугольник 2"/>
          <p:cNvSpPr/>
          <p:nvPr/>
        </p:nvSpPr>
        <p:spPr>
          <a:xfrm>
            <a:off x="3033906" y="1564687"/>
            <a:ext cx="3374642" cy="496161"/>
          </a:xfrm>
          <a:prstGeom prst="rect">
            <a:avLst/>
          </a:prstGeom>
        </p:spPr>
        <p:txBody>
          <a:bodyPr wrap="none">
            <a:spAutoFit/>
          </a:bodyPr>
          <a:lstStyle/>
          <a:p>
            <a:pPr lvl="0" algn="just">
              <a:lnSpc>
                <a:spcPct val="80000"/>
              </a:lnSpc>
              <a:spcAft>
                <a:spcPct val="40000"/>
              </a:spcAft>
              <a:buClr>
                <a:srgbClr val="FF0000"/>
              </a:buClr>
              <a:buSzPct val="130000"/>
              <a:defRPr/>
            </a:pPr>
            <a:r>
              <a:rPr lang="ru-RU" sz="3200" b="1" kern="0" dirty="0" smtClean="0">
                <a:solidFill>
                  <a:srgbClr val="000066"/>
                </a:solidFill>
              </a:rPr>
              <a:t>Технологические:</a:t>
            </a:r>
            <a:endParaRPr lang="ru-RU" sz="3200" b="1" kern="0" dirty="0">
              <a:solidFill>
                <a:srgbClr val="000066"/>
              </a:solidFill>
            </a:endParaRPr>
          </a:p>
        </p:txBody>
      </p:sp>
      <p:pic>
        <p:nvPicPr>
          <p:cNvPr id="13" name="Picture 2" descr="http://im2-tub-ru.yandex.net/i?id=377718856-11-72&amp;n=2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55" y="1052736"/>
            <a:ext cx="2168502" cy="18377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395536" y="3292773"/>
            <a:ext cx="8712968" cy="22115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0800" anchor="ctr">
            <a:spAutoFit/>
          </a:bodyPr>
          <a:lstStyle/>
          <a:p>
            <a:pPr marL="342900" lvl="0" indent="-342900" algn="just">
              <a:lnSpc>
                <a:spcPct val="80000"/>
              </a:lnSpc>
              <a:spcAft>
                <a:spcPts val="1800"/>
              </a:spcAft>
              <a:buClr>
                <a:srgbClr val="FF0000"/>
              </a:buClr>
              <a:buSzPct val="130000"/>
              <a:buFont typeface="Arial" pitchFamily="34" charset="0"/>
              <a:buChar char="•"/>
              <a:defRPr/>
            </a:pPr>
            <a:r>
              <a:rPr lang="ru-RU" sz="2000" kern="0" dirty="0">
                <a:solidFill>
                  <a:srgbClr val="000066"/>
                </a:solidFill>
              </a:rPr>
              <a:t>Сужение возможности использования традиционных средств </a:t>
            </a:r>
            <a:r>
              <a:rPr lang="ru-RU" sz="2000" kern="0" dirty="0" smtClean="0">
                <a:solidFill>
                  <a:srgbClr val="000066"/>
                </a:solidFill>
              </a:rPr>
              <a:t>защиты</a:t>
            </a:r>
          </a:p>
          <a:p>
            <a:pPr marL="342900" lvl="0" indent="-342900" algn="just">
              <a:lnSpc>
                <a:spcPct val="80000"/>
              </a:lnSpc>
              <a:spcAft>
                <a:spcPts val="1800"/>
              </a:spcAft>
              <a:buClr>
                <a:srgbClr val="FF0000"/>
              </a:buClr>
              <a:buSzPct val="130000"/>
              <a:buFont typeface="Arial" pitchFamily="34" charset="0"/>
              <a:buChar char="•"/>
              <a:defRPr/>
            </a:pPr>
            <a:r>
              <a:rPr lang="ru-RU" sz="2000" kern="0" dirty="0" smtClean="0">
                <a:solidFill>
                  <a:srgbClr val="000066"/>
                </a:solidFill>
              </a:rPr>
              <a:t>Непрозрачная процедура </a:t>
            </a:r>
            <a:r>
              <a:rPr lang="ru-RU" sz="2000" kern="0" dirty="0">
                <a:solidFill>
                  <a:srgbClr val="000066"/>
                </a:solidFill>
              </a:rPr>
              <a:t>управления инфраструктурой для пользователя</a:t>
            </a:r>
          </a:p>
          <a:p>
            <a:pPr marL="342900" lvl="0" indent="-342900" algn="just">
              <a:lnSpc>
                <a:spcPct val="80000"/>
              </a:lnSpc>
              <a:spcAft>
                <a:spcPts val="1800"/>
              </a:spcAft>
              <a:buClr>
                <a:srgbClr val="FF0000"/>
              </a:buClr>
              <a:buSzPct val="130000"/>
              <a:buFont typeface="Arial" pitchFamily="34" charset="0"/>
              <a:buChar char="•"/>
              <a:defRPr/>
            </a:pPr>
            <a:r>
              <a:rPr lang="ru-RU" sz="2000" kern="0" dirty="0" smtClean="0">
                <a:solidFill>
                  <a:srgbClr val="000066"/>
                </a:solidFill>
              </a:rPr>
              <a:t>Проблема </a:t>
            </a:r>
            <a:r>
              <a:rPr lang="ru-RU" sz="2000" kern="0" dirty="0">
                <a:solidFill>
                  <a:srgbClr val="000066"/>
                </a:solidFill>
              </a:rPr>
              <a:t>конфиденциальности и целостности </a:t>
            </a:r>
            <a:r>
              <a:rPr lang="ru-RU" sz="2000" kern="0" dirty="0" smtClean="0">
                <a:solidFill>
                  <a:srgbClr val="000066"/>
                </a:solidFill>
              </a:rPr>
              <a:t>удалённого </a:t>
            </a:r>
            <a:r>
              <a:rPr lang="ru-RU" sz="2000" kern="0" dirty="0">
                <a:solidFill>
                  <a:srgbClr val="000066"/>
                </a:solidFill>
              </a:rPr>
              <a:t>доступа</a:t>
            </a:r>
          </a:p>
          <a:p>
            <a:pPr marL="342900" lvl="0" indent="-342900" algn="just">
              <a:lnSpc>
                <a:spcPct val="80000"/>
              </a:lnSpc>
              <a:spcAft>
                <a:spcPts val="1800"/>
              </a:spcAft>
              <a:buClr>
                <a:srgbClr val="FF0000"/>
              </a:buClr>
              <a:buSzPct val="130000"/>
              <a:buFont typeface="Arial" pitchFamily="34" charset="0"/>
              <a:buChar char="•"/>
              <a:defRPr/>
            </a:pPr>
            <a:r>
              <a:rPr lang="ru-RU" sz="2000" kern="0" dirty="0" smtClean="0">
                <a:solidFill>
                  <a:srgbClr val="000066"/>
                </a:solidFill>
              </a:rPr>
              <a:t>Обязательное </a:t>
            </a:r>
            <a:r>
              <a:rPr lang="ru-RU" sz="2000" kern="0" dirty="0">
                <a:solidFill>
                  <a:srgbClr val="000066"/>
                </a:solidFill>
              </a:rPr>
              <a:t>наличие гипервизора и проблема его целостности</a:t>
            </a:r>
          </a:p>
          <a:p>
            <a:pPr marL="342900" lvl="0" indent="-342900" algn="just">
              <a:lnSpc>
                <a:spcPct val="80000"/>
              </a:lnSpc>
              <a:spcAft>
                <a:spcPts val="1800"/>
              </a:spcAft>
              <a:buClr>
                <a:srgbClr val="FF0000"/>
              </a:buClr>
              <a:buSzPct val="130000"/>
              <a:buFont typeface="Arial" pitchFamily="34" charset="0"/>
              <a:buChar char="•"/>
              <a:defRPr/>
            </a:pPr>
            <a:r>
              <a:rPr lang="ru-RU" sz="2000" kern="0" dirty="0" smtClean="0">
                <a:solidFill>
                  <a:srgbClr val="000066"/>
                </a:solidFill>
              </a:rPr>
              <a:t>Проблема </a:t>
            </a:r>
            <a:r>
              <a:rPr lang="ru-RU" sz="2000" kern="0" dirty="0">
                <a:solidFill>
                  <a:srgbClr val="000066"/>
                </a:solidFill>
              </a:rPr>
              <a:t>динамичности ВМ и наличия бездействующих клонов</a:t>
            </a:r>
          </a:p>
        </p:txBody>
      </p:sp>
    </p:spTree>
    <p:extLst>
      <p:ext uri="{BB962C8B-B14F-4D97-AF65-F5344CB8AC3E}">
        <p14:creationId xmlns:p14="http://schemas.microsoft.com/office/powerpoint/2010/main" val="500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4" name="Прямоугольник 3"/>
          <p:cNvSpPr/>
          <p:nvPr/>
        </p:nvSpPr>
        <p:spPr>
          <a:xfrm>
            <a:off x="3216430" y="560069"/>
            <a:ext cx="2749471" cy="6247864"/>
          </a:xfrm>
          <a:prstGeom prst="rect">
            <a:avLst/>
          </a:prstGeom>
        </p:spPr>
        <p:txBody>
          <a:bodyPr wrap="none">
            <a:spAutoFit/>
          </a:bodyPr>
          <a:lstStyle/>
          <a:p>
            <a:pPr lvl="0" algn="ctr" eaLnBrk="0" fontAlgn="base" hangingPunct="0">
              <a:spcBef>
                <a:spcPct val="0"/>
              </a:spcBef>
              <a:spcAft>
                <a:spcPct val="0"/>
              </a:spcAft>
            </a:pPr>
            <a:r>
              <a:rPr lang="ru-RU" sz="40000" b="1" dirty="0">
                <a:solidFill>
                  <a:srgbClr val="FF5050"/>
                </a:solidFill>
                <a:latin typeface="Times New Roman" pitchFamily="18" charset="0"/>
              </a:rPr>
              <a:t>?</a:t>
            </a:r>
          </a:p>
        </p:txBody>
      </p:sp>
      <p:sp>
        <p:nvSpPr>
          <p:cNvPr id="13" name="Прямоугольник 12"/>
          <p:cNvSpPr/>
          <p:nvPr/>
        </p:nvSpPr>
        <p:spPr>
          <a:xfrm>
            <a:off x="3481883" y="1916832"/>
            <a:ext cx="2478694" cy="3955216"/>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969242" y="3140968"/>
            <a:ext cx="7503977" cy="978729"/>
          </a:xfrm>
          <a:prstGeom prst="rect">
            <a:avLst/>
          </a:prstGeom>
        </p:spPr>
        <p:txBody>
          <a:bodyPr wrap="none">
            <a:spAutoFit/>
          </a:bodyPr>
          <a:lstStyle/>
          <a:p>
            <a:pPr lvl="0" algn="just">
              <a:lnSpc>
                <a:spcPct val="80000"/>
              </a:lnSpc>
              <a:spcAft>
                <a:spcPct val="40000"/>
              </a:spcAft>
              <a:buClr>
                <a:srgbClr val="FF0000"/>
              </a:buClr>
              <a:buSzPct val="130000"/>
              <a:defRPr/>
            </a:pPr>
            <a:r>
              <a:rPr lang="ru-RU" sz="7200" b="1" kern="0" dirty="0" smtClean="0">
                <a:solidFill>
                  <a:srgbClr val="000066"/>
                </a:solidFill>
              </a:rPr>
              <a:t>Есть ли решение ?</a:t>
            </a:r>
            <a:endParaRPr lang="ru-RU" sz="7200" b="1" kern="0" dirty="0">
              <a:solidFill>
                <a:srgbClr val="000066"/>
              </a:solidFill>
            </a:endParaRPr>
          </a:p>
        </p:txBody>
      </p:sp>
    </p:spTree>
    <p:extLst>
      <p:ext uri="{BB962C8B-B14F-4D97-AF65-F5344CB8AC3E}">
        <p14:creationId xmlns:p14="http://schemas.microsoft.com/office/powerpoint/2010/main" val="130392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600" fill="hold"/>
                                        <p:tgtEl>
                                          <p:spTgt spid="3"/>
                                        </p:tgtEl>
                                        <p:attrNameLst>
                                          <p:attrName>ppt_x</p:attrName>
                                        </p:attrNameLst>
                                      </p:cBhvr>
                                      <p:tavLst>
                                        <p:tav tm="0">
                                          <p:val>
                                            <p:strVal val="#ppt_x"/>
                                          </p:val>
                                        </p:tav>
                                        <p:tav tm="100000">
                                          <p:val>
                                            <p:strVal val="#ppt_x"/>
                                          </p:val>
                                        </p:tav>
                                      </p:tavLst>
                                    </p:anim>
                                    <p:anim calcmode="lin" valueType="num">
                                      <p:cBhvr additive="base">
                                        <p:cTn id="15" dur="6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bina\Рабочий стол\Презентация_О компании_2012\1.png"/>
          <p:cNvPicPr>
            <a:picLocks noChangeArrowheads="1"/>
          </p:cNvPicPr>
          <p:nvPr/>
        </p:nvPicPr>
        <p:blipFill>
          <a:blip r:embed="rId3" cstate="print"/>
          <a:srcRect t="51608" r="6642" b="2686"/>
          <a:stretch>
            <a:fillRect/>
          </a:stretch>
        </p:blipFill>
        <p:spPr bwMode="auto">
          <a:xfrm>
            <a:off x="468313" y="6453188"/>
            <a:ext cx="179387" cy="404812"/>
          </a:xfrm>
          <a:prstGeom prst="rect">
            <a:avLst/>
          </a:prstGeom>
          <a:noFill/>
          <a:ln w="9525">
            <a:noFill/>
            <a:miter lim="800000"/>
            <a:headEnd/>
            <a:tailEnd/>
          </a:ln>
        </p:spPr>
      </p:pic>
      <p:sp>
        <p:nvSpPr>
          <p:cNvPr id="26" name="Подзаголовок 2"/>
          <p:cNvSpPr>
            <a:spLocks noGrp="1"/>
          </p:cNvSpPr>
          <p:nvPr>
            <p:ph type="subTitle" idx="1"/>
          </p:nvPr>
        </p:nvSpPr>
        <p:spPr>
          <a:xfrm>
            <a:off x="684213" y="6524625"/>
            <a:ext cx="8459787" cy="333375"/>
          </a:xfrm>
        </p:spPr>
        <p:txBody>
          <a:bodyPr rtlCol="0">
            <a:noAutofit/>
          </a:bodyPr>
          <a:lstStyle/>
          <a:p>
            <a:pPr algn="l" fontAlgn="auto">
              <a:spcAft>
                <a:spcPts val="0"/>
              </a:spcAft>
              <a:buFont typeface="Arial" pitchFamily="34" charset="0"/>
              <a:buNone/>
              <a:defRPr/>
            </a:pPr>
            <a:r>
              <a:rPr lang="ru-RU" sz="1000" dirty="0" smtClean="0">
                <a:solidFill>
                  <a:schemeClr val="tx2">
                    <a:lumMod val="75000"/>
                  </a:schemeClr>
                </a:solidFill>
              </a:rPr>
              <a:t>ОАО «ЭЛВИС-ПЛЮС», 2012                                                                                                                                                        ЗАЩИЩЕННЫЕ КОРПОРАТИВНЫЕ СИСТЕМЫ</a:t>
            </a:r>
            <a:endParaRPr lang="ru-RU" sz="1000" dirty="0">
              <a:solidFill>
                <a:schemeClr val="tx2">
                  <a:lumMod val="75000"/>
                </a:schemeClr>
              </a:solidFill>
            </a:endParaRPr>
          </a:p>
        </p:txBody>
      </p:sp>
      <p:grpSp>
        <p:nvGrpSpPr>
          <p:cNvPr id="2" name="Группа 17"/>
          <p:cNvGrpSpPr>
            <a:grpSpLocks/>
          </p:cNvGrpSpPr>
          <p:nvPr/>
        </p:nvGrpSpPr>
        <p:grpSpPr bwMode="auto">
          <a:xfrm>
            <a:off x="431800" y="188913"/>
            <a:ext cx="8712200" cy="738187"/>
            <a:chOff x="467544" y="188640"/>
            <a:chExt cx="8712968" cy="738080"/>
          </a:xfrm>
        </p:grpSpPr>
        <p:pic>
          <p:nvPicPr>
            <p:cNvPr id="2053"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467544" y="188720"/>
              <a:ext cx="180000" cy="738000"/>
            </a:xfrm>
            <a:prstGeom prst="rect">
              <a:avLst/>
            </a:prstGeom>
            <a:noFill/>
            <a:ln w="9525">
              <a:noFill/>
              <a:miter lim="800000"/>
              <a:headEnd/>
              <a:tailEnd/>
            </a:ln>
          </p:spPr>
        </p:pic>
        <p:pic>
          <p:nvPicPr>
            <p:cNvPr id="2054" name="Picture 2" descr="C:\Documents and Settings\albina\Рабочий стол\Презентация_О компании_2012\1.png"/>
            <p:cNvPicPr>
              <a:picLocks noChangeArrowheads="1"/>
            </p:cNvPicPr>
            <p:nvPr/>
          </p:nvPicPr>
          <p:blipFill>
            <a:blip r:embed="rId3" cstate="print"/>
            <a:srcRect t="13960" r="6642" b="2686"/>
            <a:stretch>
              <a:fillRect/>
            </a:stretch>
          </p:blipFill>
          <p:spPr bwMode="auto">
            <a:xfrm>
              <a:off x="6516216" y="188640"/>
              <a:ext cx="1043608" cy="720000"/>
            </a:xfrm>
            <a:prstGeom prst="rect">
              <a:avLst/>
            </a:prstGeom>
            <a:noFill/>
            <a:ln w="9525">
              <a:noFill/>
              <a:miter lim="800000"/>
              <a:headEnd/>
              <a:tailEnd/>
            </a:ln>
          </p:spPr>
        </p:pic>
        <p:pic>
          <p:nvPicPr>
            <p:cNvPr id="2055" name="Picture 2" descr="C:\Documents and Settings\albina\Рабочий стол\Презентация_О компании_2012\основа_мал.jpg"/>
            <p:cNvPicPr>
              <a:picLocks noChangeAspect="1" noChangeArrowheads="1"/>
            </p:cNvPicPr>
            <p:nvPr/>
          </p:nvPicPr>
          <p:blipFill>
            <a:blip r:embed="rId4" cstate="print"/>
            <a:srcRect r="22211"/>
            <a:stretch>
              <a:fillRect/>
            </a:stretch>
          </p:blipFill>
          <p:spPr bwMode="auto">
            <a:xfrm>
              <a:off x="755576" y="188640"/>
              <a:ext cx="5760640" cy="720080"/>
            </a:xfrm>
            <a:prstGeom prst="rect">
              <a:avLst/>
            </a:prstGeom>
            <a:noFill/>
            <a:ln w="9525">
              <a:noFill/>
              <a:miter lim="800000"/>
              <a:headEnd/>
              <a:tailEnd/>
            </a:ln>
          </p:spPr>
        </p:pic>
        <p:pic>
          <p:nvPicPr>
            <p:cNvPr id="2056" name="Picture 2" descr="C:\Documents and Settings\albina\Рабочий стол\Презентация_О компании_2012\основа_мал.jpg"/>
            <p:cNvPicPr>
              <a:picLocks noChangeAspect="1" noChangeArrowheads="1"/>
            </p:cNvPicPr>
            <p:nvPr/>
          </p:nvPicPr>
          <p:blipFill>
            <a:blip r:embed="rId5" cstate="print"/>
            <a:srcRect l="76184" t="12836" b="7924"/>
            <a:stretch>
              <a:fillRect/>
            </a:stretch>
          </p:blipFill>
          <p:spPr bwMode="auto">
            <a:xfrm>
              <a:off x="6954789" y="188640"/>
              <a:ext cx="2225723" cy="720080"/>
            </a:xfrm>
            <a:prstGeom prst="rect">
              <a:avLst/>
            </a:prstGeom>
            <a:noFill/>
            <a:ln w="9525">
              <a:noFill/>
              <a:miter lim="800000"/>
              <a:headEnd/>
              <a:tailEnd/>
            </a:ln>
          </p:spPr>
        </p:pic>
      </p:grpSp>
      <p:sp>
        <p:nvSpPr>
          <p:cNvPr id="3" name="Прямоугольник 2"/>
          <p:cNvSpPr/>
          <p:nvPr/>
        </p:nvSpPr>
        <p:spPr>
          <a:xfrm>
            <a:off x="1540560" y="4941168"/>
            <a:ext cx="6361357" cy="535531"/>
          </a:xfrm>
          <a:prstGeom prst="rect">
            <a:avLst/>
          </a:prstGeom>
        </p:spPr>
        <p:txBody>
          <a:bodyPr wrap="none">
            <a:spAutoFit/>
          </a:bodyPr>
          <a:lstStyle/>
          <a:p>
            <a:pPr lvl="0" algn="just">
              <a:lnSpc>
                <a:spcPct val="80000"/>
              </a:lnSpc>
              <a:spcAft>
                <a:spcPct val="40000"/>
              </a:spcAft>
              <a:buClr>
                <a:srgbClr val="FF0000"/>
              </a:buClr>
              <a:buSzPct val="130000"/>
              <a:defRPr/>
            </a:pPr>
            <a:r>
              <a:rPr lang="ru-RU" sz="3600" b="1" kern="0" dirty="0">
                <a:solidFill>
                  <a:srgbClr val="000066"/>
                </a:solidFill>
              </a:rPr>
              <a:t>Создай «</a:t>
            </a:r>
            <a:r>
              <a:rPr lang="ru-RU" sz="3600" b="1" dirty="0">
                <a:solidFill>
                  <a:schemeClr val="accent6">
                    <a:lumMod val="75000"/>
                  </a:schemeClr>
                </a:solidFill>
              </a:rPr>
              <a:t>доверенное</a:t>
            </a:r>
            <a:r>
              <a:rPr lang="ru-RU" sz="3600" b="1" kern="0" dirty="0">
                <a:solidFill>
                  <a:srgbClr val="000066"/>
                </a:solidFill>
              </a:rPr>
              <a:t>» облако!</a:t>
            </a:r>
          </a:p>
        </p:txBody>
      </p:sp>
      <p:sp>
        <p:nvSpPr>
          <p:cNvPr id="6" name="Прямоугольник 5"/>
          <p:cNvSpPr/>
          <p:nvPr/>
        </p:nvSpPr>
        <p:spPr>
          <a:xfrm>
            <a:off x="3732668" y="216985"/>
            <a:ext cx="1678665" cy="5478423"/>
          </a:xfrm>
          <a:prstGeom prst="rect">
            <a:avLst/>
          </a:prstGeom>
        </p:spPr>
        <p:txBody>
          <a:bodyPr wrap="none">
            <a:spAutoFit/>
          </a:bodyPr>
          <a:lstStyle/>
          <a:p>
            <a:pPr lvl="0" algn="ctr" eaLnBrk="0" fontAlgn="base" hangingPunct="0">
              <a:spcBef>
                <a:spcPct val="0"/>
              </a:spcBef>
              <a:spcAft>
                <a:spcPct val="0"/>
              </a:spcAft>
            </a:pPr>
            <a:r>
              <a:rPr lang="ru-RU" sz="35000" b="1" dirty="0">
                <a:solidFill>
                  <a:srgbClr val="FF5050"/>
                </a:solidFill>
                <a:latin typeface="Times New Roman" pitchFamily="18" charset="0"/>
              </a:rPr>
              <a:t>!</a:t>
            </a:r>
          </a:p>
        </p:txBody>
      </p:sp>
      <p:sp>
        <p:nvSpPr>
          <p:cNvPr id="7" name="Прямоугольник 6"/>
          <p:cNvSpPr/>
          <p:nvPr/>
        </p:nvSpPr>
        <p:spPr>
          <a:xfrm>
            <a:off x="4031940" y="1325200"/>
            <a:ext cx="1080120" cy="361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5189" y="1580261"/>
            <a:ext cx="5192098" cy="3105846"/>
          </a:xfrm>
          <a:prstGeom prst="rect">
            <a:avLst/>
          </a:prstGeom>
        </p:spPr>
      </p:pic>
    </p:spTree>
    <p:extLst>
      <p:ext uri="{BB962C8B-B14F-4D97-AF65-F5344CB8AC3E}">
        <p14:creationId xmlns:p14="http://schemas.microsoft.com/office/powerpoint/2010/main" val="34533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3206</Words>
  <Application>Microsoft Office PowerPoint</Application>
  <PresentationFormat>Экран (4:3)</PresentationFormat>
  <Paragraphs>226</Paragraphs>
  <Slides>26</Slides>
  <Notes>26</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Vihorev Sergey</cp:lastModifiedBy>
  <cp:revision>85</cp:revision>
  <dcterms:created xsi:type="dcterms:W3CDTF">2012-08-13T10:36:37Z</dcterms:created>
  <dcterms:modified xsi:type="dcterms:W3CDTF">2012-09-24T09:12:27Z</dcterms:modified>
</cp:coreProperties>
</file>