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2" r:id="rId2"/>
    <p:sldId id="463" r:id="rId3"/>
    <p:sldId id="431" r:id="rId4"/>
    <p:sldId id="461" r:id="rId5"/>
    <p:sldId id="462" r:id="rId6"/>
    <p:sldId id="442" r:id="rId7"/>
    <p:sldId id="384" r:id="rId8"/>
    <p:sldId id="460" r:id="rId9"/>
    <p:sldId id="445" r:id="rId10"/>
    <p:sldId id="448" r:id="rId11"/>
    <p:sldId id="449" r:id="rId12"/>
    <p:sldId id="450" r:id="rId13"/>
    <p:sldId id="453" r:id="rId14"/>
    <p:sldId id="454" r:id="rId15"/>
    <p:sldId id="455" r:id="rId16"/>
    <p:sldId id="457" r:id="rId17"/>
    <p:sldId id="456" r:id="rId18"/>
    <p:sldId id="458" r:id="rId19"/>
    <p:sldId id="444" r:id="rId20"/>
    <p:sldId id="447" r:id="rId21"/>
    <p:sldId id="451" r:id="rId22"/>
    <p:sldId id="452" r:id="rId23"/>
    <p:sldId id="425" r:id="rId24"/>
    <p:sldId id="459" r:id="rId25"/>
    <p:sldId id="279" r:id="rId2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BD"/>
    <a:srgbClr val="CC99FF"/>
    <a:srgbClr val="CCECFF"/>
    <a:srgbClr val="FF9900"/>
    <a:srgbClr val="DAEFFE"/>
    <a:srgbClr val="E60000"/>
    <a:srgbClr val="F2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0780" autoAdjust="0"/>
  </p:normalViewPr>
  <p:slideViewPr>
    <p:cSldViewPr snapToGrid="0">
      <p:cViewPr varScale="1">
        <p:scale>
          <a:sx n="80" d="100"/>
          <a:sy n="80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OPEX (эффект автоматизации)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Год 1</c:v>
                </c:pt>
                <c:pt idx="1">
                  <c:v>Год 2</c:v>
                </c:pt>
                <c:pt idx="2">
                  <c:v>Год 3</c:v>
                </c:pt>
                <c:pt idx="3">
                  <c:v>Год 4</c:v>
                </c:pt>
                <c:pt idx="4">
                  <c:v>Год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OPEX (эффект ИБ)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Лист1!$A$2:$A$6</c:f>
              <c:strCache>
                <c:ptCount val="5"/>
                <c:pt idx="0">
                  <c:v>Год 1</c:v>
                </c:pt>
                <c:pt idx="1">
                  <c:v>Год 2</c:v>
                </c:pt>
                <c:pt idx="2">
                  <c:v>Год 3</c:v>
                </c:pt>
                <c:pt idx="3">
                  <c:v>Год 4</c:v>
                </c:pt>
                <c:pt idx="4">
                  <c:v>Год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098432"/>
        <c:axId val="126145280"/>
      </c:areaChart>
      <c:catAx>
        <c:axId val="1260984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26145280"/>
        <c:crosses val="autoZero"/>
        <c:auto val="1"/>
        <c:lblAlgn val="ctr"/>
        <c:lblOffset val="100"/>
        <c:noMultiLvlLbl val="0"/>
      </c:catAx>
      <c:valAx>
        <c:axId val="126145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098432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OPEX (эффект автоматизации)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Год 1</c:v>
                </c:pt>
                <c:pt idx="1">
                  <c:v>Год 2</c:v>
                </c:pt>
                <c:pt idx="2">
                  <c:v>Год 3</c:v>
                </c:pt>
                <c:pt idx="3">
                  <c:v>Год 4</c:v>
                </c:pt>
                <c:pt idx="4">
                  <c:v>Год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OPEX (эффект ИБ)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Лист1!$A$2:$A$6</c:f>
              <c:strCache>
                <c:ptCount val="5"/>
                <c:pt idx="0">
                  <c:v>Год 1</c:v>
                </c:pt>
                <c:pt idx="1">
                  <c:v>Год 2</c:v>
                </c:pt>
                <c:pt idx="2">
                  <c:v>Год 3</c:v>
                </c:pt>
                <c:pt idx="3">
                  <c:v>Год 4</c:v>
                </c:pt>
                <c:pt idx="4">
                  <c:v>Год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  <c:pt idx="1">
                  <c:v>25</c:v>
                </c:pt>
                <c:pt idx="2">
                  <c:v>40</c:v>
                </c:pt>
                <c:pt idx="3">
                  <c:v>55</c:v>
                </c:pt>
                <c:pt idx="4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020672"/>
        <c:axId val="129022208"/>
      </c:areaChart>
      <c:catAx>
        <c:axId val="1290206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29022208"/>
        <c:crosses val="autoZero"/>
        <c:auto val="1"/>
        <c:lblAlgn val="ctr"/>
        <c:lblOffset val="100"/>
        <c:noMultiLvlLbl val="0"/>
      </c:catAx>
      <c:valAx>
        <c:axId val="129022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020672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727919-9B9F-4212-9899-BC85B57E4E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73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0FF3F2-A159-43BC-B37C-5B5648D2EA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58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Здравствуйте,</a:t>
            </a:r>
            <a:r>
              <a:rPr lang="ru-RU" baseline="0" dirty="0" smtClean="0"/>
              <a:t> уважаемые коллеги! На сегодняшней презентации я хочу рассказать о том как можно повысить защищенность АСУТП и дать несколько рекомендаций для специалистов, отвечающих за безопасность.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F3F2-A159-43BC-B37C-5B5648D2EAA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84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000066"/>
                </a:solidFill>
              </a:rPr>
              <a:t>А проверялась ли процедура восстановления</a:t>
            </a:r>
            <a:r>
              <a:rPr lang="ru-RU" sz="1200" b="1" baseline="0" dirty="0" smtClean="0">
                <a:solidFill>
                  <a:srgbClr val="000066"/>
                </a:solidFill>
              </a:rPr>
              <a:t> </a:t>
            </a:r>
            <a:r>
              <a:rPr lang="ru-RU" sz="1200" b="1" dirty="0" smtClean="0">
                <a:solidFill>
                  <a:srgbClr val="000066"/>
                </a:solidFill>
              </a:rPr>
              <a:t>на этапе приемки в эксплуатацию</a:t>
            </a:r>
            <a:r>
              <a:rPr lang="ru-RU" sz="1200" b="1" baseline="0" dirty="0" smtClean="0">
                <a:solidFill>
                  <a:srgbClr val="000066"/>
                </a:solidFill>
              </a:rPr>
              <a:t>? Есть ли она в </a:t>
            </a:r>
            <a:r>
              <a:rPr lang="ru-RU" sz="1200" b="1" dirty="0" smtClean="0">
                <a:solidFill>
                  <a:srgbClr val="000066"/>
                </a:solidFill>
              </a:rPr>
              <a:t>ПМИ и протоколе</a:t>
            </a:r>
            <a:r>
              <a:rPr lang="ru-RU" sz="1200" b="1" baseline="0" dirty="0" smtClean="0">
                <a:solidFill>
                  <a:srgbClr val="000066"/>
                </a:solidFill>
              </a:rPr>
              <a:t> испытаний</a:t>
            </a:r>
            <a:r>
              <a:rPr lang="ru-RU" sz="1200" b="1" dirty="0" smtClean="0">
                <a:solidFill>
                  <a:srgbClr val="000066"/>
                </a:solidFill>
              </a:rPr>
              <a:t>?</a:t>
            </a:r>
          </a:p>
          <a:p>
            <a:r>
              <a:rPr lang="ru-RU" sz="1200" b="1" dirty="0" smtClean="0">
                <a:solidFill>
                  <a:srgbClr val="000066"/>
                </a:solidFill>
              </a:rPr>
              <a:t>Виртуализация еще совсем не используется в АСУТП,</a:t>
            </a:r>
            <a:r>
              <a:rPr lang="ru-RU" sz="1200" b="1" baseline="0" dirty="0" smtClean="0">
                <a:solidFill>
                  <a:srgbClr val="000066"/>
                </a:solidFill>
              </a:rPr>
              <a:t> но это лишь вопрос времени. Начинать можно уже сейчас с некритичных сервисов и подсистем АСУТП или резервных компонентов. Например: можно </a:t>
            </a:r>
            <a:r>
              <a:rPr lang="ru-RU" sz="1200" b="1" baseline="0" dirty="0" err="1" smtClean="0">
                <a:solidFill>
                  <a:srgbClr val="000066"/>
                </a:solidFill>
              </a:rPr>
              <a:t>виртуализовать</a:t>
            </a:r>
            <a:r>
              <a:rPr lang="ru-RU" sz="1200" b="1" baseline="0" dirty="0" smtClean="0">
                <a:solidFill>
                  <a:srgbClr val="000066"/>
                </a:solidFill>
              </a:rPr>
              <a:t> дублирующие сервера.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F3F2-A159-43BC-B37C-5B5648D2EAA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57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Есть ли системы учета технологических нарушений? Как ведется их учет и расследования?</a:t>
            </a:r>
          </a:p>
          <a:p>
            <a:r>
              <a:rPr lang="ru-RU" dirty="0" smtClean="0"/>
              <a:t>Для успешного использования приманок ловушек</a:t>
            </a:r>
            <a:r>
              <a:rPr lang="en-US" dirty="0" smtClean="0"/>
              <a:t> </a:t>
            </a:r>
            <a:r>
              <a:rPr lang="ru-RU" dirty="0" smtClean="0"/>
              <a:t>«ловля</a:t>
            </a:r>
            <a:r>
              <a:rPr lang="ru-RU" baseline="0" dirty="0" smtClean="0"/>
              <a:t> на живца»</a:t>
            </a:r>
            <a:r>
              <a:rPr lang="ru-RU" dirty="0" smtClean="0"/>
              <a:t> необходимы квалифицированные</a:t>
            </a:r>
            <a:r>
              <a:rPr lang="ru-RU" baseline="0" dirty="0" smtClean="0"/>
              <a:t> специалисты. Именно они смогут установить «момент истины»: истинные намерения и цели атаки, а также провести необходимые исследования для понимания методов и инструментов, используемых злоумышленниками.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F3F2-A159-43BC-B37C-5B5648D2EAA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845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F3F2-A159-43BC-B37C-5B5648D2EAA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83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Теперь</a:t>
            </a:r>
            <a:r>
              <a:rPr lang="ru-RU" baseline="0" dirty="0" smtClean="0"/>
              <a:t> по порядку рассмотрим возможные действия от простого к сложному. Начнем с усиленной аутентификации.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A77DB-CF75-45ED-9D8A-E61A71C61FC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14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F3F2-A159-43BC-B37C-5B5648D2EAA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68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F3F2-A159-43BC-B37C-5B5648D2EAA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43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Стоимость этого решения составляет несколько тысяч</a:t>
            </a:r>
            <a:r>
              <a:rPr lang="ru-RU" baseline="0" dirty="0" smtClean="0"/>
              <a:t> рублей.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F3F2-A159-43BC-B37C-5B5648D2EAA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347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Решение основывается на технологиях</a:t>
            </a:r>
            <a:r>
              <a:rPr lang="ru-RU" baseline="0" dirty="0" smtClean="0"/>
              <a:t> </a:t>
            </a:r>
            <a:r>
              <a:rPr lang="en-US" dirty="0" smtClean="0"/>
              <a:t>Single </a:t>
            </a:r>
            <a:r>
              <a:rPr lang="en-US" dirty="0" err="1" smtClean="0"/>
              <a:t>SignOn</a:t>
            </a:r>
            <a:r>
              <a:rPr lang="ru-RU" dirty="0" smtClean="0"/>
              <a:t> (единого входа).</a:t>
            </a:r>
            <a:r>
              <a:rPr lang="en-US" dirty="0" smtClean="0"/>
              <a:t> </a:t>
            </a:r>
            <a:r>
              <a:rPr lang="ru-RU" dirty="0" smtClean="0"/>
              <a:t>Решения</a:t>
            </a:r>
            <a:r>
              <a:rPr lang="ru-RU" baseline="0" dirty="0" smtClean="0"/>
              <a:t> есть и применяются давно. Как правило используется интеграция с доменной аутентификацией </a:t>
            </a:r>
            <a:r>
              <a:rPr lang="en-US" baseline="0" dirty="0" smtClean="0"/>
              <a:t>Windows</a:t>
            </a:r>
            <a:r>
              <a:rPr lang="ru-RU" baseline="0" dirty="0" smtClean="0"/>
              <a:t>. Но большинство прикладных приложений АСУТП используют собственную аутентификацию для интеграции с которой требуется разработка коннектора между драйвером устройства (сканера) и окном приложения.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1600" b="1" dirty="0" smtClean="0">
                <a:solidFill>
                  <a:srgbClr val="000066"/>
                </a:solidFill>
              </a:rPr>
              <a:t>Сложности реализации </a:t>
            </a:r>
            <a:r>
              <a:rPr lang="en-US" sz="1600" b="1" dirty="0" smtClean="0">
                <a:solidFill>
                  <a:srgbClr val="000066"/>
                </a:solidFill>
              </a:rPr>
              <a:t>Single </a:t>
            </a:r>
            <a:r>
              <a:rPr lang="en-US" sz="1600" b="1" dirty="0" err="1" smtClean="0">
                <a:solidFill>
                  <a:srgbClr val="000066"/>
                </a:solidFill>
              </a:rPr>
              <a:t>SignOn</a:t>
            </a:r>
            <a:endParaRPr lang="ru-RU" sz="1600" b="1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000066"/>
                </a:solidFill>
              </a:rPr>
              <a:t>Программное обеспечение</a:t>
            </a:r>
            <a:r>
              <a:rPr lang="en-US" sz="1200" b="1" dirty="0" smtClean="0">
                <a:solidFill>
                  <a:srgbClr val="000066"/>
                </a:solidFill>
              </a:rPr>
              <a:t> </a:t>
            </a:r>
            <a:r>
              <a:rPr lang="ru-RU" sz="1200" b="1" dirty="0" smtClean="0">
                <a:solidFill>
                  <a:srgbClr val="000066"/>
                </a:solidFill>
              </a:rPr>
              <a:t>АСУТП часто использует свой способ аутентификации отличный от доменной аутентификации </a:t>
            </a:r>
            <a:r>
              <a:rPr lang="en-US" sz="1200" b="1" dirty="0" smtClean="0">
                <a:solidFill>
                  <a:srgbClr val="000066"/>
                </a:solidFill>
              </a:rPr>
              <a:t>Windows</a:t>
            </a:r>
            <a:endParaRPr lang="ru-RU" sz="1200" b="1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000066"/>
                </a:solidFill>
              </a:rPr>
              <a:t>Требуется тестирование решения для каждой версии программного обеспечения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000066"/>
                </a:solidFill>
              </a:rPr>
              <a:t>Не исключена необходимость разработки или модификации коннектора между драйвером и приложением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000066"/>
                </a:solidFill>
              </a:rPr>
              <a:t>Решение может быть нереализуемо существующими средствами (при разумных затратах)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A77DB-CF75-45ED-9D8A-E61A71C61FC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14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расследовании</a:t>
            </a:r>
            <a:r>
              <a:rPr lang="ru-RU" baseline="0" dirty="0" smtClean="0"/>
              <a:t> инцидента сразу можно будет сказать является ли причина внешней или внутренней. Под внешней причиной подразумевается злоумышленник, проникший в систему, но действия которого не отражаются в журнале сканнера. Под внутренней причиной подразумевается дежурный персонал, который совершил неверные действия, которые зафиксированы в логе сканнера.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A77DB-CF75-45ED-9D8A-E61A71C61FC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23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F3F2-A159-43BC-B37C-5B5648D2EAA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начала я</a:t>
            </a:r>
            <a:r>
              <a:rPr lang="ru-RU" baseline="0" dirty="0" smtClean="0"/>
              <a:t> бы порекомендовал ознакомиться с существующими материалами по защите АСУТП.</a:t>
            </a:r>
          </a:p>
          <a:p>
            <a:r>
              <a:rPr lang="ru-RU" dirty="0" smtClean="0"/>
              <a:t>На выставке </a:t>
            </a:r>
            <a:r>
              <a:rPr lang="ru-RU" dirty="0" err="1" smtClean="0"/>
              <a:t>Инфобез</a:t>
            </a:r>
            <a:r>
              <a:rPr lang="ru-RU" baseline="0" dirty="0" smtClean="0"/>
              <a:t> 2012 компания Э+ организовала круглый стол, на котором экспертами ИБ обсуждались вопросы нормативно-правовой базы в области защиты АСУТП.</a:t>
            </a:r>
          </a:p>
          <a:p>
            <a:r>
              <a:rPr lang="ru-RU" baseline="0" dirty="0" smtClean="0"/>
              <a:t>Было высказано мнение о том что должны разрабатываться отраслевые стандарты, учитывающие специфику производства. В основу стандартов энергетики должны лечь следующие документы.</a:t>
            </a:r>
          </a:p>
          <a:p>
            <a:r>
              <a:rPr lang="ru-RU" baseline="0" dirty="0" smtClean="0"/>
              <a:t>Также рекомендую зайти на наш сайт и ознакомиться с размещенными на нем материалами.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F3F2-A159-43BC-B37C-5B5648D2EAA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800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F3F2-A159-43BC-B37C-5B5648D2EAA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542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Используйте</a:t>
            </a:r>
            <a:r>
              <a:rPr lang="ru-RU" baseline="0" dirty="0" smtClean="0"/>
              <a:t> межсетевые экраны, как специализированные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Tofino</a:t>
            </a:r>
            <a:r>
              <a:rPr lang="en-US" baseline="0" dirty="0" smtClean="0"/>
              <a:t> Security)</a:t>
            </a:r>
            <a:r>
              <a:rPr lang="ru-RU" baseline="0" dirty="0" smtClean="0"/>
              <a:t>, так и общего назначения</a:t>
            </a:r>
            <a:r>
              <a:rPr lang="en-US" baseline="0" dirty="0" smtClean="0"/>
              <a:t> (Cisco, </a:t>
            </a:r>
            <a:r>
              <a:rPr lang="en-US" baseline="0" dirty="0" err="1" smtClean="0"/>
              <a:t>CheckPoint</a:t>
            </a:r>
            <a:r>
              <a:rPr lang="en-US" baseline="0" dirty="0" smtClean="0"/>
              <a:t>)</a:t>
            </a:r>
            <a:r>
              <a:rPr lang="ru-RU" baseline="0" dirty="0" smtClean="0"/>
              <a:t>, однонаправленные шлюзы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WaterFall</a:t>
            </a:r>
            <a:r>
              <a:rPr lang="en-US" baseline="0" dirty="0" smtClean="0"/>
              <a:t>)</a:t>
            </a:r>
            <a:r>
              <a:rPr lang="ru-RU" baseline="0" dirty="0" smtClean="0"/>
              <a:t> и другие решения.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F3F2-A159-43BC-B37C-5B5648D2EAA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67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решения задач организации защищенного удаленного доступа существует большое количество решений (</a:t>
            </a:r>
            <a:r>
              <a:rPr lang="en-US" baseline="0" dirty="0" err="1" smtClean="0"/>
              <a:t>CheckPoint</a:t>
            </a:r>
            <a:r>
              <a:rPr lang="en-US" baseline="0" dirty="0" smtClean="0"/>
              <a:t>, Cisco</a:t>
            </a:r>
            <a:r>
              <a:rPr lang="ru-RU" baseline="0" dirty="0" smtClean="0"/>
              <a:t>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F3F2-A159-43BC-B37C-5B5648D2EAA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99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F3F2-A159-43BC-B37C-5B5648D2EAA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685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F3F2-A159-43BC-B37C-5B5648D2EAA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011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F3F2-A159-43BC-B37C-5B5648D2EAA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1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чего начинается защита АСУТП?</a:t>
            </a:r>
            <a:r>
              <a:rPr lang="ru-RU" baseline="0" dirty="0" smtClean="0"/>
              <a:t> Первое…</a:t>
            </a:r>
          </a:p>
          <a:p>
            <a:r>
              <a:rPr lang="ru-RU" baseline="0" dirty="0" smtClean="0"/>
              <a:t>Второе… Промышленная безопасность имеет в основном дело с явлениями случайного характера, а информационная безопасность –совсем даже не случайного, а закономерного характера.</a:t>
            </a:r>
          </a:p>
          <a:p>
            <a:r>
              <a:rPr lang="ru-RU" baseline="0" dirty="0" smtClean="0"/>
              <a:t>Третье … Другими словами, суммарные затраты на автоматизацию и защиту АСУТП не должны расти со временем. Иначе лучше жить в каменном веке ручного управления.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 smtClean="0"/>
              <a:t>есть</a:t>
            </a:r>
            <a:r>
              <a:rPr lang="ru-RU" baseline="0" dirty="0" smtClean="0"/>
              <a:t> возражения готов обсудить! Промышленная безопасность не занимается НСД, но успешно справляется с непреднамеренными источниками угроз, а также источниками угроз природного, техногенного характера.</a:t>
            </a:r>
            <a:endParaRPr lang="ru-RU" dirty="0" smtClean="0"/>
          </a:p>
          <a:p>
            <a:r>
              <a:rPr lang="ru-RU" dirty="0" smtClean="0"/>
              <a:t>Иначе лучше жить в каменном веке ручного управления!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F3F2-A159-43BC-B37C-5B5648D2EAA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45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F3F2-A159-43BC-B37C-5B5648D2EAA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7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dirty="0" smtClean="0">
                <a:solidFill>
                  <a:srgbClr val="000066"/>
                </a:solidFill>
              </a:rPr>
              <a:t>Или это вопросы промышленной и информационной безопасности АСУТП?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dirty="0" smtClean="0">
                <a:solidFill>
                  <a:srgbClr val="000066"/>
                </a:solidFill>
              </a:rPr>
              <a:t>Возможно для противодействия данным интересам злоумышленника сейчас</a:t>
            </a:r>
            <a:r>
              <a:rPr lang="ru-RU" sz="1600" b="0" baseline="0" dirty="0" smtClean="0">
                <a:solidFill>
                  <a:srgbClr val="000066"/>
                </a:solidFill>
              </a:rPr>
              <a:t> создается новая область безопасности: безопасность технологического процесса. За рубежом принят более общий термин – </a:t>
            </a:r>
            <a:r>
              <a:rPr lang="en-US" sz="1600" b="0" baseline="0" dirty="0" err="1" smtClean="0">
                <a:solidFill>
                  <a:srgbClr val="000066"/>
                </a:solidFill>
              </a:rPr>
              <a:t>Cybersecurity</a:t>
            </a:r>
            <a:r>
              <a:rPr lang="ru-RU" sz="1600" b="0" baseline="0" dirty="0" smtClean="0">
                <a:solidFill>
                  <a:srgbClr val="000066"/>
                </a:solidFill>
              </a:rPr>
              <a:t> (</a:t>
            </a:r>
            <a:r>
              <a:rPr lang="ru-RU" sz="1600" b="0" baseline="0" dirty="0" err="1" smtClean="0">
                <a:solidFill>
                  <a:srgbClr val="000066"/>
                </a:solidFill>
              </a:rPr>
              <a:t>Кибербезопасность</a:t>
            </a:r>
            <a:r>
              <a:rPr lang="ru-RU" sz="1600" b="0" baseline="0" dirty="0" smtClean="0">
                <a:solidFill>
                  <a:srgbClr val="000066"/>
                </a:solidFill>
              </a:rPr>
              <a:t>).</a:t>
            </a:r>
            <a:endParaRPr lang="ru-RU" sz="1600" b="0" dirty="0" smtClean="0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6D747-7FD0-4C66-A959-2B35E96B79F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12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Какие же цели могут быть у источников угроз?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F3F2-A159-43BC-B37C-5B5648D2EAA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4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Какие</a:t>
            </a:r>
            <a:r>
              <a:rPr lang="ru-RU" baseline="0" dirty="0" smtClean="0"/>
              <a:t> деструктивные воз</a:t>
            </a:r>
            <a:r>
              <a:rPr lang="ru-RU" dirty="0" smtClean="0"/>
              <a:t>действия могут использовать злоумышленники</a:t>
            </a:r>
            <a:r>
              <a:rPr lang="ru-RU" baseline="0" dirty="0" smtClean="0"/>
              <a:t> при достижении своих целей?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F3F2-A159-43BC-B37C-5B5648D2EAA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73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Есть более подробная презентация с обоснованием данных рекомендаций. Она</a:t>
            </a:r>
            <a:r>
              <a:rPr lang="ru-RU" baseline="0" dirty="0" smtClean="0"/>
              <a:t> была прочитана на выставке </a:t>
            </a:r>
            <a:r>
              <a:rPr lang="en-US" baseline="0" dirty="0" err="1" smtClean="0"/>
              <a:t>Infobez</a:t>
            </a:r>
            <a:r>
              <a:rPr lang="en-US" baseline="0" dirty="0" smtClean="0"/>
              <a:t> 2012 </a:t>
            </a:r>
            <a:r>
              <a:rPr lang="ru-RU" baseline="0" dirty="0" smtClean="0"/>
              <a:t>и доступна на нашем сайте.</a:t>
            </a:r>
            <a:endParaRPr lang="ru-RU" dirty="0" smtClean="0"/>
          </a:p>
          <a:p>
            <a:r>
              <a:rPr lang="ru-RU" dirty="0" smtClean="0"/>
              <a:t>Горизонтальное и вертикальное разделение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0" baseline="0" dirty="0" smtClean="0"/>
              <a:t>Почему дублирование и резервирование вредит ИБ? Потому что эти меры увеличивают поверхность атаки (</a:t>
            </a:r>
            <a:r>
              <a:rPr lang="en-US" b="0" baseline="0" dirty="0" smtClean="0"/>
              <a:t>attack surface</a:t>
            </a:r>
            <a:r>
              <a:rPr lang="ru-RU" b="0" baseline="0" dirty="0" smtClean="0"/>
              <a:t>), что облегчает жизнь злоумышленнику.</a:t>
            </a:r>
            <a:endParaRPr lang="ru-RU" b="0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dirty="0" smtClean="0">
                <a:solidFill>
                  <a:srgbClr val="000066"/>
                </a:solidFill>
              </a:rPr>
              <a:t>Здесь потребуется тесное сотрудничество между специалистами ИБ и АСУТП, чтобы определить оптимальный баланс между промышленной и информационной безопасностью, а также экономическими затратами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F3F2-A159-43BC-B37C-5B5648D2EAA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45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</a:t>
            </a:r>
            <a:r>
              <a:rPr lang="ru-RU" baseline="0" dirty="0" smtClean="0"/>
              <a:t> привел некоторые рекомендации, которые необходимо учитывать при построении систем защиты АСУТП.</a:t>
            </a:r>
          </a:p>
          <a:p>
            <a:r>
              <a:rPr lang="ru-RU" baseline="0" dirty="0" smtClean="0"/>
              <a:t>Теперь перейдем к некоторым практическим вопросам защиты АСУТП. Попробуем ответить на извечный вопрос «Что делать?»</a:t>
            </a:r>
            <a:endParaRPr lang="ru-RU" dirty="0" smtClean="0"/>
          </a:p>
          <a:p>
            <a:r>
              <a:rPr lang="ru-RU" dirty="0" smtClean="0"/>
              <a:t>Посмотрим с чего начать и в</a:t>
            </a:r>
            <a:r>
              <a:rPr lang="ru-RU" baseline="0" dirty="0" smtClean="0"/>
              <a:t> какой последовательности действовать. Начать надо с подготовки к худшему.</a:t>
            </a:r>
            <a:endParaRPr lang="ru-RU" dirty="0" smtClean="0"/>
          </a:p>
          <a:p>
            <a:r>
              <a:rPr lang="ru-RU" dirty="0" smtClean="0"/>
              <a:t>Помните:</a:t>
            </a:r>
            <a:r>
              <a:rPr lang="ru-RU" baseline="0" dirty="0" smtClean="0"/>
              <a:t> защиты от угроз </a:t>
            </a:r>
            <a:r>
              <a:rPr lang="en-US" baseline="0" dirty="0" smtClean="0"/>
              <a:t>0-day</a:t>
            </a:r>
            <a:r>
              <a:rPr lang="ru-RU" baseline="0" dirty="0" smtClean="0"/>
              <a:t> нет и быть не может! Никто Вам не поможет, кроме Вас самих!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FF3F2-A159-43BC-B37C-5B5648D2EAA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1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C76AF-1C9F-4A8B-A474-84C4BB0164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9603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00405-F438-47BD-8966-8D1A999B98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847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59D9E-3F1A-47F5-B858-30E9310AEB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101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90BC8-5DE9-4864-B3EA-041528CF7E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8454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AB1BE-C9B4-4BBF-8C9B-69A5491D0E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028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E51CE-8CD0-4684-8985-06C8EAD744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185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F9F6F-8E97-48BB-89A4-79CA72F492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24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45AA0-F4EB-4136-89EF-430526BCE5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9423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F1B3B-AB70-4557-BDA3-07ACA1979E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396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F8D0C-68B7-4F64-85B6-A6EA7B6C1C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951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BCA76-B2A5-4DAC-8804-DB4F0FACAA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3949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D40B95-6CD6-4283-A130-39FAE27EA20A}" type="slidenum">
              <a:rPr lang="ru-RU"/>
              <a:pPr/>
              <a:t>‹#›</a:t>
            </a:fld>
            <a:endParaRPr lang="ru-RU"/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Image" r:id="rId14" imgW="9723810" imgH="7285714" progId="Photoshop.Image.6">
                  <p:embed/>
                </p:oleObj>
              </mc:Choice>
              <mc:Fallback>
                <p:oleObj name="Image" r:id="rId14" imgW="9723810" imgH="7285714" progId="Photoshop.Image.6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lvis.ru/competenc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lvis.ru/competency/materials_activities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u@elvis.r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17588" y="1450975"/>
            <a:ext cx="7997825" cy="15696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3200" dirty="0" smtClean="0"/>
              <a:t>Как </a:t>
            </a:r>
            <a:r>
              <a:rPr lang="ru-RU" sz="3200" dirty="0"/>
              <a:t>повысить защищенность АСУ </a:t>
            </a:r>
            <a:r>
              <a:rPr lang="ru-RU" sz="3200" dirty="0" smtClean="0"/>
              <a:t>ТП? </a:t>
            </a:r>
            <a:r>
              <a:rPr lang="ru-RU" sz="3200" dirty="0"/>
              <a:t>Практические советы по первоочередным </a:t>
            </a:r>
            <a:r>
              <a:rPr lang="ru-RU" sz="3200" dirty="0" smtClean="0"/>
              <a:t>мерам</a:t>
            </a:r>
            <a:endParaRPr lang="ru-RU" sz="2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531352" y="3009900"/>
            <a:ext cx="2390398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ru-RU" sz="2000" dirty="0" smtClean="0">
                <a:solidFill>
                  <a:srgbClr val="FF0000"/>
                </a:solidFill>
                <a:latin typeface="Tahoma" pitchFamily="34" charset="0"/>
              </a:rPr>
              <a:t>Пора действовать</a:t>
            </a:r>
            <a:endParaRPr lang="ru-RU" sz="2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830888" y="6073775"/>
            <a:ext cx="32131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000060"/>
              </a:buClr>
            </a:pPr>
            <a:r>
              <a:rPr lang="en-US" sz="1600" b="1" dirty="0">
                <a:solidFill>
                  <a:srgbClr val="3371A9"/>
                </a:solidFill>
                <a:latin typeface="Times New Roman" pitchFamily="18" charset="0"/>
              </a:rPr>
              <a:t>©</a:t>
            </a:r>
            <a:r>
              <a:rPr lang="en-US" sz="1200" b="1" dirty="0">
                <a:solidFill>
                  <a:srgbClr val="3371A9"/>
                </a:solidFill>
                <a:latin typeface="Times New Roman" pitchFamily="18" charset="0"/>
              </a:rPr>
              <a:t> ОАО «ЭЛВИС-ПЛЮС», 20</a:t>
            </a:r>
            <a:r>
              <a:rPr lang="ru-RU" sz="1200" b="1" dirty="0" smtClean="0">
                <a:solidFill>
                  <a:srgbClr val="3371A9"/>
                </a:solidFill>
                <a:latin typeface="Times New Roman" pitchFamily="18" charset="0"/>
              </a:rPr>
              <a:t>12</a:t>
            </a:r>
            <a:r>
              <a:rPr lang="en-US" sz="1200" b="1" dirty="0" smtClean="0">
                <a:solidFill>
                  <a:srgbClr val="3371A9"/>
                </a:solidFill>
                <a:latin typeface="Times New Roman" pitchFamily="18" charset="0"/>
              </a:rPr>
              <a:t> </a:t>
            </a:r>
            <a:r>
              <a:rPr lang="en-US" sz="1200" b="1" dirty="0">
                <a:solidFill>
                  <a:srgbClr val="3371A9"/>
                </a:solidFill>
                <a:latin typeface="Times New Roman" pitchFamily="18" charset="0"/>
              </a:rPr>
              <a:t>г.</a:t>
            </a:r>
            <a:endParaRPr lang="ru-RU" sz="1200" b="1" dirty="0">
              <a:solidFill>
                <a:srgbClr val="3371A9"/>
              </a:solidFill>
              <a:latin typeface="Times New Roman" pitchFamily="18" charset="0"/>
            </a:endParaRPr>
          </a:p>
        </p:txBody>
      </p:sp>
      <p:sp>
        <p:nvSpPr>
          <p:cNvPr id="18443" name="Rectangle 7"/>
          <p:cNvSpPr>
            <a:spLocks noChangeArrowheads="1"/>
          </p:cNvSpPr>
          <p:nvPr/>
        </p:nvSpPr>
        <p:spPr bwMode="auto">
          <a:xfrm>
            <a:off x="1619250" y="4410075"/>
            <a:ext cx="65532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ahoma" pitchFamily="34" charset="0"/>
              </a:rPr>
              <a:t>Руслан Стефанов</a:t>
            </a:r>
            <a:endParaRPr lang="ru-RU" b="1" dirty="0">
              <a:solidFill>
                <a:srgbClr val="000099"/>
              </a:solidFill>
              <a:latin typeface="Tahoma" pitchFamily="34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ahoma" pitchFamily="34" charset="0"/>
              </a:rPr>
              <a:t>Руководитель направления ИБ АСУТП</a:t>
            </a:r>
            <a:endParaRPr lang="en-US" b="1" dirty="0">
              <a:solidFill>
                <a:srgbClr val="000099"/>
              </a:solidFill>
              <a:latin typeface="Tahoma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000099"/>
                </a:solidFill>
                <a:latin typeface="Tahoma" pitchFamily="34" charset="0"/>
              </a:rPr>
              <a:t>ОАО «ЭЛВИС-ПЛЮС»</a:t>
            </a:r>
          </a:p>
          <a:p>
            <a:pPr algn="ctr">
              <a:buFont typeface="Wingdings" pitchFamily="2" charset="2"/>
              <a:buNone/>
            </a:pPr>
            <a:r>
              <a:rPr lang="ru-RU" sz="800" b="1" dirty="0">
                <a:solidFill>
                  <a:srgbClr val="000099"/>
                </a:solidFill>
                <a:latin typeface="Tahoma" pitchFamily="34" charset="0"/>
              </a:rPr>
              <a:t>  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</a:rPr>
              <a:t>201</a:t>
            </a:r>
            <a:r>
              <a:rPr lang="ru-RU" sz="1400" b="1" dirty="0">
                <a:solidFill>
                  <a:srgbClr val="000099"/>
                </a:solidFill>
                <a:latin typeface="Tahoma" pitchFamily="34" charset="0"/>
              </a:rPr>
              <a:t>2</a:t>
            </a:r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ru-RU" sz="1400" b="1" dirty="0">
                <a:solidFill>
                  <a:srgbClr val="000099"/>
                </a:solidFill>
                <a:latin typeface="Tahoma" pitchFamily="34" charset="0"/>
              </a:rPr>
              <a:t>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Готовьтесь к худшему!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722563"/>
            <a:ext cx="728186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0066"/>
                </a:solidFill>
              </a:rPr>
              <a:t>Разрабатывайте и проверяйте осуществимость планов восстановления после аварий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Вспомните, где лежат дистрибутивы, лицензионные ключи, ЗИП, </a:t>
            </a:r>
            <a:r>
              <a:rPr lang="ru-RU" sz="1600" b="1" dirty="0" err="1">
                <a:solidFill>
                  <a:srgbClr val="000066"/>
                </a:solidFill>
              </a:rPr>
              <a:t>бекапы</a:t>
            </a:r>
            <a:r>
              <a:rPr lang="ru-RU" sz="1600" b="1" dirty="0">
                <a:solidFill>
                  <a:srgbClr val="000066"/>
                </a:solidFill>
              </a:rPr>
              <a:t> и прочее необходимое при реализации плана восстановления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Выполните шаги по процедуре восстановления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0066"/>
                </a:solidFill>
              </a:rPr>
              <a:t>Используйте новые или другие проверенные методы повышающие эффективность восстановления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Виртуализация и создание снимков системы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Точки восстановления ОС</a:t>
            </a:r>
          </a:p>
        </p:txBody>
      </p:sp>
    </p:spTree>
    <p:extLst>
      <p:ext uri="{BB962C8B-B14F-4D97-AF65-F5344CB8AC3E}">
        <p14:creationId xmlns:p14="http://schemas.microsoft.com/office/powerpoint/2010/main" val="1322130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Будьте бдительны!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332510" y="1764145"/>
            <a:ext cx="8611466" cy="424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0066"/>
                </a:solidFill>
              </a:rPr>
              <a:t>Следите за публикациями </a:t>
            </a:r>
            <a:r>
              <a:rPr lang="en-US" sz="2000" b="1" dirty="0">
                <a:solidFill>
                  <a:srgbClr val="000066"/>
                </a:solidFill>
              </a:rPr>
              <a:t>ICS-CERT </a:t>
            </a:r>
            <a:r>
              <a:rPr lang="ru-RU" sz="2000" b="1" dirty="0">
                <a:solidFill>
                  <a:srgbClr val="000066"/>
                </a:solidFill>
              </a:rPr>
              <a:t>и других </a:t>
            </a:r>
            <a:r>
              <a:rPr lang="ru-RU" sz="2000" b="1" dirty="0" smtClean="0">
                <a:solidFill>
                  <a:srgbClr val="000066"/>
                </a:solidFill>
              </a:rPr>
              <a:t>источников:</a:t>
            </a:r>
            <a:endParaRPr lang="ru-RU" sz="2000" b="1" dirty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66"/>
                </a:solidFill>
              </a:rPr>
              <a:t>ICS-</a:t>
            </a:r>
            <a:r>
              <a:rPr lang="ru-RU" sz="1600" b="1" dirty="0">
                <a:solidFill>
                  <a:srgbClr val="000066"/>
                </a:solidFill>
              </a:rPr>
              <a:t>С</a:t>
            </a:r>
            <a:r>
              <a:rPr lang="en-US" sz="1600" b="1" dirty="0">
                <a:solidFill>
                  <a:srgbClr val="000066"/>
                </a:solidFill>
              </a:rPr>
              <a:t>ERT, </a:t>
            </a:r>
            <a:r>
              <a:rPr lang="en-US" sz="1600" b="1" dirty="0" err="1">
                <a:solidFill>
                  <a:srgbClr val="000066"/>
                </a:solidFill>
              </a:rPr>
              <a:t>Digitalbond</a:t>
            </a:r>
            <a:r>
              <a:rPr lang="en-US" sz="1600" b="1" dirty="0">
                <a:solidFill>
                  <a:srgbClr val="000066"/>
                </a:solidFill>
              </a:rPr>
              <a:t>, </a:t>
            </a:r>
            <a:r>
              <a:rPr lang="en-US" sz="1600" b="1" dirty="0" err="1">
                <a:solidFill>
                  <a:srgbClr val="000066"/>
                </a:solidFill>
              </a:rPr>
              <a:t>Toffino</a:t>
            </a:r>
            <a:r>
              <a:rPr lang="en-US" sz="1600" b="1" dirty="0">
                <a:solidFill>
                  <a:srgbClr val="000066"/>
                </a:solidFill>
              </a:rPr>
              <a:t>, RISI, MITRE (CVE, CWE)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Отчеты исследователей ИБ (</a:t>
            </a:r>
            <a:r>
              <a:rPr lang="en-US" sz="1600" b="1" dirty="0">
                <a:solidFill>
                  <a:srgbClr val="000066"/>
                </a:solidFill>
              </a:rPr>
              <a:t>Beresford, </a:t>
            </a:r>
            <a:r>
              <a:rPr lang="en-US" sz="1600" b="1" dirty="0" err="1">
                <a:solidFill>
                  <a:srgbClr val="000066"/>
                </a:solidFill>
              </a:rPr>
              <a:t>Santamarta</a:t>
            </a:r>
            <a:r>
              <a:rPr lang="en-US" sz="1600" b="1" dirty="0">
                <a:solidFill>
                  <a:srgbClr val="000066"/>
                </a:solidFill>
              </a:rPr>
              <a:t>, </a:t>
            </a:r>
            <a:r>
              <a:rPr lang="en-US" sz="1600" b="1" dirty="0" err="1">
                <a:solidFill>
                  <a:srgbClr val="000066"/>
                </a:solidFill>
              </a:rPr>
              <a:t>Auriemma</a:t>
            </a:r>
            <a:r>
              <a:rPr lang="en-US" sz="1600" b="1" dirty="0">
                <a:solidFill>
                  <a:srgbClr val="000066"/>
                </a:solidFill>
              </a:rPr>
              <a:t>, Wightman</a:t>
            </a:r>
            <a:r>
              <a:rPr lang="ru-RU" sz="1600" b="1" dirty="0">
                <a:solidFill>
                  <a:srgbClr val="000066"/>
                </a:solidFill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Ни </a:t>
            </a:r>
            <a:r>
              <a:rPr lang="ru-RU" sz="2000" b="1" dirty="0">
                <a:solidFill>
                  <a:srgbClr val="000066"/>
                </a:solidFill>
              </a:rPr>
              <a:t>одно технологическое нарушение или инцидент не должны остаться без выяснения причин его возникновения!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Собирайте информацию о технологических нарушениях и инцидентах, анализируйте результаты расследований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Используйте имеющиеся средства регистрации и анализа событий (журналы устройств и программного обеспечения)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0066"/>
                </a:solidFill>
              </a:rPr>
              <a:t>Внедряйте новые средства и системы, имеющие функции предупреждения и оповещения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ПО антивирусной </a:t>
            </a:r>
            <a:r>
              <a:rPr lang="ru-RU" sz="1600" b="1" dirty="0" smtClean="0">
                <a:solidFill>
                  <a:srgbClr val="000066"/>
                </a:solidFill>
              </a:rPr>
              <a:t>защиты и контроль приложений (белые списки)</a:t>
            </a:r>
            <a:endParaRPr lang="ru-RU" sz="1600" b="1" dirty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Системы обнаружения подозрительной активности (</a:t>
            </a:r>
            <a:r>
              <a:rPr lang="en-US" sz="1600" b="1" dirty="0">
                <a:solidFill>
                  <a:srgbClr val="000066"/>
                </a:solidFill>
              </a:rPr>
              <a:t>network, host IDS</a:t>
            </a:r>
            <a:r>
              <a:rPr lang="ru-RU" sz="1600" b="1" dirty="0">
                <a:solidFill>
                  <a:srgbClr val="000066"/>
                </a:solidFill>
              </a:rPr>
              <a:t>)</a:t>
            </a:r>
            <a:endParaRPr lang="en-US" sz="1600" b="1" dirty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66"/>
                </a:solidFill>
              </a:rPr>
              <a:t>Security information and event management </a:t>
            </a:r>
            <a:r>
              <a:rPr lang="ru-RU" sz="1600" b="1" dirty="0">
                <a:solidFill>
                  <a:srgbClr val="000066"/>
                </a:solidFill>
              </a:rPr>
              <a:t>(</a:t>
            </a:r>
            <a:r>
              <a:rPr lang="en-US" sz="1600" b="1" dirty="0">
                <a:solidFill>
                  <a:srgbClr val="000066"/>
                </a:solidFill>
              </a:rPr>
              <a:t>SIEM</a:t>
            </a:r>
            <a:r>
              <a:rPr lang="ru-RU" sz="1600" b="1" dirty="0">
                <a:solidFill>
                  <a:srgbClr val="000066"/>
                </a:solidFill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Приманки-ловушки (</a:t>
            </a:r>
            <a:r>
              <a:rPr lang="en-US" sz="1600" b="1" dirty="0">
                <a:solidFill>
                  <a:srgbClr val="000066"/>
                </a:solidFill>
              </a:rPr>
              <a:t>honeypot)</a:t>
            </a:r>
            <a:endParaRPr lang="ru-RU" sz="1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71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9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9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9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91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Действуйте!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722563"/>
            <a:ext cx="728186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>
                <a:solidFill>
                  <a:srgbClr val="000066"/>
                </a:solidFill>
              </a:rPr>
              <a:t>Используйте доступные меры: от простого к сложного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Усиленная </a:t>
            </a:r>
            <a:r>
              <a:rPr lang="ru-RU" sz="2000" b="1" dirty="0">
                <a:solidFill>
                  <a:srgbClr val="000066"/>
                </a:solidFill>
              </a:rPr>
              <a:t>аутентификации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0066"/>
                </a:solidFill>
              </a:rPr>
              <a:t>«Белые списки» </a:t>
            </a:r>
            <a:r>
              <a:rPr lang="ru-RU" sz="2000" b="1" dirty="0" smtClean="0">
                <a:solidFill>
                  <a:srgbClr val="000066"/>
                </a:solidFill>
              </a:rPr>
              <a:t>приложений и ПО </a:t>
            </a:r>
            <a:r>
              <a:rPr lang="ru-RU" sz="2000" b="1" dirty="0">
                <a:solidFill>
                  <a:srgbClr val="000066"/>
                </a:solidFill>
              </a:rPr>
              <a:t>антивирусной защиты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Защита </a:t>
            </a:r>
            <a:r>
              <a:rPr lang="ru-RU" sz="2000" b="1" dirty="0">
                <a:solidFill>
                  <a:srgbClr val="000066"/>
                </a:solidFill>
              </a:rPr>
              <a:t>периметра и сегментация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0066"/>
                </a:solidFill>
              </a:rPr>
              <a:t>Защита удаленного доступа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Архитектурные решения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B050"/>
                </a:solidFill>
              </a:rPr>
              <a:t>Помните</a:t>
            </a:r>
            <a:r>
              <a:rPr lang="ru-RU" sz="2000" b="1" dirty="0">
                <a:solidFill>
                  <a:srgbClr val="00B050"/>
                </a:solidFill>
              </a:rPr>
              <a:t>! Затраты на внедрение решений </a:t>
            </a:r>
            <a:r>
              <a:rPr lang="ru-RU" sz="2000" b="1" dirty="0" smtClean="0">
                <a:solidFill>
                  <a:srgbClr val="00B050"/>
                </a:solidFill>
              </a:rPr>
              <a:t>ИБ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B050"/>
                </a:solidFill>
              </a:rPr>
              <a:t>НЕ </a:t>
            </a:r>
            <a:r>
              <a:rPr lang="ru-RU" sz="2000" b="1" dirty="0">
                <a:solidFill>
                  <a:srgbClr val="00B050"/>
                </a:solidFill>
              </a:rPr>
              <a:t>должны превышать выгоду от автоматизации, иначе лучше жить в каменном веке ручного управления!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endParaRPr lang="ru-RU" sz="2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19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9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Усиленная аутентификация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551710" y="2205037"/>
            <a:ext cx="6797964" cy="366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0066"/>
                </a:solidFill>
              </a:rPr>
              <a:t>Наш опыт в проведении аудитов и тестов на проникновение привел к следующим выводам:</a:t>
            </a:r>
            <a:endParaRPr lang="ru-RU" sz="2000" b="1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</a:rPr>
              <a:t>Почти все </a:t>
            </a:r>
            <a:r>
              <a:rPr lang="ru-RU" sz="1600" b="1" dirty="0" smtClean="0">
                <a:solidFill>
                  <a:srgbClr val="000066"/>
                </a:solidFill>
              </a:rPr>
              <a:t>АРМы </a:t>
            </a:r>
            <a:r>
              <a:rPr lang="ru-RU" sz="1600" b="1" dirty="0">
                <a:solidFill>
                  <a:srgbClr val="000066"/>
                </a:solidFill>
              </a:rPr>
              <a:t>и </a:t>
            </a:r>
            <a:r>
              <a:rPr lang="ru-RU" sz="1600" b="1" dirty="0" smtClean="0">
                <a:solidFill>
                  <a:srgbClr val="000066"/>
                </a:solidFill>
              </a:rPr>
              <a:t>серверы </a:t>
            </a:r>
            <a:r>
              <a:rPr lang="ru-RU" sz="1600" b="1" dirty="0">
                <a:solidFill>
                  <a:srgbClr val="000066"/>
                </a:solidFill>
              </a:rPr>
              <a:t>доступны </a:t>
            </a:r>
            <a:r>
              <a:rPr lang="ru-RU" sz="1600" b="1" dirty="0" smtClean="0">
                <a:solidFill>
                  <a:srgbClr val="000066"/>
                </a:solidFill>
              </a:rPr>
              <a:t>из корпоративной сети</a:t>
            </a:r>
            <a:endParaRPr lang="ru-RU" sz="1600" b="1" dirty="0">
              <a:solidFill>
                <a:srgbClr val="000066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0066"/>
                </a:solidFill>
              </a:rPr>
              <a:t>Даже, </a:t>
            </a:r>
            <a:r>
              <a:rPr lang="ru-RU" sz="1400" b="1" dirty="0">
                <a:solidFill>
                  <a:srgbClr val="000066"/>
                </a:solidFill>
              </a:rPr>
              <a:t>если </a:t>
            </a:r>
            <a:r>
              <a:rPr lang="ru-RU" sz="1400" b="1" dirty="0" smtClean="0">
                <a:solidFill>
                  <a:srgbClr val="000066"/>
                </a:solidFill>
              </a:rPr>
              <a:t>технологическая сеть изолирована, </a:t>
            </a:r>
            <a:r>
              <a:rPr lang="ru-RU" sz="1400" b="1" dirty="0">
                <a:solidFill>
                  <a:srgbClr val="000066"/>
                </a:solidFill>
              </a:rPr>
              <a:t>есть </a:t>
            </a:r>
            <a:r>
              <a:rPr lang="en-US" sz="1400" b="1" dirty="0">
                <a:solidFill>
                  <a:srgbClr val="000066"/>
                </a:solidFill>
              </a:rPr>
              <a:t>USB</a:t>
            </a:r>
            <a:endParaRPr lang="ru-RU" sz="1400" b="1" dirty="0">
              <a:solidFill>
                <a:srgbClr val="000066"/>
              </a:solidFill>
            </a:endParaRPr>
          </a:p>
          <a:p>
            <a:pPr marL="1257300" lvl="2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0066"/>
                </a:solidFill>
              </a:rPr>
              <a:t>На одном обследуемом объекте системный блок АРМа был закрыт в тумбочке на ключ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</a:rPr>
              <a:t>Почти везде </a:t>
            </a:r>
            <a:r>
              <a:rPr lang="ru-RU" sz="1600" b="1" dirty="0" smtClean="0">
                <a:solidFill>
                  <a:srgbClr val="000066"/>
                </a:solidFill>
              </a:rPr>
              <a:t>есть удаленный доступ к АРМ (</a:t>
            </a:r>
            <a:r>
              <a:rPr lang="en-US" sz="1600" b="1" dirty="0" smtClean="0">
                <a:solidFill>
                  <a:srgbClr val="000066"/>
                </a:solidFill>
              </a:rPr>
              <a:t>RDP, </a:t>
            </a:r>
            <a:r>
              <a:rPr lang="en-US" sz="1600" b="1" dirty="0" err="1" smtClean="0">
                <a:solidFill>
                  <a:srgbClr val="000066"/>
                </a:solidFill>
              </a:rPr>
              <a:t>Radmin</a:t>
            </a:r>
            <a:r>
              <a:rPr lang="ru-RU" sz="1600" b="1" dirty="0" smtClean="0">
                <a:solidFill>
                  <a:srgbClr val="000066"/>
                </a:solidFill>
              </a:rPr>
              <a:t>)</a:t>
            </a:r>
            <a:endParaRPr lang="en-US" sz="1600" b="1" dirty="0" smtClean="0">
              <a:solidFill>
                <a:srgbClr val="000066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0066"/>
                </a:solidFill>
              </a:rPr>
              <a:t>Даже, если удаленный доступ закрыт, уязвимости используемых </a:t>
            </a:r>
            <a:r>
              <a:rPr lang="ru-RU" sz="1400" b="1" dirty="0" smtClean="0">
                <a:solidFill>
                  <a:srgbClr val="FF0000"/>
                </a:solidFill>
              </a:rPr>
              <a:t>не обновляемых</a:t>
            </a:r>
            <a:r>
              <a:rPr lang="ru-RU" sz="1400" b="1" dirty="0" smtClean="0">
                <a:solidFill>
                  <a:srgbClr val="000066"/>
                </a:solidFill>
              </a:rPr>
              <a:t> версий ОС </a:t>
            </a:r>
            <a:r>
              <a:rPr lang="en-US" sz="1400" b="1" dirty="0" smtClean="0">
                <a:solidFill>
                  <a:srgbClr val="000066"/>
                </a:solidFill>
              </a:rPr>
              <a:t>Windows</a:t>
            </a:r>
            <a:r>
              <a:rPr lang="ru-RU" sz="1400" b="1" dirty="0" smtClean="0">
                <a:solidFill>
                  <a:srgbClr val="000066"/>
                </a:solidFill>
              </a:rPr>
              <a:t> позволяет его получить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</a:rPr>
              <a:t>Везде</a:t>
            </a:r>
            <a:r>
              <a:rPr lang="ru-RU" sz="1600" b="1" dirty="0" smtClean="0">
                <a:solidFill>
                  <a:srgbClr val="000066"/>
                </a:solidFill>
              </a:rPr>
              <a:t> используются слабые </a:t>
            </a:r>
            <a:r>
              <a:rPr lang="ru-RU" sz="1600" b="1" dirty="0">
                <a:solidFill>
                  <a:srgbClr val="000066"/>
                </a:solidFill>
              </a:rPr>
              <a:t>пароли (3-4 символа, </a:t>
            </a:r>
            <a:r>
              <a:rPr lang="ru-RU" sz="1600" b="1" dirty="0" smtClean="0">
                <a:solidFill>
                  <a:srgbClr val="000066"/>
                </a:solidFill>
              </a:rPr>
              <a:t>максимум </a:t>
            </a:r>
            <a:r>
              <a:rPr lang="en-US" sz="1600" b="1" dirty="0" smtClean="0">
                <a:solidFill>
                  <a:srgbClr val="000066"/>
                </a:solidFill>
              </a:rPr>
              <a:t>6</a:t>
            </a:r>
            <a:r>
              <a:rPr lang="ru-RU" sz="1600" b="1" dirty="0">
                <a:solidFill>
                  <a:srgbClr val="000066"/>
                </a:solidFill>
              </a:rPr>
              <a:t>, </a:t>
            </a:r>
            <a:r>
              <a:rPr lang="ru-RU" sz="1600" b="1" dirty="0" err="1" smtClean="0">
                <a:solidFill>
                  <a:srgbClr val="000066"/>
                </a:solidFill>
              </a:rPr>
              <a:t>стикеры</a:t>
            </a:r>
            <a:r>
              <a:rPr lang="ru-RU" sz="1600" b="1" dirty="0" smtClean="0">
                <a:solidFill>
                  <a:srgbClr val="000066"/>
                </a:solidFill>
              </a:rPr>
              <a:t> с </a:t>
            </a:r>
            <a:r>
              <a:rPr lang="ru-RU" sz="1600" b="1" dirty="0">
                <a:solidFill>
                  <a:srgbClr val="000066"/>
                </a:solidFill>
              </a:rPr>
              <a:t>паролями на столах дежурного персонала)</a:t>
            </a:r>
            <a:endParaRPr lang="en-US" sz="1600" b="1" dirty="0">
              <a:solidFill>
                <a:srgbClr val="000066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b="1" dirty="0" err="1" smtClean="0">
                <a:solidFill>
                  <a:srgbClr val="000066"/>
                </a:solidFill>
              </a:rPr>
              <a:t>Хеши</a:t>
            </a:r>
            <a:r>
              <a:rPr lang="ru-RU" sz="1400" b="1" dirty="0" smtClean="0">
                <a:solidFill>
                  <a:srgbClr val="000066"/>
                </a:solidFill>
              </a:rPr>
              <a:t> таких паролей подбираются максимум за сутки</a:t>
            </a:r>
          </a:p>
          <a:p>
            <a:pPr marL="8001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FF0000"/>
                </a:solidFill>
              </a:rPr>
              <a:t>Все </a:t>
            </a:r>
            <a:r>
              <a:rPr lang="ru-RU" sz="1400" b="1" dirty="0" smtClean="0">
                <a:solidFill>
                  <a:srgbClr val="000066"/>
                </a:solidFill>
              </a:rPr>
              <a:t>пароли из 6 символов были паролями «по умолчанию» и присутствовали в проектной и технической документации производителя</a:t>
            </a:r>
            <a:endParaRPr lang="ru-RU" sz="1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98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9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9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Успешная атака на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АРМ дежурного подстанции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" y="2218819"/>
            <a:ext cx="8350149" cy="405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нак запрета 2"/>
          <p:cNvSpPr/>
          <p:nvPr/>
        </p:nvSpPr>
        <p:spPr>
          <a:xfrm>
            <a:off x="626587" y="3048000"/>
            <a:ext cx="1211471" cy="221674"/>
          </a:xfrm>
          <a:prstGeom prst="noSmoking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нак запрета 7"/>
          <p:cNvSpPr/>
          <p:nvPr/>
        </p:nvSpPr>
        <p:spPr>
          <a:xfrm>
            <a:off x="945241" y="5943600"/>
            <a:ext cx="1211471" cy="335034"/>
          </a:xfrm>
          <a:prstGeom prst="noSmoking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нак запрета 8"/>
          <p:cNvSpPr/>
          <p:nvPr/>
        </p:nvSpPr>
        <p:spPr>
          <a:xfrm>
            <a:off x="626586" y="2218819"/>
            <a:ext cx="1211471" cy="221674"/>
          </a:xfrm>
          <a:prstGeom prst="noSmoking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нак запрета 9"/>
          <p:cNvSpPr/>
          <p:nvPr/>
        </p:nvSpPr>
        <p:spPr>
          <a:xfrm>
            <a:off x="4094842" y="2228130"/>
            <a:ext cx="1211471" cy="221674"/>
          </a:xfrm>
          <a:prstGeom prst="noSmoking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25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Пароль на столе дежурного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2" descr="\\bishop\zenith\ФСК\2011_ФСК_Обследование\12_Отчет\06_МЭС_Урала\99_RAW_DATA\ТС\Фотоматериалы (IP адреса, пользователи)\МУСЭ СУ электропитание\IMAG03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19" y="1620321"/>
            <a:ext cx="3072841" cy="46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ольцо 5"/>
          <p:cNvSpPr/>
          <p:nvPr/>
        </p:nvSpPr>
        <p:spPr>
          <a:xfrm>
            <a:off x="3805382" y="5209309"/>
            <a:ext cx="1015278" cy="1020273"/>
          </a:xfrm>
          <a:prstGeom prst="donut">
            <a:avLst>
              <a:gd name="adj" fmla="val 715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102224" y="2087419"/>
            <a:ext cx="3496831" cy="399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0066"/>
                </a:solidFill>
              </a:rPr>
              <a:t>Курьезный случай:</a:t>
            </a:r>
          </a:p>
          <a:p>
            <a:pPr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0066"/>
                </a:solidFill>
              </a:rPr>
              <a:t>При проникновении на АРМ с </a:t>
            </a:r>
            <a:r>
              <a:rPr lang="en-US" sz="2000" b="1" dirty="0" smtClean="0">
                <a:solidFill>
                  <a:srgbClr val="000066"/>
                </a:solidFill>
              </a:rPr>
              <a:t>Windows 7</a:t>
            </a:r>
            <a:r>
              <a:rPr lang="ru-RU" sz="2000" b="1" dirty="0" smtClean="0">
                <a:solidFill>
                  <a:srgbClr val="000066"/>
                </a:solidFill>
              </a:rPr>
              <a:t> было обнаружено, что пользователь использовал при аутентификации встроенную возможность ОС для подсказки пароля. Подсказка содержала …</a:t>
            </a:r>
          </a:p>
          <a:p>
            <a:pPr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>
                <a:solidFill>
                  <a:srgbClr val="FF0000"/>
                </a:solidFill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</a:rPr>
              <a:t>ароль!</a:t>
            </a:r>
          </a:p>
          <a:p>
            <a:pPr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endParaRPr lang="ru-RU" sz="2000" b="1" dirty="0" smtClean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4749" y="5403456"/>
            <a:ext cx="98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Пароль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59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Усиленная аутентификация (вариант 1)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013527"/>
            <a:ext cx="5403705" cy="399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Решение для АРМ АСУТП</a:t>
            </a:r>
            <a:endParaRPr lang="ru-RU" sz="2000" b="1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Ревизия и смена паролей для всех учетных записей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b="1" dirty="0" err="1" smtClean="0">
                <a:solidFill>
                  <a:srgbClr val="000066"/>
                </a:solidFill>
              </a:rPr>
              <a:t>SmartCard</a:t>
            </a: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</a:rPr>
              <a:t>считыватель с функцией эмуляции клавиатуры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Программатор и карточки </a:t>
            </a:r>
            <a:r>
              <a:rPr lang="en-US" sz="2000" b="1" dirty="0" err="1" smtClean="0">
                <a:solidFill>
                  <a:srgbClr val="000066"/>
                </a:solidFill>
              </a:rPr>
              <a:t>SmartCard</a:t>
            </a:r>
            <a:endParaRPr lang="ru-RU" sz="2000" b="1" dirty="0">
              <a:solidFill>
                <a:srgbClr val="000066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0066"/>
                </a:solidFill>
              </a:rPr>
              <a:t>Пароль вводится при поднесении карточки к считывателю (курсор должен быть в поле ввода пароля)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B050"/>
                </a:solidFill>
              </a:rPr>
              <a:t>И уровень защиты повышен и оператору удобно!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Smart Card Programmer and Reader for all Smart C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198" y="22050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t3.gstatic.com/images?q=tbn:ANd9GcTq_-1w3UcTGYMQ_qWUJZiOprN4mbBtID96grzZAyJE4TMT6h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927" y="4281621"/>
            <a:ext cx="1971542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90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my.ilstu.edu/~jaowens3/Typing%20page/keybear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932" y="3912990"/>
            <a:ext cx="2124364" cy="202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Усиленная аутентификация (вариант 2)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551710" y="2205037"/>
            <a:ext cx="6797964" cy="366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endParaRPr lang="ru-RU" sz="1400" b="1" dirty="0">
              <a:solidFill>
                <a:srgbClr val="000066"/>
              </a:solidFill>
            </a:endParaRPr>
          </a:p>
        </p:txBody>
      </p:sp>
      <p:pic>
        <p:nvPicPr>
          <p:cNvPr id="4" name="Picture 4" descr="http://t3.gstatic.com/images?q=tbn:ANd9GcSQBb-sFMBHxiXYY7suobTfefzj5aRcl3SWQ8dgiv2ZMUXv30Hk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4229" y="4039681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t2.gstatic.com/images?q=tbn:ANd9GcRuU6pBISYjcQj8tdLPTkmLeGqz699kTHu2yIQT5aLpCezgc2YnV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74" y="1885371"/>
            <a:ext cx="20859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t2.gstatic.com/images?q=tbn:ANd9GcQ0Sh1Z-REhC3FYAUVDFXsDzfQYPe4LnJgtKXu9GuCwqd75jMQin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63" y="1905141"/>
            <a:ext cx="1705265" cy="14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591752" y="3107888"/>
            <a:ext cx="655782" cy="2364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Драйвер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50692" y="2665987"/>
            <a:ext cx="655782" cy="236450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Коннектор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94910" y="2232317"/>
            <a:ext cx="655782" cy="2364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Приложение</a:t>
            </a:r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 rot="17983828">
            <a:off x="4704856" y="2513481"/>
            <a:ext cx="452582" cy="4322195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608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Усиленная аутентификация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551709" y="1939637"/>
            <a:ext cx="7392266" cy="406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0066"/>
                </a:solidFill>
              </a:rPr>
              <a:t>Плюсы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Применение сложных паролей, которые намного труднее подглядеть, запомнить или подобрать (</a:t>
            </a:r>
            <a:r>
              <a:rPr lang="ru-RU" sz="2000" b="1" dirty="0" smtClean="0">
                <a:solidFill>
                  <a:srgbClr val="00B050"/>
                </a:solidFill>
              </a:rPr>
              <a:t>повышение уровня защищенности</a:t>
            </a:r>
            <a:r>
              <a:rPr lang="ru-RU" sz="2000" b="1" dirty="0" smtClean="0">
                <a:solidFill>
                  <a:srgbClr val="000066"/>
                </a:solidFill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Удобнее чем вводить пароль с клавиатуры, даже если пароль «111» (</a:t>
            </a:r>
            <a:r>
              <a:rPr lang="ru-RU" sz="2000" b="1" dirty="0" smtClean="0">
                <a:solidFill>
                  <a:srgbClr val="00B050"/>
                </a:solidFill>
              </a:rPr>
              <a:t>повышение эргономичности рабочего места</a:t>
            </a:r>
            <a:r>
              <a:rPr lang="ru-RU" sz="2000" b="1" dirty="0" smtClean="0">
                <a:solidFill>
                  <a:srgbClr val="000066"/>
                </a:solidFill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Возможность определения признака «внутренний/внешний</a:t>
            </a:r>
            <a:r>
              <a:rPr lang="ru-RU" sz="2000" b="1" dirty="0">
                <a:solidFill>
                  <a:srgbClr val="000066"/>
                </a:solidFill>
              </a:rPr>
              <a:t>» </a:t>
            </a:r>
            <a:r>
              <a:rPr lang="ru-RU" sz="2000" b="1" dirty="0" smtClean="0">
                <a:solidFill>
                  <a:srgbClr val="000066"/>
                </a:solidFill>
              </a:rPr>
              <a:t>при помощи журналов (</a:t>
            </a:r>
            <a:r>
              <a:rPr lang="ru-RU" sz="2000" b="1" dirty="0" smtClean="0">
                <a:solidFill>
                  <a:srgbClr val="00B050"/>
                </a:solidFill>
              </a:rPr>
              <a:t>расследование инцидентов</a:t>
            </a:r>
            <a:r>
              <a:rPr lang="ru-RU" sz="2000" b="1" dirty="0" smtClean="0">
                <a:solidFill>
                  <a:srgbClr val="000066"/>
                </a:solidFill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ru-RU" sz="2000" b="1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38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антивирусной защиты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205038"/>
            <a:ext cx="3498484" cy="179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070" y="4142270"/>
            <a:ext cx="3308794" cy="186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1967345"/>
            <a:ext cx="3640931" cy="404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Оценка необходимости ПО антивирусной защиты</a:t>
            </a:r>
            <a:endParaRPr lang="ru-RU" sz="2000" b="1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Плюсы</a:t>
            </a:r>
            <a:endParaRPr lang="ru-RU" sz="2000" b="1" dirty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</a:rPr>
              <a:t>Вредоносное ПО все-таки проникает в АСУТП и с ним необходимо бороться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</a:rPr>
              <a:t>Индикатор возможных угроз, требующих дальнейшего внимания и расследования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Минусы</a:t>
            </a:r>
            <a:endParaRPr lang="ru-RU" sz="2000" b="1" dirty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</a:rPr>
              <a:t>Низкая эффективность противодействия уникальному и ранее неизвестному вредоносному ПО (0-</a:t>
            </a:r>
            <a:r>
              <a:rPr lang="en-US" sz="1600" b="1" dirty="0" smtClean="0">
                <a:solidFill>
                  <a:srgbClr val="000066"/>
                </a:solidFill>
              </a:rPr>
              <a:t>day</a:t>
            </a:r>
            <a:r>
              <a:rPr lang="ru-RU" sz="1600" b="1" dirty="0">
                <a:solidFill>
                  <a:srgbClr val="000066"/>
                </a:solidFill>
              </a:rPr>
              <a:t> </a:t>
            </a:r>
            <a:r>
              <a:rPr lang="ru-RU" sz="1600" b="1" dirty="0" smtClean="0">
                <a:solidFill>
                  <a:srgbClr val="000066"/>
                </a:solidFill>
              </a:rPr>
              <a:t>уязвимости)</a:t>
            </a:r>
            <a:endParaRPr lang="ru-RU" sz="1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65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Материалы по защите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АСУТП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662113" y="2050473"/>
            <a:ext cx="7280006" cy="402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По мнению экспертов разработка отраслевых стандартов ИБ АСУТП в энергетике должна основываться на:</a:t>
            </a:r>
            <a:endParaRPr lang="ru-RU" sz="2000" b="1" dirty="0" smtClean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</a:rPr>
              <a:t>Документах о КСИИ и НСД в АС (ФСТЭК)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000066"/>
                </a:solidFill>
              </a:rPr>
              <a:t>NIST SP 800-82</a:t>
            </a:r>
            <a:endParaRPr lang="en-US" sz="1600" b="1" dirty="0">
              <a:solidFill>
                <a:srgbClr val="000066"/>
              </a:solidFill>
            </a:endParaRPr>
          </a:p>
          <a:p>
            <a:pPr marL="1200150" lvl="2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000066"/>
                </a:solidFill>
              </a:rPr>
              <a:t>DHS Common </a:t>
            </a:r>
            <a:r>
              <a:rPr lang="en-US" sz="1600" b="1" dirty="0" err="1" smtClean="0">
                <a:solidFill>
                  <a:srgbClr val="000066"/>
                </a:solidFill>
              </a:rPr>
              <a:t>Cybersecurity</a:t>
            </a:r>
            <a:r>
              <a:rPr lang="en-US" sz="1600" b="1" dirty="0" smtClean="0">
                <a:solidFill>
                  <a:srgbClr val="000066"/>
                </a:solidFill>
              </a:rPr>
              <a:t> Vulnerabilities in ICS</a:t>
            </a:r>
            <a:endParaRPr lang="ru-RU" sz="1600" b="1" dirty="0" smtClean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66"/>
                </a:solidFill>
              </a:rPr>
              <a:t>NERC CIP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66"/>
                </a:solidFill>
              </a:rPr>
              <a:t>NISTIR 7628 </a:t>
            </a:r>
            <a:r>
              <a:rPr lang="en-US" sz="1600" b="1" dirty="0" smtClean="0">
                <a:solidFill>
                  <a:srgbClr val="000066"/>
                </a:solidFill>
              </a:rPr>
              <a:t>(</a:t>
            </a:r>
            <a:r>
              <a:rPr lang="en-US" sz="1600" b="1" dirty="0" err="1" smtClean="0">
                <a:solidFill>
                  <a:srgbClr val="000066"/>
                </a:solidFill>
              </a:rPr>
              <a:t>SmartGrid</a:t>
            </a:r>
            <a:r>
              <a:rPr lang="en-US" sz="1600" b="1" dirty="0">
                <a:solidFill>
                  <a:srgbClr val="000066"/>
                </a:solidFill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000066"/>
                </a:solidFill>
              </a:rPr>
              <a:t>ISA-99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en-US" sz="1600" b="1" dirty="0">
              <a:solidFill>
                <a:srgbClr val="000066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Материалы компании ЭЛВИС-ПЛЮС: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66"/>
                </a:solidFill>
                <a:hlinkClick r:id="rId3"/>
              </a:rPr>
              <a:t>http://elvis.ru/competency</a:t>
            </a:r>
            <a:r>
              <a:rPr lang="en-US" sz="1600" b="1" dirty="0">
                <a:solidFill>
                  <a:srgbClr val="000066"/>
                </a:solidFill>
                <a:hlinkClick r:id="rId3"/>
              </a:rPr>
              <a:t>/</a:t>
            </a:r>
            <a:endParaRPr lang="ru-RU" sz="1600" b="1" dirty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000066"/>
                </a:solidFill>
                <a:hlinkClick r:id="rId4"/>
              </a:rPr>
              <a:t>http</a:t>
            </a:r>
            <a:r>
              <a:rPr lang="en-US" sz="1600" b="1" dirty="0">
                <a:solidFill>
                  <a:srgbClr val="000066"/>
                </a:solidFill>
                <a:hlinkClick r:id="rId4"/>
              </a:rPr>
              <a:t>://elvis.ru/competency/materials_activities</a:t>
            </a:r>
            <a:r>
              <a:rPr lang="en-US" sz="1600" b="1" dirty="0" smtClean="0">
                <a:solidFill>
                  <a:srgbClr val="000066"/>
                </a:solidFill>
                <a:hlinkClick r:id="rId4"/>
              </a:rPr>
              <a:t>/</a:t>
            </a:r>
            <a:r>
              <a:rPr lang="en-US" sz="1600" b="1" dirty="0" smtClean="0">
                <a:solidFill>
                  <a:srgbClr val="000066"/>
                </a:solidFill>
              </a:rPr>
              <a:t> (</a:t>
            </a:r>
            <a:r>
              <a:rPr lang="en-US" sz="1600" b="1" dirty="0" err="1" smtClean="0">
                <a:solidFill>
                  <a:srgbClr val="000066"/>
                </a:solidFill>
              </a:rPr>
              <a:t>Infobez</a:t>
            </a:r>
            <a:r>
              <a:rPr lang="en-US" sz="1600" b="1" dirty="0" smtClean="0">
                <a:solidFill>
                  <a:srgbClr val="000066"/>
                </a:solidFill>
              </a:rPr>
              <a:t> 2012)</a:t>
            </a:r>
            <a:endParaRPr lang="en-US" sz="1600" b="1" dirty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ru-RU" sz="1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76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«Белые списки» приложений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722563"/>
            <a:ext cx="728186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Решения </a:t>
            </a:r>
            <a:r>
              <a:rPr lang="en-US" sz="2000" b="1" dirty="0" smtClean="0">
                <a:solidFill>
                  <a:srgbClr val="000066"/>
                </a:solidFill>
              </a:rPr>
              <a:t>McAfee</a:t>
            </a:r>
            <a:r>
              <a:rPr lang="ru-RU" sz="2000" b="1" dirty="0" smtClean="0">
                <a:solidFill>
                  <a:srgbClr val="000066"/>
                </a:solidFill>
              </a:rPr>
              <a:t>, </a:t>
            </a:r>
            <a:r>
              <a:rPr lang="en-US" sz="2000" b="1" dirty="0" smtClean="0">
                <a:solidFill>
                  <a:srgbClr val="000066"/>
                </a:solidFill>
              </a:rPr>
              <a:t>Kaspersky Lab</a:t>
            </a:r>
            <a:endParaRPr lang="ru-RU" sz="2000" b="1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Плюсы</a:t>
            </a:r>
            <a:endParaRPr lang="ru-RU" sz="2000" b="1" dirty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</a:rPr>
              <a:t>Фильтрация по принципу: запрещено все кроме того, что разрешено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0066"/>
                </a:solidFill>
              </a:rPr>
              <a:t>В </a:t>
            </a:r>
            <a:r>
              <a:rPr lang="ru-RU" sz="2000" b="1" dirty="0">
                <a:solidFill>
                  <a:srgbClr val="000066"/>
                </a:solidFill>
              </a:rPr>
              <a:t>настоящее время это решение активно внедряется в АСУТП за рубежом</a:t>
            </a:r>
          </a:p>
        </p:txBody>
      </p:sp>
    </p:spTree>
    <p:extLst>
      <p:ext uri="{BB962C8B-B14F-4D97-AF65-F5344CB8AC3E}">
        <p14:creationId xmlns:p14="http://schemas.microsoft.com/office/powerpoint/2010/main" val="2948113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Защита периметра и сегментация</a:t>
            </a: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004292"/>
            <a:ext cx="7281862" cy="66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Подход на основе «зон» и «каналов» изложен в </a:t>
            </a:r>
            <a:r>
              <a:rPr lang="en-US" sz="2000" b="1" dirty="0" smtClean="0">
                <a:solidFill>
                  <a:srgbClr val="000066"/>
                </a:solidFill>
              </a:rPr>
              <a:t>ANSI/ISA-99</a:t>
            </a:r>
            <a:endParaRPr lang="ru-RU" sz="2000" b="1" dirty="0">
              <a:solidFill>
                <a:srgbClr val="0000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098" y="2669310"/>
            <a:ext cx="6169891" cy="356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240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Защищенный удаленный доступ</a:t>
            </a: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096655"/>
            <a:ext cx="7281862" cy="391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Современный подход к организации обслуживания и эксплуатации требует наличия удаленного доступа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Активно используются (через Интернет и </a:t>
            </a:r>
            <a:r>
              <a:rPr lang="ru-RU" sz="2000" b="1" dirty="0" err="1" smtClean="0">
                <a:solidFill>
                  <a:srgbClr val="000066"/>
                </a:solidFill>
              </a:rPr>
              <a:t>Интранет</a:t>
            </a:r>
            <a:r>
              <a:rPr lang="ru-RU" sz="2000" b="1" dirty="0" smtClean="0">
                <a:solidFill>
                  <a:srgbClr val="000066"/>
                </a:solidFill>
              </a:rPr>
              <a:t>):</a:t>
            </a:r>
            <a:endParaRPr lang="ru-RU" sz="2000" b="1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Доступ с использованием веб-технологий (к прикладному ПО)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Терминальный доступ (к активным сетевым компонентам, серверам, АРМ и прикладному ПО)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0066"/>
                </a:solidFill>
              </a:rPr>
              <a:t>VPN </a:t>
            </a:r>
            <a:r>
              <a:rPr lang="ru-RU" sz="2000" b="1" dirty="0" smtClean="0">
                <a:solidFill>
                  <a:srgbClr val="000066"/>
                </a:solidFill>
              </a:rPr>
              <a:t>доступ (в технологическую сеть)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0066"/>
                </a:solidFill>
              </a:rPr>
              <a:t>Dial</a:t>
            </a:r>
            <a:r>
              <a:rPr lang="ru-RU" sz="2000" b="1" dirty="0" smtClean="0">
                <a:solidFill>
                  <a:srgbClr val="000066"/>
                </a:solidFill>
              </a:rPr>
              <a:t>-</a:t>
            </a:r>
            <a:r>
              <a:rPr lang="en-US" sz="2000" b="1" dirty="0" smtClean="0">
                <a:solidFill>
                  <a:srgbClr val="000066"/>
                </a:solidFill>
              </a:rPr>
              <a:t>U</a:t>
            </a:r>
            <a:r>
              <a:rPr lang="en-US" sz="2000" b="1" dirty="0">
                <a:solidFill>
                  <a:srgbClr val="000066"/>
                </a:solidFill>
              </a:rPr>
              <a:t>p</a:t>
            </a: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</a:rPr>
              <a:t>доступ (к отдельным устройствам по коммутируемым каналам связи)</a:t>
            </a:r>
            <a:endParaRPr lang="ru-RU" sz="2000" b="1" dirty="0">
              <a:solidFill>
                <a:srgbClr val="000066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0066"/>
                </a:solidFill>
              </a:rPr>
              <a:t>Там где это возможно, доступ должен предоставляться по запросу на время необходимое для проведения работ. Затем доступ должен быть закрыт.</a:t>
            </a:r>
            <a:endParaRPr lang="ru-RU" sz="2000" b="1" dirty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ru-RU" sz="1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40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Решения на рынке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831273" y="1661319"/>
            <a:ext cx="8112702" cy="467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Проведенные нами исследования показали, что на мировом рынке присутствует около 30 </a:t>
            </a:r>
            <a:r>
              <a:rPr lang="ru-RU" sz="2000" b="1" dirty="0" smtClean="0">
                <a:solidFill>
                  <a:srgbClr val="00B050"/>
                </a:solidFill>
              </a:rPr>
              <a:t>специализированных</a:t>
            </a:r>
            <a:r>
              <a:rPr lang="ru-RU" sz="2000" b="1" dirty="0" smtClean="0">
                <a:solidFill>
                  <a:srgbClr val="000066"/>
                </a:solidFill>
              </a:rPr>
              <a:t> зарубежных решений и 3 российских, как для производителей, так и операторов АСУТП: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b="1" dirty="0" err="1" smtClean="0">
                <a:solidFill>
                  <a:srgbClr val="000066"/>
                </a:solidFill>
              </a:rPr>
              <a:t>Tofino</a:t>
            </a:r>
            <a:r>
              <a:rPr lang="en-US" sz="2000" b="1" dirty="0" smtClean="0">
                <a:solidFill>
                  <a:srgbClr val="000066"/>
                </a:solidFill>
              </a:rPr>
              <a:t>, </a:t>
            </a:r>
            <a:r>
              <a:rPr lang="en-US" sz="2000" b="1" dirty="0" err="1" smtClean="0">
                <a:solidFill>
                  <a:srgbClr val="000066"/>
                </a:solidFill>
              </a:rPr>
              <a:t>Wurdltech</a:t>
            </a:r>
            <a:r>
              <a:rPr lang="en-US" sz="2000" b="1" dirty="0" smtClean="0">
                <a:solidFill>
                  <a:srgbClr val="000066"/>
                </a:solidFill>
              </a:rPr>
              <a:t>, Industrial Defender, Cisco, Waterfall, </a:t>
            </a:r>
            <a:r>
              <a:rPr lang="en-US" sz="2000" b="1" dirty="0" err="1" smtClean="0">
                <a:solidFill>
                  <a:srgbClr val="000066"/>
                </a:solidFill>
              </a:rPr>
              <a:t>MatriconOPC</a:t>
            </a:r>
            <a:r>
              <a:rPr lang="en-US" sz="2000" b="1" dirty="0" smtClean="0">
                <a:solidFill>
                  <a:srgbClr val="000066"/>
                </a:solidFill>
              </a:rPr>
              <a:t>, McAfee, EDF</a:t>
            </a:r>
            <a:r>
              <a:rPr lang="ru-RU" sz="2000" b="1" dirty="0" smtClean="0">
                <a:solidFill>
                  <a:srgbClr val="000066"/>
                </a:solidFill>
              </a:rPr>
              <a:t>, </a:t>
            </a:r>
            <a:r>
              <a:rPr lang="en-US" sz="2000" b="1" dirty="0" smtClean="0">
                <a:solidFill>
                  <a:srgbClr val="000066"/>
                </a:solidFill>
              </a:rPr>
              <a:t>Revere Security, Tenable Nessus, Canvas (SCADA+ Pack GLEG) </a:t>
            </a:r>
            <a:r>
              <a:rPr lang="ru-RU" sz="2000" b="1" dirty="0" smtClean="0">
                <a:solidFill>
                  <a:srgbClr val="000066"/>
                </a:solidFill>
              </a:rPr>
              <a:t>и другие</a:t>
            </a:r>
            <a:endParaRPr lang="en-US" sz="2000" b="1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err="1" smtClean="0">
                <a:solidFill>
                  <a:srgbClr val="000066"/>
                </a:solidFill>
              </a:rPr>
              <a:t>Станкоинформзащита</a:t>
            </a:r>
            <a:r>
              <a:rPr lang="ru-RU" sz="2000" b="1" dirty="0" smtClean="0">
                <a:solidFill>
                  <a:srgbClr val="000066"/>
                </a:solidFill>
              </a:rPr>
              <a:t>, ОКБ САПР, </a:t>
            </a:r>
            <a:r>
              <a:rPr lang="en-US" sz="2000" b="1" dirty="0" err="1" smtClean="0">
                <a:solidFill>
                  <a:srgbClr val="000066"/>
                </a:solidFill>
              </a:rPr>
              <a:t>MaxPatrol</a:t>
            </a:r>
            <a:endParaRPr lang="ru-RU" sz="2000" b="1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>
                <a:solidFill>
                  <a:srgbClr val="000066"/>
                </a:solidFill>
              </a:rPr>
              <a:t>Ведутся активные работы по созданию новых решений </a:t>
            </a:r>
            <a:r>
              <a:rPr lang="ru-RU" sz="2000" b="1" dirty="0" smtClean="0">
                <a:solidFill>
                  <a:srgbClr val="000066"/>
                </a:solidFill>
              </a:rPr>
              <a:t>(ОС для АСУТП от </a:t>
            </a:r>
            <a:r>
              <a:rPr lang="en-US" sz="2000" b="1" dirty="0" smtClean="0">
                <a:solidFill>
                  <a:srgbClr val="000066"/>
                </a:solidFill>
              </a:rPr>
              <a:t>Kaspersky </a:t>
            </a:r>
            <a:r>
              <a:rPr lang="en-US" sz="2000" b="1" dirty="0">
                <a:solidFill>
                  <a:srgbClr val="000066"/>
                </a:solidFill>
              </a:rPr>
              <a:t>Lab</a:t>
            </a:r>
            <a:r>
              <a:rPr lang="ru-RU" sz="2000" b="1" dirty="0">
                <a:solidFill>
                  <a:srgbClr val="000066"/>
                </a:solidFill>
              </a:rPr>
              <a:t>).</a:t>
            </a:r>
            <a:endParaRPr lang="en-US" sz="2000" b="1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Наблюдается тенденция поглощения крупными </a:t>
            </a:r>
            <a:r>
              <a:rPr lang="ru-RU" sz="2000" b="1" dirty="0" err="1" smtClean="0">
                <a:solidFill>
                  <a:srgbClr val="000066"/>
                </a:solidFill>
              </a:rPr>
              <a:t>вендорами</a:t>
            </a:r>
            <a:r>
              <a:rPr lang="ru-RU" sz="2000" b="1" dirty="0" smtClean="0">
                <a:solidFill>
                  <a:srgbClr val="000066"/>
                </a:solidFill>
              </a:rPr>
              <a:t> АСУТП производителей защищенных решений для промышленных сетей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0066"/>
                </a:solidFill>
              </a:rPr>
              <a:t>Siemens </a:t>
            </a:r>
            <a:r>
              <a:rPr lang="ru-RU" sz="2000" b="1" dirty="0" smtClean="0">
                <a:solidFill>
                  <a:srgbClr val="000066"/>
                </a:solidFill>
              </a:rPr>
              <a:t>и </a:t>
            </a:r>
            <a:r>
              <a:rPr lang="en-US" sz="2000" b="1" dirty="0" err="1" smtClean="0">
                <a:solidFill>
                  <a:srgbClr val="000066"/>
                </a:solidFill>
              </a:rPr>
              <a:t>RuggedCom</a:t>
            </a:r>
            <a:endParaRPr lang="en-US" sz="2000" b="1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0066"/>
                </a:solidFill>
              </a:rPr>
              <a:t>Belden/</a:t>
            </a:r>
            <a:r>
              <a:rPr lang="en-US" sz="2000" b="1" dirty="0" err="1" smtClean="0">
                <a:solidFill>
                  <a:srgbClr val="000066"/>
                </a:solidFill>
              </a:rPr>
              <a:t>Hirschmann</a:t>
            </a: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</a:rPr>
              <a:t>и </a:t>
            </a:r>
            <a:r>
              <a:rPr lang="en-US" sz="2000" b="1" dirty="0" err="1" smtClean="0">
                <a:solidFill>
                  <a:srgbClr val="000066"/>
                </a:solidFill>
              </a:rPr>
              <a:t>Tofino</a:t>
            </a:r>
            <a:r>
              <a:rPr lang="en-US" sz="2000" b="1" dirty="0" smtClean="0">
                <a:solidFill>
                  <a:srgbClr val="000066"/>
                </a:solidFill>
              </a:rPr>
              <a:t> Industrial Security</a:t>
            </a:r>
            <a:endParaRPr lang="ru-RU" sz="2000" b="1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endParaRPr lang="ru-RU" sz="2000" b="1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endParaRPr lang="ru-RU" sz="2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99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Заключение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722563"/>
            <a:ext cx="728186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Еще раз:</a:t>
            </a:r>
            <a:endParaRPr lang="en-US" sz="2000" b="1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endParaRPr lang="ru-RU" sz="2000" b="1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Готовьтесь к худшему!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en-US" sz="2000" b="1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Будьте бдительны!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en-US" sz="2000" b="1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Действуйте!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endParaRPr lang="ru-RU" sz="2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5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990600" y="3949700"/>
            <a:ext cx="8001000" cy="127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2578100" y="4114800"/>
            <a:ext cx="46609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168400" y="1752600"/>
            <a:ext cx="77343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eaLnBrk="0" hangingPunct="0"/>
            <a:r>
              <a:rPr lang="ru-RU" sz="6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Спасибо за внимание !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3340100" y="4267200"/>
            <a:ext cx="3621088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hangingPunct="0">
              <a:lnSpc>
                <a:spcPct val="90000"/>
              </a:lnSpc>
              <a:buClr>
                <a:srgbClr val="5795CC"/>
              </a:buClr>
              <a:buFont typeface="Wingdings" pitchFamily="2" charset="2"/>
              <a:buNone/>
            </a:pPr>
            <a:r>
              <a:rPr lang="ru-RU" sz="1600" b="1">
                <a:latin typeface="Tahoma" pitchFamily="34" charset="0"/>
              </a:rPr>
              <a:t>1</a:t>
            </a:r>
            <a:r>
              <a:rPr lang="en-US" sz="1600" b="1">
                <a:latin typeface="Tahoma" pitchFamily="34" charset="0"/>
              </a:rPr>
              <a:t>24</a:t>
            </a:r>
            <a:r>
              <a:rPr lang="ru-RU" sz="1600" b="1">
                <a:latin typeface="Tahoma" pitchFamily="34" charset="0"/>
              </a:rPr>
              <a:t>4</a:t>
            </a:r>
            <a:r>
              <a:rPr lang="en-US" sz="1600" b="1">
                <a:latin typeface="Tahoma" pitchFamily="34" charset="0"/>
              </a:rPr>
              <a:t>98</a:t>
            </a:r>
            <a:r>
              <a:rPr lang="ru-RU" sz="1600" b="1">
                <a:latin typeface="Tahoma" pitchFamily="34" charset="0"/>
              </a:rPr>
              <a:t>, МОСКВА, Зеленоград, </a:t>
            </a:r>
            <a:br>
              <a:rPr lang="ru-RU" sz="1600" b="1">
                <a:latin typeface="Tahoma" pitchFamily="34" charset="0"/>
              </a:rPr>
            </a:br>
            <a:r>
              <a:rPr lang="ru-RU" sz="1600" b="1">
                <a:latin typeface="Tahoma" pitchFamily="34" charset="0"/>
              </a:rPr>
              <a:t>проезд 4806, д. 5 стр. 23</a:t>
            </a:r>
          </a:p>
          <a:p>
            <a:pPr eaLnBrk="0" hangingPunct="0">
              <a:lnSpc>
                <a:spcPct val="90000"/>
              </a:lnSpc>
              <a:buClr>
                <a:srgbClr val="5795CC"/>
              </a:buClr>
              <a:buFont typeface="Wingdings" pitchFamily="2" charset="2"/>
              <a:buNone/>
            </a:pPr>
            <a:r>
              <a:rPr lang="ru-RU" sz="1600" b="1">
                <a:latin typeface="Tahoma" pitchFamily="34" charset="0"/>
              </a:rPr>
              <a:t>тел.   (495) </a:t>
            </a:r>
            <a:r>
              <a:rPr lang="en-US" sz="1600" b="1">
                <a:latin typeface="Tahoma" pitchFamily="34" charset="0"/>
              </a:rPr>
              <a:t>276</a:t>
            </a:r>
            <a:r>
              <a:rPr lang="ru-RU" sz="1600" b="1">
                <a:latin typeface="Tahoma" pitchFamily="34" charset="0"/>
              </a:rPr>
              <a:t>-</a:t>
            </a:r>
            <a:r>
              <a:rPr lang="en-US" sz="1600" b="1">
                <a:latin typeface="Tahoma" pitchFamily="34" charset="0"/>
              </a:rPr>
              <a:t>02</a:t>
            </a:r>
            <a:r>
              <a:rPr lang="ru-RU" sz="1600" b="1">
                <a:latin typeface="Tahoma" pitchFamily="34" charset="0"/>
              </a:rPr>
              <a:t>-</a:t>
            </a:r>
            <a:r>
              <a:rPr lang="en-US" sz="1600" b="1">
                <a:latin typeface="Tahoma" pitchFamily="34" charset="0"/>
              </a:rPr>
              <a:t>11</a:t>
            </a:r>
            <a:r>
              <a:rPr lang="ru-RU" sz="1600" b="1">
                <a:latin typeface="Tahoma" pitchFamily="34" charset="0"/>
              </a:rPr>
              <a:t>, </a:t>
            </a:r>
          </a:p>
          <a:p>
            <a:pPr eaLnBrk="0" hangingPunct="0">
              <a:lnSpc>
                <a:spcPct val="90000"/>
              </a:lnSpc>
              <a:buClr>
                <a:srgbClr val="5795CC"/>
              </a:buClr>
              <a:buFont typeface="Wingdings" pitchFamily="2" charset="2"/>
              <a:buNone/>
            </a:pPr>
            <a:r>
              <a:rPr lang="ru-RU" sz="1600" b="1">
                <a:latin typeface="Tahoma" pitchFamily="34" charset="0"/>
              </a:rPr>
              <a:t>факс (499) 731-24-03</a:t>
            </a:r>
          </a:p>
          <a:p>
            <a:pPr eaLnBrk="0" hangingPunct="0">
              <a:lnSpc>
                <a:spcPct val="90000"/>
              </a:lnSpc>
              <a:buClr>
                <a:srgbClr val="5795CC"/>
              </a:buClr>
              <a:buFont typeface="Wingdings" pitchFamily="2" charset="2"/>
              <a:buNone/>
            </a:pPr>
            <a:r>
              <a:rPr lang="en-US" sz="1600" b="1" noProof="1">
                <a:latin typeface="Tahoma" pitchFamily="34" charset="0"/>
              </a:rPr>
              <a:t>e-mail: </a:t>
            </a:r>
            <a:r>
              <a:rPr lang="en-US" sz="1600" b="1">
                <a:latin typeface="Tahoma" pitchFamily="34" charset="0"/>
              </a:rPr>
              <a:t>info</a:t>
            </a:r>
            <a:r>
              <a:rPr lang="en-US" sz="1600" b="1" noProof="1">
                <a:latin typeface="Tahoma" pitchFamily="34" charset="0"/>
              </a:rPr>
              <a:t>@elvis.ru</a:t>
            </a:r>
            <a:r>
              <a:rPr lang="en-US" sz="1600" b="1">
                <a:latin typeface="Tahoma" pitchFamily="34" charset="0"/>
              </a:rPr>
              <a:t> </a:t>
            </a:r>
          </a:p>
          <a:p>
            <a:pPr eaLnBrk="0" hangingPunct="0">
              <a:lnSpc>
                <a:spcPct val="90000"/>
              </a:lnSpc>
              <a:buClr>
                <a:srgbClr val="5795CC"/>
              </a:buClr>
              <a:buFont typeface="Wingdings" pitchFamily="2" charset="2"/>
              <a:buNone/>
            </a:pPr>
            <a:r>
              <a:rPr lang="en-US" sz="1600" b="1" noProof="1">
                <a:latin typeface="Tahoma" pitchFamily="34" charset="0"/>
              </a:rPr>
              <a:t>http://www.elvis.ru</a:t>
            </a:r>
            <a:r>
              <a:rPr lang="en-US" sz="1600" b="1">
                <a:latin typeface="Tahoma" pitchFamily="34" charset="0"/>
              </a:rPr>
              <a:t> </a:t>
            </a:r>
            <a:endParaRPr lang="ru-RU" sz="1600" b="1"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519" y="4696420"/>
            <a:ext cx="2441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Руслан Стефанов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ru@elvis.ru</a:t>
            </a:r>
            <a:endParaRPr lang="en-US" dirty="0" smtClean="0"/>
          </a:p>
          <a:p>
            <a:r>
              <a:rPr lang="ru-RU" dirty="0" smtClean="0"/>
              <a:t>Моб: +7 909 9859879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Отправная точка на пути защиты АСУТП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050473"/>
            <a:ext cx="7281862" cy="395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0066"/>
                </a:solidFill>
              </a:rPr>
              <a:t>Все </a:t>
            </a:r>
            <a:r>
              <a:rPr lang="ru-RU" sz="2000" b="1" dirty="0" smtClean="0">
                <a:solidFill>
                  <a:srgbClr val="000066"/>
                </a:solidFill>
              </a:rPr>
              <a:t>согласны: </a:t>
            </a:r>
            <a:r>
              <a:rPr lang="ru-RU" sz="2000" b="1" dirty="0">
                <a:solidFill>
                  <a:srgbClr val="000066"/>
                </a:solidFill>
              </a:rPr>
              <a:t>АСУТП защищать надо</a:t>
            </a:r>
            <a:r>
              <a:rPr lang="ru-RU" sz="2000" b="1" dirty="0" smtClean="0">
                <a:solidFill>
                  <a:srgbClr val="000066"/>
                </a:solidFill>
              </a:rPr>
              <a:t>! От НСД!</a:t>
            </a:r>
            <a:endParaRPr lang="ru-RU" sz="2000" b="1" dirty="0">
              <a:solidFill>
                <a:srgbClr val="000066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Подходы информационной </a:t>
            </a:r>
            <a:r>
              <a:rPr lang="ru-RU" sz="2000" b="1" dirty="0">
                <a:solidFill>
                  <a:srgbClr val="000066"/>
                </a:solidFill>
              </a:rPr>
              <a:t>и </a:t>
            </a:r>
            <a:r>
              <a:rPr lang="ru-RU" sz="2000" b="1" dirty="0" smtClean="0">
                <a:solidFill>
                  <a:srgbClr val="000066"/>
                </a:solidFill>
              </a:rPr>
              <a:t>промышленной безопасности </a:t>
            </a:r>
            <a:r>
              <a:rPr lang="ru-RU" sz="2000" b="1" dirty="0">
                <a:solidFill>
                  <a:srgbClr val="000066"/>
                </a:solidFill>
              </a:rPr>
              <a:t>отличаются!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Стоимость </a:t>
            </a:r>
            <a:r>
              <a:rPr lang="ru-RU" sz="2000" b="1" dirty="0">
                <a:solidFill>
                  <a:srgbClr val="000066"/>
                </a:solidFill>
              </a:rPr>
              <a:t>защиты НЕ должна быть больше выгод от автоматизации</a:t>
            </a:r>
            <a:r>
              <a:rPr lang="ru-RU" sz="2000" b="1" dirty="0" smtClean="0">
                <a:solidFill>
                  <a:srgbClr val="000066"/>
                </a:solidFill>
              </a:rPr>
              <a:t>!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При оценке экономического эффекта автоматизации необходимо учитывать затраты на защиту АСУТП</a:t>
            </a:r>
            <a:r>
              <a:rPr lang="ru-RU" sz="1600" b="1" dirty="0" smtClean="0">
                <a:solidFill>
                  <a:srgbClr val="000066"/>
                </a:solidFill>
              </a:rPr>
              <a:t>!</a:t>
            </a:r>
            <a:endParaRPr lang="ru-RU" sz="1600" b="1" dirty="0">
              <a:solidFill>
                <a:srgbClr val="000066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70606092"/>
              </p:ext>
            </p:extLst>
          </p:nvPr>
        </p:nvGraphicFramePr>
        <p:xfrm>
          <a:off x="1588653" y="4165600"/>
          <a:ext cx="3278909" cy="1935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49050907"/>
              </p:ext>
            </p:extLst>
          </p:nvPr>
        </p:nvGraphicFramePr>
        <p:xfrm>
          <a:off x="5303044" y="4110181"/>
          <a:ext cx="3306619" cy="2212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Крест 1"/>
          <p:cNvSpPr/>
          <p:nvPr/>
        </p:nvSpPr>
        <p:spPr>
          <a:xfrm rot="18960331">
            <a:off x="6068639" y="4062535"/>
            <a:ext cx="1982178" cy="1979108"/>
          </a:xfrm>
          <a:prstGeom prst="plus">
            <a:avLst>
              <a:gd name="adj" fmla="val 4553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7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82618" y="3685309"/>
            <a:ext cx="2484582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Не материальный объект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чем главная особенность АСУТП?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722563"/>
            <a:ext cx="7281862" cy="132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Информация в АСУТП в отличие от других ИС имеет не косвенную, а </a:t>
            </a:r>
            <a:r>
              <a:rPr lang="ru-RU" sz="2000" b="1" dirty="0" smtClean="0">
                <a:solidFill>
                  <a:srgbClr val="FF0000"/>
                </a:solidFill>
              </a:rPr>
              <a:t>прямую</a:t>
            </a:r>
            <a:r>
              <a:rPr lang="ru-RU" sz="2000" b="1" dirty="0" smtClean="0">
                <a:solidFill>
                  <a:srgbClr val="000066"/>
                </a:solidFill>
              </a:rPr>
              <a:t> взаимосвязь с физическим (материальным) объектом через датчики и приводы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70545" y="3805381"/>
            <a:ext cx="1699491" cy="720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Информация АСУТП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26909" y="3805380"/>
            <a:ext cx="2022764" cy="163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Материальный объект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70545" y="4789053"/>
            <a:ext cx="1699491" cy="720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Информация ИС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3870037" y="3948542"/>
            <a:ext cx="2456874" cy="43411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Прямая связь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873788" y="4932215"/>
            <a:ext cx="2456874" cy="434111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Косвенная связь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3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интересует злоумышленника в АСУТП?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722563"/>
            <a:ext cx="728186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Информация?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Нет!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endParaRPr lang="ru-RU" sz="2000" b="1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Влияние на физический объект или технологический процесс!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53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Цели злоумышленников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722563"/>
            <a:ext cx="728186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Вредоносное ПО (хакеры) – как правило, не направлено непосредственно на АСУТП, но ведет к отказу </a:t>
            </a:r>
            <a:r>
              <a:rPr lang="ru-RU" sz="2000" b="1" dirty="0">
                <a:solidFill>
                  <a:srgbClr val="000066"/>
                </a:solidFill>
              </a:rPr>
              <a:t>в обслуживании в различных видах (полный отказ, потребление ресурсов системы, отказ служб и сервисов при отсутствии контроля)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Инсайдеры – </a:t>
            </a:r>
            <a:r>
              <a:rPr lang="ru-RU" sz="2000" b="1" dirty="0">
                <a:solidFill>
                  <a:srgbClr val="000066"/>
                </a:solidFill>
              </a:rPr>
              <a:t>сокрытие следов экономических преступлений, месть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Террористы – </a:t>
            </a:r>
            <a:r>
              <a:rPr lang="ru-RU" sz="2000" b="1" dirty="0">
                <a:solidFill>
                  <a:srgbClr val="000066"/>
                </a:solidFill>
              </a:rPr>
              <a:t>чрезвычайные ситуации различного </a:t>
            </a:r>
            <a:r>
              <a:rPr lang="ru-RU" sz="2000" b="1" dirty="0" smtClean="0">
                <a:solidFill>
                  <a:srgbClr val="000066"/>
                </a:solidFill>
              </a:rPr>
              <a:t>масштаба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Иностранные разведки – влияние на внутреннюю и внешнюю политику государства</a:t>
            </a:r>
            <a:endParaRPr lang="ru-RU" sz="2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60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Деструктивные воздействия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1865745"/>
            <a:ext cx="7281862" cy="414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0066"/>
                </a:solidFill>
              </a:rPr>
              <a:t>Потеря управляемости технологического процесса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Несанкционированное управление исполнительными механизмами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0066"/>
                </a:solidFill>
              </a:rPr>
              <a:t>Потеря видимости технологического процесса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Фальсификация измерений датчиков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0066"/>
                </a:solidFill>
              </a:rPr>
              <a:t>Модификация параметров технологического процесса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Параметры нормального режима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Уставки противоаварийной защиты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0066"/>
                </a:solidFill>
              </a:rPr>
              <a:t>Отказ в обслуживании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Авария или останов технологического процесса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Деградация вычислительных ресурсов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0066"/>
                </a:solidFill>
              </a:rPr>
              <a:t>Сокрытие следов преступлений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Экономических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Уголовных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Немного общих рекомендаций по защите АСУТП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722563"/>
            <a:ext cx="728186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0066"/>
                </a:solidFill>
              </a:rPr>
              <a:t>Защищать «Белый ящик» АСУТП легче и эффективнее, чем «Черный ящик». Стратегия известна: </a:t>
            </a:r>
            <a:r>
              <a:rPr lang="en-US" sz="2000" b="1" dirty="0">
                <a:solidFill>
                  <a:srgbClr val="000066"/>
                </a:solidFill>
              </a:rPr>
              <a:t>ISA-99</a:t>
            </a:r>
            <a:r>
              <a:rPr lang="ru-RU" sz="2000" b="1" dirty="0">
                <a:solidFill>
                  <a:srgbClr val="000066"/>
                </a:solidFill>
              </a:rPr>
              <a:t> – зоны и </a:t>
            </a:r>
            <a:r>
              <a:rPr lang="ru-RU" sz="2000" b="1" dirty="0" smtClean="0">
                <a:solidFill>
                  <a:srgbClr val="000066"/>
                </a:solidFill>
              </a:rPr>
              <a:t>каналы, защита периметра</a:t>
            </a:r>
            <a:endParaRPr lang="ru-RU" sz="2000" b="1" dirty="0">
              <a:solidFill>
                <a:srgbClr val="000066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Разделение на независимые части (сегментирование, </a:t>
            </a:r>
            <a:r>
              <a:rPr lang="en-US" sz="2000" b="1" dirty="0" smtClean="0">
                <a:solidFill>
                  <a:srgbClr val="000066"/>
                </a:solidFill>
              </a:rPr>
              <a:t>Defense-In-Depth</a:t>
            </a:r>
            <a:r>
              <a:rPr lang="ru-RU" sz="2000" b="1" dirty="0" smtClean="0">
                <a:solidFill>
                  <a:srgbClr val="000066"/>
                </a:solidFill>
              </a:rPr>
              <a:t>)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Не использовать одинаковые и общие реализации функций АСУТП, способы </a:t>
            </a:r>
            <a:r>
              <a:rPr lang="ru-RU" sz="2000" b="1" dirty="0">
                <a:solidFill>
                  <a:srgbClr val="000066"/>
                </a:solidFill>
              </a:rPr>
              <a:t>и средства </a:t>
            </a:r>
            <a:r>
              <a:rPr lang="ru-RU" sz="2000" b="1" dirty="0" smtClean="0">
                <a:solidFill>
                  <a:srgbClr val="000066"/>
                </a:solidFill>
              </a:rPr>
              <a:t>доступа к компонентам, </a:t>
            </a:r>
            <a:r>
              <a:rPr lang="ru-RU" sz="2000" b="1" dirty="0" smtClean="0">
                <a:solidFill>
                  <a:srgbClr val="FF0000"/>
                </a:solidFill>
              </a:rPr>
              <a:t>дублирование и резервирование</a:t>
            </a:r>
            <a:r>
              <a:rPr lang="ru-RU" sz="2000" b="1" dirty="0" smtClean="0">
                <a:solidFill>
                  <a:srgbClr val="000066"/>
                </a:solidFill>
              </a:rPr>
              <a:t>!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Стремиться обнаружить угрозу и атаку, как можно раньше!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Физическая защита</a:t>
            </a:r>
            <a:endParaRPr lang="ru-RU" sz="2000" b="1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endParaRPr lang="ru-RU" sz="2000" b="1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9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делать?</a:t>
            </a:r>
          </a:p>
          <a:p>
            <a:pPr algn="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Приоритеты)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041237"/>
            <a:ext cx="7281862" cy="396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0066"/>
                </a:solidFill>
              </a:rPr>
              <a:t>1. </a:t>
            </a:r>
            <a:r>
              <a:rPr lang="ru-RU" sz="2000" b="1" dirty="0" smtClean="0">
                <a:solidFill>
                  <a:srgbClr val="FF0000"/>
                </a:solidFill>
              </a:rPr>
              <a:t>Готовьтесь к худшему: </a:t>
            </a:r>
            <a:r>
              <a:rPr lang="ru-RU" sz="2000" b="1" dirty="0" smtClean="0">
                <a:solidFill>
                  <a:srgbClr val="000066"/>
                </a:solidFill>
              </a:rPr>
              <a:t>подготовка планов и ревизия ресурсов для аварийного восстановления критичных сервисов, обучение персонала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Никто Вам не поможет!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0066"/>
                </a:solidFill>
              </a:rPr>
              <a:t>Защиты против </a:t>
            </a:r>
            <a:r>
              <a:rPr lang="en-US" sz="2000" b="1" dirty="0">
                <a:solidFill>
                  <a:srgbClr val="000066"/>
                </a:solidFill>
              </a:rPr>
              <a:t>0-day </a:t>
            </a:r>
            <a:r>
              <a:rPr lang="ru-RU" sz="2000" b="1" dirty="0">
                <a:solidFill>
                  <a:srgbClr val="000066"/>
                </a:solidFill>
              </a:rPr>
              <a:t>угроз </a:t>
            </a:r>
            <a:r>
              <a:rPr lang="ru-RU" sz="2000" b="1" dirty="0" smtClean="0">
                <a:solidFill>
                  <a:srgbClr val="000066"/>
                </a:solidFill>
              </a:rPr>
              <a:t>нет и не может быть!</a:t>
            </a:r>
            <a:endParaRPr lang="ru-RU" sz="2000" b="1" dirty="0">
              <a:solidFill>
                <a:srgbClr val="000066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0066"/>
                </a:solidFill>
              </a:rPr>
              <a:t>2. </a:t>
            </a:r>
            <a:r>
              <a:rPr lang="ru-RU" sz="2000" b="1" dirty="0" smtClean="0">
                <a:solidFill>
                  <a:srgbClr val="FFC000"/>
                </a:solidFill>
              </a:rPr>
              <a:t>Будьте бдительны: </a:t>
            </a:r>
            <a:r>
              <a:rPr lang="ru-RU" sz="2000" b="1" dirty="0" smtClean="0">
                <a:solidFill>
                  <a:srgbClr val="000066"/>
                </a:solidFill>
              </a:rPr>
              <a:t>выявление актуальных угроз из всех возможных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Происходят ли в Вашей </a:t>
            </a:r>
            <a:r>
              <a:rPr lang="ru-RU" sz="2000" b="1" dirty="0">
                <a:solidFill>
                  <a:srgbClr val="000066"/>
                </a:solidFill>
              </a:rPr>
              <a:t>АСУТП </a:t>
            </a:r>
            <a:r>
              <a:rPr lang="ru-RU" sz="2000" b="1" dirty="0" smtClean="0">
                <a:solidFill>
                  <a:srgbClr val="000066"/>
                </a:solidFill>
              </a:rPr>
              <a:t>странные события и подозрительная активность?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Создайте </a:t>
            </a:r>
            <a:r>
              <a:rPr lang="ru-RU" sz="2000" b="1" dirty="0">
                <a:solidFill>
                  <a:srgbClr val="000066"/>
                </a:solidFill>
              </a:rPr>
              <a:t>систему </a:t>
            </a:r>
            <a:r>
              <a:rPr lang="ru-RU" sz="2000" b="1" dirty="0" smtClean="0">
                <a:solidFill>
                  <a:srgbClr val="000066"/>
                </a:solidFill>
              </a:rPr>
              <a:t>обнаружения подозрительных событий и атак.</a:t>
            </a: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endParaRPr lang="ru-RU" sz="2000" b="1" dirty="0">
              <a:solidFill>
                <a:srgbClr val="000066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0066"/>
                </a:solidFill>
              </a:rPr>
              <a:t>3. </a:t>
            </a:r>
            <a:r>
              <a:rPr lang="ru-RU" sz="2000" b="1" dirty="0" smtClean="0">
                <a:solidFill>
                  <a:srgbClr val="00B050"/>
                </a:solidFill>
              </a:rPr>
              <a:t>Действуйте: </a:t>
            </a:r>
            <a:r>
              <a:rPr lang="ru-RU" sz="2000" b="1" dirty="0" smtClean="0">
                <a:solidFill>
                  <a:srgbClr val="000066"/>
                </a:solidFill>
              </a:rPr>
              <a:t>Примите все остальные возможные меры и средства по защите АСУТП, начиная с наиболее простых и доступных.</a:t>
            </a:r>
            <a:endParaRPr lang="ru-RU" sz="2000" b="1" dirty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ru-RU" sz="1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65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uiExpand="1" build="p"/>
    </p:bldLst>
  </p:timing>
</p:sld>
</file>

<file path=ppt/theme/theme1.xml><?xml version="1.0" encoding="utf-8"?>
<a:theme xmlns:a="http://schemas.openxmlformats.org/drawingml/2006/main" name="ELVIS_Presentation_new">
  <a:themeElements>
    <a:clrScheme name="ELVIS_Presentation_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LVIS_Presentation_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LVIS_Presentation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VIS_Presentation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VIS_Presentation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VIS_Presentation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VIS_Presentation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VIS_Presentation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VIS_Presentation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VIS_Presentation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VIS_Presentation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VIS_Presentation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VIS_Presentation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VIS_Presentation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ELVIS_Presentation_new</Template>
  <TotalTime>2249</TotalTime>
  <Words>2060</Words>
  <Application>Microsoft Office PowerPoint</Application>
  <PresentationFormat>Экран (4:3)</PresentationFormat>
  <Paragraphs>252</Paragraphs>
  <Slides>25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ELVIS_Presentation_new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Stefanov Ruslan</dc:creator>
  <cp:lastModifiedBy>Stefanov Ruslan</cp:lastModifiedBy>
  <cp:revision>139</cp:revision>
  <dcterms:created xsi:type="dcterms:W3CDTF">2012-09-19T04:53:21Z</dcterms:created>
  <dcterms:modified xsi:type="dcterms:W3CDTF">2012-10-18T07:04:41Z</dcterms:modified>
</cp:coreProperties>
</file>